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311.xml"/>
  <Override ContentType="application/vnd.openxmlformats-officedocument.presentationml.notesSlide+xml" PartName="/ppt/notesSlides/notesSlide583.xml"/>
  <Override ContentType="application/vnd.openxmlformats-officedocument.presentationml.notesSlide+xml" PartName="/ppt/notesSlides/notesSlide672.xml"/>
  <Override ContentType="application/vnd.openxmlformats-officedocument.presentationml.notesSlide+xml" PartName="/ppt/notesSlides/notesSlide39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75.xml"/>
  <Override ContentType="application/vnd.openxmlformats-officedocument.presentationml.notesSlide+xml" PartName="/ppt/notesSlides/notesSlide680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761.xml"/>
  <Override ContentType="application/vnd.openxmlformats-officedocument.presentationml.notesSlide+xml" PartName="/ppt/notesSlides/notesSlide591.xml"/>
  <Override ContentType="application/vnd.openxmlformats-officedocument.presentationml.notesSlide+xml" PartName="/ppt/notesSlides/notesSlide486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65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494.xml"/>
  <Override ContentType="application/vnd.openxmlformats-officedocument.presentationml.notesSlide+xml" PartName="/ppt/notesSlides/notesSlide559.xml"/>
  <Override ContentType="application/vnd.openxmlformats-officedocument.presentationml.notesSlide+xml" PartName="/ppt/notesSlides/notesSlide745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753.xml"/>
  <Override ContentType="application/vnd.openxmlformats-officedocument.presentationml.notesSlide+xml" PartName="/ppt/notesSlides/notesSlide56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389.xml"/>
  <Override ContentType="application/vnd.openxmlformats-officedocument.presentationml.notesSlide+xml" PartName="/ppt/notesSlides/notesSlide400.xml"/>
  <Override ContentType="application/vnd.openxmlformats-officedocument.presentationml.notesSlide+xml" PartName="/ppt/notesSlides/notesSlide478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66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68.xml"/>
  <Override ContentType="application/vnd.openxmlformats-officedocument.presentationml.notesSlide+xml" PartName="/ppt/notesSlides/notesSlide390.xml"/>
  <Override ContentType="application/vnd.openxmlformats-officedocument.presentationml.notesSlide+xml" PartName="/ppt/notesSlides/notesSlide407.xml"/>
  <Override ContentType="application/vnd.openxmlformats-officedocument.presentationml.notesSlide+xml" PartName="/ppt/notesSlides/notesSlide687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423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520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552.xml"/>
  <Override ContentType="application/vnd.openxmlformats-officedocument.presentationml.notesSlide+xml" PartName="/ppt/notesSlides/notesSlide7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455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71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326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601.xml"/>
  <Override ContentType="application/vnd.openxmlformats-officedocument.presentationml.notesSlide+xml" PartName="/ppt/notesSlides/notesSlide374.xml"/>
  <Override ContentType="application/vnd.openxmlformats-officedocument.presentationml.notesSlide+xml" PartName="/ppt/notesSlides/notesSlide504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714.xml"/>
  <Override ContentType="application/vnd.openxmlformats-officedocument.presentationml.notesSlide+xml" PartName="/ppt/notesSlides/notesSlide609.xml"/>
  <Override ContentType="application/vnd.openxmlformats-officedocument.presentationml.notesSlide+xml" PartName="/ppt/notesSlides/notesSlide528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63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358.xml"/>
  <Override ContentType="application/vnd.openxmlformats-officedocument.presentationml.notesSlide+xml" PartName="/ppt/notesSlides/notesSlide342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616.xml"/>
  <Override ContentType="application/vnd.openxmlformats-officedocument.presentationml.notesSlide+xml" PartName="/ppt/notesSlides/notesSlide695.xml"/>
  <Override ContentType="application/vnd.openxmlformats-officedocument.presentationml.notesSlide+xml" PartName="/ppt/notesSlides/notesSlide447.xml"/>
  <Override ContentType="application/vnd.openxmlformats-officedocument.presentationml.notesSlide+xml" PartName="/ppt/notesSlides/notesSlide722.xml"/>
  <Override ContentType="application/vnd.openxmlformats-officedocument.presentationml.notesSlide+xml" PartName="/ppt/notesSlides/notesSlide439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705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462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513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432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351.xml"/>
  <Override ContentType="application/vnd.openxmlformats-officedocument.presentationml.notesSlide+xml" PartName="/ppt/notesSlides/notesSlide319.xml"/>
  <Override ContentType="application/vnd.openxmlformats-officedocument.presentationml.notesSlide+xml" PartName="/ppt/notesSlides/notesSlide334.xml"/>
  <Override ContentType="application/vnd.openxmlformats-officedocument.presentationml.notesSlide+xml" PartName="/ppt/notesSlides/notesSlide349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624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6.xml"/>
  <Override ContentType="application/vnd.openxmlformats-officedocument.presentationml.notesSlide+xml" PartName="/ppt/notesSlides/notesSlide641.xml"/>
  <Override ContentType="application/vnd.openxmlformats-officedocument.presentationml.notesSlide+xml" PartName="/ppt/notesSlides/notesSlide64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543.xml"/>
  <Override ContentType="application/vnd.openxmlformats-officedocument.presentationml.notesSlide+xml" PartName="/ppt/notesSlides/notesSlide729.xml"/>
  <Override ContentType="application/vnd.openxmlformats-officedocument.presentationml.notesSlide+xml" PartName="/ppt/notesSlides/notesSlide560.xml"/>
  <Override ContentType="application/vnd.openxmlformats-officedocument.presentationml.notesSlide+xml" PartName="/ppt/notesSlides/notesSlide415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599.xml"/>
  <Override ContentType="application/vnd.openxmlformats-officedocument.presentationml.notesSlide+xml" PartName="/ppt/notesSlides/notesSlide558.xml"/>
  <Override ContentType="application/vnd.openxmlformats-officedocument.presentationml.notesSlide+xml" PartName="/ppt/notesSlides/notesSlide647.xml"/>
  <Override ContentType="application/vnd.openxmlformats-officedocument.presentationml.notesSlide+xml" PartName="/ppt/notesSlides/notesSlide736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663.xml"/>
  <Override ContentType="application/vnd.openxmlformats-officedocument.presentationml.notesSlide+xml" PartName="/ppt/notesSlides/notesSlide59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574.xml"/>
  <Override ContentType="application/vnd.openxmlformats-officedocument.presentationml.notesSlide+xml" PartName="/ppt/notesSlides/notesSlide760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388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40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495.xml"/>
  <Override ContentType="application/vnd.openxmlformats-officedocument.presentationml.notesSlide+xml" PartName="/ppt/notesSlides/notesSlide681.xml"/>
  <Override ContentType="application/vnd.openxmlformats-officedocument.presentationml.notesSlide+xml" PartName="/ppt/notesSlides/notesSlide584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320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521.xml"/>
  <Override ContentType="application/vnd.openxmlformats-officedocument.presentationml.notesSlide+xml" PartName="/ppt/notesSlides/notesSlide470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754.xml"/>
  <Override ContentType="application/vnd.openxmlformats-officedocument.presentationml.notesSlide+xml" PartName="/ppt/notesSlides/notesSlide535.xml"/>
  <Override ContentType="application/vnd.openxmlformats-officedocument.presentationml.notesSlide+xml" PartName="/ppt/notesSlides/notesSlide373.xml"/>
  <Override ContentType="application/vnd.openxmlformats-officedocument.presentationml.notesSlide+xml" PartName="/ppt/notesSlides/notesSlide479.xml"/>
  <Override ContentType="application/vnd.openxmlformats-officedocument.presentationml.notesSlide+xml" PartName="/ppt/notesSlides/notesSlide391.xml"/>
  <Override ContentType="application/vnd.openxmlformats-officedocument.presentationml.notesSlide+xml" PartName="/ppt/notesSlides/notesSlide503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485.xml"/>
  <Override ContentType="application/vnd.openxmlformats-officedocument.presentationml.notesSlide+xml" PartName="/ppt/notesSlides/notesSlide632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65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357.xml"/>
  <Override ContentType="application/vnd.openxmlformats-officedocument.presentationml.notesSlide+xml" PartName="/ppt/notesSlides/notesSlide424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42.xml"/>
  <Override ContentType="application/vnd.openxmlformats-officedocument.presentationml.notesSlide+xml" PartName="/ppt/notesSlides/notesSlide341.xml"/>
  <Override ContentType="application/vnd.openxmlformats-officedocument.presentationml.notesSlide+xml" PartName="/ppt/notesSlides/notesSlide553.xml"/>
  <Override ContentType="application/vnd.openxmlformats-officedocument.presentationml.notesSlide+xml" PartName="/ppt/notesSlides/notesSlide367.xml"/>
  <Override ContentType="application/vnd.openxmlformats-officedocument.presentationml.notesSlide+xml" PartName="/ppt/notesSlides/notesSlide529.xml"/>
  <Override ContentType="application/vnd.openxmlformats-officedocument.presentationml.notesSlide+xml" PartName="/ppt/notesSlides/notesSlide715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414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58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431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60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536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519.xml"/>
  <Override ContentType="application/vnd.openxmlformats-officedocument.presentationml.notesSlide+xml" PartName="/ppt/notesSlides/notesSlide625.xml"/>
  <Override ContentType="application/vnd.openxmlformats-officedocument.presentationml.notesSlide+xml" PartName="/ppt/notesSlides/notesSlide335.xml"/>
  <Override ContentType="application/vnd.openxmlformats-officedocument.presentationml.notesSlide+xml" PartName="/ppt/notesSlides/notesSlide696.xml"/>
  <Override ContentType="application/vnd.openxmlformats-officedocument.presentationml.notesSlide+xml" PartName="/ppt/notesSlides/notesSlide318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352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704.xml"/>
  <Override ContentType="application/vnd.openxmlformats-officedocument.presentationml.notesSlide+xml" PartName="/ppt/notesSlides/notesSlide542.xml"/>
  <Override ContentType="application/vnd.openxmlformats-officedocument.presentationml.notesSlide+xml" PartName="/ppt/notesSlides/notesSlide429.xml"/>
  <Override ContentType="application/vnd.openxmlformats-officedocument.presentationml.notesSlide+xml" PartName="/ppt/notesSlides/notesSlide463.xml"/>
  <Override ContentType="application/vnd.openxmlformats-officedocument.presentationml.notesSlide+xml" PartName="/ppt/notesSlides/notesSlide480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721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568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44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10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679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74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719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689.xml"/>
  <Override ContentType="application/vnd.openxmlformats-officedocument.presentationml.notesSlide+xml" PartName="/ppt/notesSlides/notesSlide70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646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593.xml"/>
  <Override ContentType="application/vnd.openxmlformats-officedocument.presentationml.notesSlide+xml" PartName="/ppt/notesSlides/notesSlide603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550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638.xml"/>
  <Override ContentType="application/vnd.openxmlformats-officedocument.presentationml.notesSlide+xml" PartName="/ppt/notesSlides/notesSlide409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17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372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437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658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31.xml"/>
  <Override ContentType="application/vnd.openxmlformats-officedocument.presentationml.notesSlide+xml" PartName="/ppt/notesSlides/notesSlide518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615.xml"/>
  <Override ContentType="application/vnd.openxmlformats-officedocument.presentationml.notesSlide+xml" PartName="/ppt/notesSlides/notesSlide674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22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65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3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87.xml"/>
  <Override ContentType="application/vnd.openxmlformats-officedocument.presentationml.notesSlide+xml" PartName="/ppt/notesSlides/notesSlide588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02.xml"/>
  <Override ContentType="application/vnd.openxmlformats-officedocument.presentationml.notesSlide+xml" PartName="/ppt/notesSlides/notesSlide421.xml"/>
  <Override ContentType="application/vnd.openxmlformats-officedocument.presentationml.notesSlide+xml" PartName="/ppt/notesSlides/notesSlide473.xml"/>
  <Override ContentType="application/vnd.openxmlformats-officedocument.presentationml.notesSlide+xml" PartName="/ppt/notesSlides/notesSlide430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392.xml"/>
  <Override ContentType="application/vnd.openxmlformats-officedocument.presentationml.notesSlide+xml" PartName="/ppt/notesSlides/notesSlide537.xml"/>
  <Override ContentType="application/vnd.openxmlformats-officedocument.presentationml.notesSlide+xml" PartName="/ppt/notesSlides/notesSlide693.xml"/>
  <Override ContentType="application/vnd.openxmlformats-officedocument.presentationml.notesSlide+xml" PartName="/ppt/notesSlides/notesSlide464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650.xml"/>
  <Override ContentType="application/vnd.openxmlformats-officedocument.presentationml.notesSlide+xml" PartName="/ppt/notesSlides/notesSlide600.xml"/>
  <Override ContentType="application/vnd.openxmlformats-officedocument.presentationml.notesSlide+xml" PartName="/ppt/notesSlides/notesSlide643.xml"/>
  <Override ContentType="application/vnd.openxmlformats-officedocument.presentationml.notesSlide+xml" PartName="/ppt/notesSlides/notesSlide686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545.xml"/>
  <Override ContentType="application/vnd.openxmlformats-officedocument.presentationml.notesSlide+xml" PartName="/ppt/notesSlides/notesSlide731.xml"/>
  <Override ContentType="application/vnd.openxmlformats-officedocument.presentationml.notesSlide+xml" PartName="/ppt/notesSlides/notesSlide509.xml"/>
  <Override ContentType="application/vnd.openxmlformats-officedocument.presentationml.notesSlide+xml" PartName="/ppt/notesSlides/notesSlide402.xml"/>
  <Override ContentType="application/vnd.openxmlformats-officedocument.presentationml.notesSlide+xml" PartName="/ppt/notesSlides/notesSlide445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488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21.xml"/>
  <Override ContentType="application/vnd.openxmlformats-officedocument.presentationml.notesSlide+xml" PartName="/ppt/notesSlides/notesSlide36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22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492.xml"/>
  <Override ContentType="application/vnd.openxmlformats-officedocument.presentationml.notesSlide+xml" PartName="/ppt/notesSlides/notesSlide665.xml"/>
  <Override ContentType="application/vnd.openxmlformats-officedocument.presentationml.notesSlide+xml" PartName="/ppt/notesSlides/notesSlide317.xml"/>
  <Override ContentType="application/vnd.openxmlformats-officedocument.presentationml.notesSlide+xml" PartName="/ppt/notesSlides/notesSlide336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671.xml"/>
  <Override ContentType="application/vnd.openxmlformats-officedocument.presentationml.notesSlide+xml" PartName="/ppt/notesSlides/notesSlide379.xml"/>
  <Override ContentType="application/vnd.openxmlformats-officedocument.presentationml.notesSlide+xml" PartName="/ppt/notesSlides/notesSlide618.xml"/>
  <Override ContentType="application/vnd.openxmlformats-officedocument.presentationml.notesSlide+xml" PartName="/ppt/notesSlides/notesSlide716.xml"/>
  <Override ContentType="application/vnd.openxmlformats-officedocument.presentationml.notesSlide+xml" PartName="/ppt/notesSlides/notesSlide573.xml"/>
  <Override ContentType="application/vnd.openxmlformats-officedocument.presentationml.notesSlide+xml" PartName="/ppt/notesSlides/notesSlide746.xml"/>
  <Override ContentType="application/vnd.openxmlformats-officedocument.presentationml.notesSlide+xml" PartName="/ppt/notesSlides/notesSlide530.xml"/>
  <Override ContentType="application/vnd.openxmlformats-officedocument.presentationml.notesSlide+xml" PartName="/ppt/notesSlides/notesSlide703.xml"/>
  <Override ContentType="application/vnd.openxmlformats-officedocument.presentationml.notesSlide+xml" PartName="/ppt/notesSlides/notesSlide759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701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523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752.xml"/>
  <Override ContentType="application/vnd.openxmlformats-officedocument.presentationml.notesSlide+xml" PartName="/ppt/notesSlides/notesSlide566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371.xml"/>
  <Override ContentType="application/vnd.openxmlformats-officedocument.presentationml.notesSlide+xml" PartName="/ppt/notesSlides/notesSlide639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401.xml"/>
  <Override ContentType="application/vnd.openxmlformats-officedocument.presentationml.notesSlide+xml" PartName="/ppt/notesSlides/notesSlide444.xml"/>
  <Override ContentType="application/vnd.openxmlformats-officedocument.presentationml.notesSlide+xml" PartName="/ppt/notesSlides/notesSlide673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487.xml"/>
  <Override ContentType="application/vnd.openxmlformats-officedocument.presentationml.notesSlide+xml" PartName="/ppt/notesSlides/notesSlide630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33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718.xml"/>
  <Override ContentType="application/vnd.openxmlformats-officedocument.presentationml.notesSlide+xml" PartName="/ppt/notesSlides/notesSlide74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94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343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551.xml"/>
  <Override ContentType="application/vnd.openxmlformats-officedocument.presentationml.notesSlide+xml" PartName="/ppt/notesSlides/notesSlide645.xml"/>
  <Override ContentType="application/vnd.openxmlformats-officedocument.presentationml.notesSlide+xml" PartName="/ppt/notesSlides/notesSlide738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602.xml"/>
  <Override ContentType="application/vnd.openxmlformats-officedocument.presentationml.notesSlide+xml" PartName="/ppt/notesSlides/notesSlide38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67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472.xml"/>
  <Override ContentType="application/vnd.openxmlformats-officedocument.presentationml.notesSlide+xml" PartName="/ppt/notesSlides/notesSlide724.xml"/>
  <Override ContentType="application/vnd.openxmlformats-officedocument.presentationml.notesSlide+xml" PartName="/ppt/notesSlides/notesSlide517.xml"/>
  <Override ContentType="application/vnd.openxmlformats-officedocument.presentationml.notesSlide+xml" PartName="/ppt/notesSlides/notesSlide6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359.xml"/>
  <Override ContentType="application/vnd.openxmlformats-officedocument.presentationml.notesSlide+xml" PartName="/ppt/notesSlides/notesSlide617.xml"/>
  <Override ContentType="application/vnd.openxmlformats-officedocument.presentationml.notesSlide+xml" PartName="/ppt/notesSlides/notesSlide316.xml"/>
  <Override ContentType="application/vnd.openxmlformats-officedocument.presentationml.notesSlide+xml" PartName="/ppt/notesSlides/notesSlide766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23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501.xml"/>
  <Override ContentType="application/vnd.openxmlformats-officedocument.presentationml.notesSlide+xml" PartName="/ppt/notesSlides/notesSlide544.xml"/>
  <Override ContentType="application/vnd.openxmlformats-officedocument.presentationml.notesSlide+xml" PartName="/ppt/notesSlides/notesSlide587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730.xml"/>
  <Override ContentType="application/vnd.openxmlformats-officedocument.presentationml.notesSlide+xml" PartName="/ppt/notesSlides/notesSlide438.xml"/>
  <Override ContentType="application/vnd.openxmlformats-officedocument.presentationml.notesSlide+xml" PartName="/ppt/notesSlides/notesSlide350.xml"/>
  <Override ContentType="application/vnd.openxmlformats-officedocument.presentationml.notesSlide+xml" PartName="/ppt/notesSlides/notesSlide393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739.xml"/>
  <Override ContentType="application/vnd.openxmlformats-officedocument.presentationml.notesSlide+xml" PartName="/ppt/notesSlides/notesSlide465.xml"/>
  <Override ContentType="application/vnd.openxmlformats-officedocument.presentationml.notesSlide+xml" PartName="/ppt/notesSlides/notesSlide6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422.xml"/>
  <Override ContentType="application/vnd.openxmlformats-officedocument.presentationml.notesSlide+xml" PartName="/ppt/notesSlides/notesSlide69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66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623.xml"/>
  <Override ContentType="application/vnd.openxmlformats-officedocument.presentationml.notesSlide+xml" PartName="/ppt/notesSlides/notesSlide365.xml"/>
  <Override ContentType="application/vnd.openxmlformats-officedocument.presentationml.notesSlide+xml" PartName="/ppt/notesSlides/notesSlide416.xml"/>
  <Override ContentType="application/vnd.openxmlformats-officedocument.presentationml.notesSlide+xml" PartName="/ppt/notesSlides/notesSlide459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572.xml"/>
  <Override ContentType="application/vnd.openxmlformats-officedocument.presentationml.notesSlide+xml" PartName="/ppt/notesSlides/notesSlide717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450.xml"/>
  <Override ContentType="application/vnd.openxmlformats-officedocument.presentationml.notesSlide+xml" PartName="/ppt/notesSlides/notesSlide493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538.xml"/>
  <Override ContentType="application/vnd.openxmlformats-officedocument.presentationml.notesSlide+xml" PartName="/ppt/notesSlides/notesSlide751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32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354.xml"/>
  <Override ContentType="application/vnd.openxmlformats-officedocument.presentationml.notesSlide+xml" PartName="/ppt/notesSlides/notesSlide540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44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524.xml"/>
  <Override ContentType="application/vnd.openxmlformats-officedocument.presentationml.notesSlide+xml" PartName="/ppt/notesSlides/notesSlide338.xml"/>
  <Override ContentType="application/vnd.openxmlformats-officedocument.presentationml.notesSlide+xml" PartName="/ppt/notesSlides/notesSlide362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613.xml"/>
  <Override ContentType="application/vnd.openxmlformats-officedocument.presentationml.notesSlide+xml" PartName="/ppt/notesSlides/notesSlide702.xml"/>
  <Override ContentType="application/vnd.openxmlformats-officedocument.presentationml.notesSlide+xml" PartName="/ppt/notesSlides/notesSlide451.xml"/>
  <Override ContentType="application/vnd.openxmlformats-officedocument.presentationml.notesSlide+xml" PartName="/ppt/notesSlides/notesSlide427.xml"/>
  <Override ContentType="application/vnd.openxmlformats-officedocument.presentationml.notesSlide+xml" PartName="/ppt/notesSlides/notesSlide710.xml"/>
  <Override ContentType="application/vnd.openxmlformats-officedocument.presentationml.notesSlide+xml" PartName="/ppt/notesSlides/notesSlide699.xml"/>
  <Override ContentType="application/vnd.openxmlformats-officedocument.presentationml.notesSlide+xml" PartName="/ppt/notesSlides/notesSlide435.xml"/>
  <Override ContentType="application/vnd.openxmlformats-officedocument.presentationml.notesSlide+xml" PartName="/ppt/notesSlides/notesSlide621.xml"/>
  <Override ContentType="application/vnd.openxmlformats-officedocument.presentationml.notesSlide+xml" PartName="/ppt/notesSlides/notesSlide709.xml"/>
  <Override ContentType="application/vnd.openxmlformats-officedocument.presentationml.notesSlide+xml" PartName="/ppt/notesSlides/notesSlide346.xml"/>
  <Override ContentType="application/vnd.openxmlformats-officedocument.presentationml.notesSlide+xml" PartName="/ppt/notesSlides/notesSlide532.xml"/>
  <Override ContentType="application/vnd.openxmlformats-officedocument.presentationml.notesSlide+xml" PartName="/ppt/notesSlides/notesSlide725.xml"/>
  <Override ContentType="application/vnd.openxmlformats-officedocument.presentationml.notesSlide+xml" PartName="/ppt/notesSlides/notesSlide628.xml"/>
  <Override ContentType="application/vnd.openxmlformats-officedocument.presentationml.notesSlide+xml" PartName="/ppt/notesSlides/notesSlide644.xml"/>
  <Override ContentType="application/vnd.openxmlformats-officedocument.presentationml.notesSlide+xml" PartName="/ppt/notesSlides/notesSlide741.xml"/>
  <Override ContentType="application/vnd.openxmlformats-officedocument.presentationml.notesSlide+xml" PartName="/ppt/notesSlides/notesSlide369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466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419.xml"/>
  <Override ContentType="application/vnd.openxmlformats-officedocument.presentationml.notesSlide+xml" PartName="/ppt/notesSlides/notesSlide498.xml"/>
  <Override ContentType="application/vnd.openxmlformats-officedocument.presentationml.notesSlide+xml" PartName="/ppt/notesSlides/notesSlide516.xml"/>
  <Override ContentType="application/vnd.openxmlformats-officedocument.presentationml.notesSlide+xml" PartName="/ppt/notesSlides/notesSlide59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547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331.xml"/>
  <Override ContentType="application/vnd.openxmlformats-officedocument.presentationml.notesSlide+xml" PartName="/ppt/notesSlides/notesSlide692.xml"/>
  <Override ContentType="application/vnd.openxmlformats-officedocument.presentationml.notesSlide+xml" PartName="/ppt/notesSlides/notesSlide490.xml"/>
  <Override ContentType="application/vnd.openxmlformats-officedocument.presentationml.notesSlide+xml" PartName="/ppt/notesSlides/notesSlide765.xml"/>
  <Override ContentType="application/vnd.openxmlformats-officedocument.presentationml.notesSlide+xml" PartName="/ppt/notesSlides/notesSlide676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377.xml"/>
  <Override ContentType="application/vnd.openxmlformats-officedocument.presentationml.notesSlide+xml" PartName="/ppt/notesSlides/notesSlide660.xml"/>
  <Override ContentType="application/vnd.openxmlformats-officedocument.presentationml.notesSlide+xml" PartName="/ppt/notesSlides/notesSlide748.xml"/>
  <Override ContentType="application/vnd.openxmlformats-officedocument.presentationml.notesSlide+xml" PartName="/ppt/notesSlides/notesSlide315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59.xml"/>
  <Override ContentType="application/vnd.openxmlformats-officedocument.presentationml.notesSlide+xml" PartName="/ppt/notesSlides/notesSlide404.xml"/>
  <Override ContentType="application/vnd.openxmlformats-officedocument.presentationml.notesSlide+xml" PartName="/ppt/notesSlides/notesSlide394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757.xml"/>
  <Override ContentType="application/vnd.openxmlformats-officedocument.presentationml.notesSlide+xml" PartName="/ppt/notesSlides/notesSlide385.xml"/>
  <Override ContentType="application/vnd.openxmlformats-officedocument.presentationml.notesSlide+xml" PartName="/ppt/notesSlides/notesSlide571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539.xml"/>
  <Override ContentType="application/vnd.openxmlformats-officedocument.presentationml.notesSlide+xml" PartName="/ppt/notesSlides/notesSlide750.xml"/>
  <Override ContentType="application/vnd.openxmlformats-officedocument.presentationml.notesSlide+xml" PartName="/ppt/notesSlides/notesSlide475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637.xml"/>
  <Override ContentType="application/vnd.openxmlformats-officedocument.presentationml.notesSlide+xml" PartName="/ppt/notesSlides/notesSlide652.xml"/>
  <Override ContentType="application/vnd.openxmlformats-officedocument.presentationml.notesSlide+xml" PartName="/ppt/notesSlides/notesSlide66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23.xml"/>
  <Override ContentType="application/vnd.openxmlformats-officedocument.presentationml.notesSlide+xml" PartName="/ppt/notesSlides/notesSlide605.xml"/>
  <Override ContentType="application/vnd.openxmlformats-officedocument.presentationml.notesSlide+xml" PartName="/ppt/notesSlides/notesSlide684.xml"/>
  <Override ContentType="application/vnd.openxmlformats-officedocument.presentationml.notesSlide+xml" PartName="/ppt/notesSlides/notesSlide370.xml"/>
  <Override ContentType="application/vnd.openxmlformats-officedocument.presentationml.notesSlide+xml" PartName="/ppt/notesSlides/notesSlide458.xml"/>
  <Override ContentType="application/vnd.openxmlformats-officedocument.presentationml.notesSlide+xml" PartName="/ppt/notesSlides/notesSlide500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556.xml"/>
  <Override ContentType="application/vnd.openxmlformats-officedocument.presentationml.notesSlide+xml" PartName="/ppt/notesSlides/notesSlide733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586.xml"/>
  <Override ContentType="application/vnd.openxmlformats-officedocument.presentationml.notesSlide+xml" PartName="/ppt/notesSlides/notesSlide329.xml"/>
  <Override ContentType="application/vnd.openxmlformats-officedocument.presentationml.notesSlide+xml" PartName="/ppt/notesSlides/notesSlide515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418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60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45.xml"/>
  <Override ContentType="application/vnd.openxmlformats-officedocument.presentationml.notesSlide+xml" PartName="/ppt/notesSlides/notesSlide620.xml"/>
  <Override ContentType="application/vnd.openxmlformats-officedocument.presentationml.notesSlide+xml" PartName="/ppt/notesSlides/notesSlide442.xml"/>
  <Override ContentType="application/vnd.openxmlformats-officedocument.presentationml.notesSlide+xml" PartName="/ppt/notesSlides/notesSlide507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531.xml"/>
  <Override ContentType="application/vnd.openxmlformats-officedocument.presentationml.notesSlide+xml" PartName="/ppt/notesSlides/notesSlide541.xml"/>
  <Override ContentType="application/vnd.openxmlformats-officedocument.presentationml.notesSlide+xml" PartName="/ppt/notesSlides/notesSlide629.xml"/>
  <Override ContentType="application/vnd.openxmlformats-officedocument.presentationml.notesSlide+xml" PartName="/ppt/notesSlides/notesSlide726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363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452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330.xml"/>
  <Override ContentType="application/vnd.openxmlformats-officedocument.presentationml.notesSlide+xml" PartName="/ppt/notesSlides/notesSlide564.xml"/>
  <Override ContentType="application/vnd.openxmlformats-officedocument.presentationml.notesSlide+xml" PartName="/ppt/notesSlides/notesSlide691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708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436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78.xml"/>
  <Override ContentType="application/vnd.openxmlformats-officedocument.presentationml.notesSlide+xml" PartName="/ppt/notesSlides/notesSlide711.xml"/>
  <Override ContentType="application/vnd.openxmlformats-officedocument.presentationml.notesSlide+xml" PartName="/ppt/notesSlides/notesSlide314.xml"/>
  <Override ContentType="application/vnd.openxmlformats-officedocument.presentationml.notesSlide+xml" PartName="/ppt/notesSlides/notesSlide614.xml"/>
  <Override ContentType="application/vnd.openxmlformats-officedocument.presentationml.notesSlide+xml" PartName="/ppt/notesSlides/notesSlide675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339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742.xml"/>
  <Override ContentType="application/vnd.openxmlformats-officedocument.presentationml.notesSlide+xml" PartName="/ppt/notesSlides/notesSlide467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384.xml"/>
  <Override ContentType="application/vnd.openxmlformats-officedocument.presentationml.notesSlide+xml" PartName="/ppt/notesSlides/notesSlide510.xml"/>
  <Override ContentType="application/vnd.openxmlformats-officedocument.presentationml.notesSlide+xml" PartName="/ppt/notesSlides/notesSlide324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68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96.xml"/>
  <Override ContentType="application/vnd.openxmlformats-officedocument.presentationml.notesSlide+xml" PartName="/ppt/notesSlides/notesSlide570.xml"/>
  <Override ContentType="application/vnd.openxmlformats-officedocument.presentationml.notesSlide+xml" PartName="/ppt/notesSlides/notesSlide546.xml"/>
  <Override ContentType="application/vnd.openxmlformats-officedocument.presentationml.notesSlide+xml" PartName="/ppt/notesSlides/notesSlide758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4.xml"/>
  <Override ContentType="application/vnd.openxmlformats-officedocument.presentationml.notesSlide+xml" PartName="/ppt/notesSlides/notesSlide732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457.xml"/>
  <Override ContentType="application/vnd.openxmlformats-officedocument.presentationml.notesSlide+xml" PartName="/ppt/notesSlides/notesSlide563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579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66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580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491.xml"/>
  <Override ContentType="application/vnd.openxmlformats-officedocument.presentationml.notesSlide+xml" PartName="/ppt/notesSlides/notesSlide378.xml"/>
  <Override ContentType="application/vnd.openxmlformats-officedocument.presentationml.notesSlide+xml" PartName="/ppt/notesSlides/notesSlide636.xml"/>
  <Override ContentType="application/vnd.openxmlformats-officedocument.presentationml.notesSlide+xml" PartName="/ppt/notesSlides/notesSlide653.xml"/>
  <Override ContentType="application/vnd.openxmlformats-officedocument.presentationml.notesSlide+xml" PartName="/ppt/notesSlides/notesSlide395.xml"/>
  <Override ContentType="application/vnd.openxmlformats-officedocument.presentationml.notesSlide+xml" PartName="/ppt/notesSlides/notesSlide619.xml"/>
  <Override ContentType="application/vnd.openxmlformats-officedocument.presentationml.notesSlide+xml" PartName="/ppt/notesSlides/notesSlide670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4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403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585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20.xml"/>
  <Override ContentType="application/vnd.openxmlformats-officedocument.presentationml.notesSlide+xml" PartName="/ppt/notesSlides/notesSlide508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525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64.xml"/>
  <Override ContentType="application/vnd.openxmlformats-officedocument.presentationml.notesSlide+xml" PartName="/ppt/notesSlides/notesSlide489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11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425.xml"/>
  <Override ContentType="application/vnd.openxmlformats-officedocument.presentationml.notesSlide+xml" PartName="/ppt/notesSlides/notesSlide557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461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380.xml"/>
  <Override ContentType="application/vnd.openxmlformats-officedocument.presentationml.notesSlide+xml" PartName="/ppt/notesSlides/notesSlide514.xml"/>
  <Override ContentType="application/vnd.openxmlformats-officedocument.presentationml.notesSlide+xml" PartName="/ppt/notesSlides/notesSlide328.xml"/>
  <Override ContentType="application/vnd.openxmlformats-officedocument.presentationml.notesSlide+xml" PartName="/ppt/notesSlides/notesSlide549.xml"/>
  <Override ContentType="application/vnd.openxmlformats-officedocument.presentationml.notesSlide+xml" PartName="/ppt/notesSlides/notesSlide727.xml"/>
  <Override ContentType="application/vnd.openxmlformats-officedocument.presentationml.notesSlide+xml" PartName="/ppt/notesSlides/notesSlide735.xml"/>
  <Override ContentType="application/vnd.openxmlformats-officedocument.presentationml.notesSlide+xml" PartName="/ppt/notesSlides/notesSlide506.xml"/>
  <Override ContentType="application/vnd.openxmlformats-officedocument.presentationml.notesSlide+xml" PartName="/ppt/notesSlides/notesSlide690.xml"/>
  <Override ContentType="application/vnd.openxmlformats-officedocument.presentationml.notesSlide+xml" PartName="/ppt/notesSlides/notesSlide360.xml"/>
  <Override ContentType="application/vnd.openxmlformats-officedocument.presentationml.notesSlide+xml" PartName="/ppt/notesSlides/notesSlide534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55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577.xml"/>
  <Override ContentType="application/vnd.openxmlformats-officedocument.presentationml.notesSlide+xml" PartName="/ppt/notesSlides/notesSlide71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3.xml"/>
  <Override ContentType="application/vnd.openxmlformats-officedocument.presentationml.notesSlide+xml" PartName="/ppt/notesSlides/notesSlide453.xml"/>
  <Override ContentType="application/vnd.openxmlformats-officedocument.presentationml.notesSlide+xml" PartName="/ppt/notesSlides/notesSlide399.xml"/>
  <Override ContentType="application/vnd.openxmlformats-officedocument.presentationml.notesSlide+xml" PartName="/ppt/notesSlides/notesSlide41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356.xml"/>
  <Override ContentType="application/vnd.openxmlformats-officedocument.presentationml.notesSlide+xml" PartName="/ppt/notesSlides/notesSlide496.xml"/>
  <Override ContentType="application/vnd.openxmlformats-officedocument.presentationml.notesSlide+xml" PartName="/ppt/notesSlides/notesSlide581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68.xml"/>
  <Override ContentType="application/vnd.openxmlformats-officedocument.presentationml.notesSlide+xml" PartName="/ppt/notesSlides/notesSlide707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441.xml"/>
  <Override ContentType="application/vnd.openxmlformats-officedocument.presentationml.notesSlide+xml" PartName="/ppt/notesSlides/notesSlide484.xml"/>
  <Override ContentType="application/vnd.openxmlformats-officedocument.presentationml.notesSlide+xml" PartName="/ppt/notesSlides/notesSlide662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456.xml"/>
  <Override ContentType="application/vnd.openxmlformats-officedocument.presentationml.notesSlide+xml" PartName="/ppt/notesSlides/notesSlide481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99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626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375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66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332.xml"/>
  <Override ContentType="application/vnd.openxmlformats-officedocument.presentationml.notesSlide+xml" PartName="/ppt/notesSlides/notesSlide511.xml"/>
  <Override ContentType="application/vnd.openxmlformats-officedocument.presentationml.notesSlide+xml" PartName="/ppt/notesSlides/notesSlide325.xml"/>
  <Override ContentType="application/vnd.openxmlformats-officedocument.presentationml.notesSlide+xml" PartName="/ppt/notesSlides/notesSlide368.xml"/>
  <Override ContentType="application/vnd.openxmlformats-officedocument.presentationml.notesSlide+xml" PartName="/ppt/notesSlides/notesSlide607.xml"/>
  <Override ContentType="application/vnd.openxmlformats-officedocument.presentationml.notesSlide+xml" PartName="/ppt/notesSlides/notesSlide597.xml"/>
  <Override ContentType="application/vnd.openxmlformats-officedocument.presentationml.notesSlide+xml" PartName="/ppt/notesSlides/notesSlide554.xml"/>
  <Override ContentType="application/vnd.openxmlformats-officedocument.presentationml.notesSlide+xml" PartName="/ppt/notesSlides/notesSlide562.xml"/>
  <Override ContentType="application/vnd.openxmlformats-officedocument.presentationml.notesSlide+xml" PartName="/ppt/notesSlides/notesSlide41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569.xml"/>
  <Override ContentType="application/vnd.openxmlformats-officedocument.presentationml.notesSlide+xml" PartName="/ppt/notesSlides/notesSlide720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763.xml"/>
  <Override ContentType="application/vnd.openxmlformats-officedocument.presentationml.notesSlide+xml" PartName="/ppt/notesSlides/notesSlide526.xml"/>
  <Override ContentType="application/vnd.openxmlformats-officedocument.presentationml.notesSlide+xml" PartName="/ppt/notesSlides/notesSlide682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47.xml"/>
  <Override ContentType="application/vnd.openxmlformats-officedocument.presentationml.notesSlide+xml" PartName="/ppt/notesSlides/notesSlide654.xml"/>
  <Override ContentType="application/vnd.openxmlformats-officedocument.presentationml.notesSlide+xml" PartName="/ppt/notesSlides/notesSlide678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396.xml"/>
  <Override ContentType="application/vnd.openxmlformats-officedocument.presentationml.notesSlide+xml" PartName="/ppt/notesSlides/notesSlide635.xml"/>
  <Override ContentType="application/vnd.openxmlformats-officedocument.presentationml.notesSlide+xml" PartName="/ppt/notesSlides/notesSlide310.xml"/>
  <Override ContentType="application/vnd.openxmlformats-officedocument.presentationml.notesSlide+xml" PartName="/ppt/notesSlides/notesSlide340.xml"/>
  <Override ContentType="application/vnd.openxmlformats-officedocument.presentationml.notesSlide+xml" PartName="/ppt/notesSlides/notesSlide697.xml"/>
  <Override ContentType="application/vnd.openxmlformats-officedocument.presentationml.notesSlide+xml" PartName="/ppt/notesSlides/notesSlide353.xml"/>
  <Override ContentType="application/vnd.openxmlformats-officedocument.presentationml.notesSlide+xml" PartName="/ppt/notesSlides/notesSlide590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428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38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655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698.xml"/>
  <Override ContentType="application/vnd.openxmlformats-officedocument.presentationml.notesSlide+xml" PartName="/ppt/notesSlides/notesSlide477.xml"/>
  <Override ContentType="application/vnd.openxmlformats-officedocument.presentationml.notesSlide+xml" PartName="/ppt/notesSlides/notesSlide728.xml"/>
  <Override ContentType="application/vnd.openxmlformats-officedocument.presentationml.notesSlide+xml" PartName="/ppt/notesSlides/notesSlide434.xml"/>
  <Override ContentType="application/vnd.openxmlformats-officedocument.presentationml.notesSlide+xml" PartName="/ppt/notesSlides/notesSlide460.xml"/>
  <Override ContentType="application/vnd.openxmlformats-officedocument.presentationml.notesSlide+xml" PartName="/ppt/notesSlides/notesSlide576.xml"/>
  <Override ContentType="application/vnd.openxmlformats-officedocument.presentationml.notesSlide+xml" PartName="/ppt/notesSlides/notesSlide762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355.xml"/>
  <Override ContentType="application/vnd.openxmlformats-officedocument.presentationml.notesSlide+xml" PartName="/ppt/notesSlides/notesSlide31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381.xml"/>
  <Override ContentType="application/vnd.openxmlformats-officedocument.presentationml.notesSlide+xml" PartName="/ppt/notesSlides/notesSlide398.xml"/>
  <Override ContentType="application/vnd.openxmlformats-officedocument.presentationml.notesSlide+xml" PartName="/ppt/notesSlides/notesSlide469.xml"/>
  <Override ContentType="application/vnd.openxmlformats-officedocument.presentationml.notesSlide+xml" PartName="/ppt/notesSlides/notesSlide426.xml"/>
  <Override ContentType="application/vnd.openxmlformats-officedocument.presentationml.notesSlide+xml" PartName="/ppt/notesSlides/notesSlide612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661.xml"/>
  <Override ContentType="application/vnd.openxmlformats-officedocument.presentationml.notesSlide+xml" PartName="/ppt/notesSlides/notesSlide497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327.xml"/>
  <Override ContentType="application/vnd.openxmlformats-officedocument.presentationml.notesSlide+xml" PartName="/ppt/notesSlides/notesSlide548.xml"/>
  <Override ContentType="application/vnd.openxmlformats-officedocument.presentationml.notesSlide+xml" PartName="/ppt/notesSlides/notesSlide483.xml"/>
  <Override ContentType="application/vnd.openxmlformats-officedocument.presentationml.notesSlide+xml" PartName="/ppt/notesSlides/notesSlide440.xml"/>
  <Override ContentType="application/vnd.openxmlformats-officedocument.presentationml.notesSlide+xml" PartName="/ppt/notesSlides/notesSlide505.xml"/>
  <Override ContentType="application/vnd.openxmlformats-officedocument.presentationml.notesSlide+xml" PartName="/ppt/notesSlides/notesSlide533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449.xml"/>
  <Override ContentType="application/vnd.openxmlformats-officedocument.presentationml.notesSlide+xml" PartName="/ppt/notesSlides/notesSlide361.xml"/>
  <Override ContentType="application/vnd.openxmlformats-officedocument.presentationml.notesSlide+xml" PartName="/ppt/notesSlides/notesSlide582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406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54.xml"/>
  <Override ContentType="application/vnd.openxmlformats-officedocument.presentationml.notesSlide+xml" PartName="/ppt/notesSlides/notesSlide627.xml"/>
  <Override ContentType="application/vnd.openxmlformats-officedocument.presentationml.notesSlide+xml" PartName="/ppt/notesSlides/notesSlide411.xml"/>
  <Override ContentType="application/vnd.openxmlformats-officedocument.presentationml.notesSlide+xml" PartName="/ppt/notesSlides/notesSlide749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448.xml"/>
  <Override ContentType="application/vnd.openxmlformats-officedocument.presentationml.notesSlide+xml" PartName="/ppt/notesSlides/notesSlide634.xml"/>
  <Override ContentType="application/vnd.openxmlformats-officedocument.presentationml.notesSlide+xml" PartName="/ppt/notesSlides/notesSlide405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6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706.xml"/>
  <Override ContentType="application/vnd.openxmlformats-officedocument.presentationml.notesSlide+xml" PartName="/ppt/notesSlides/notesSlide412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527.xml"/>
  <Override ContentType="application/vnd.openxmlformats-officedocument.presentationml.notesSlide+xml" PartName="/ppt/notesSlides/notesSlide713.xml"/>
  <Override ContentType="application/vnd.openxmlformats-officedocument.presentationml.notesSlide+xml" PartName="/ppt/notesSlides/notesSlide75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2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376.xml"/>
  <Override ContentType="application/vnd.openxmlformats-officedocument.presentationml.notesSlide+xml" PartName="/ppt/notesSlides/notesSlide740.xml"/>
  <Override ContentType="application/vnd.openxmlformats-officedocument.presentationml.notesSlide+xml" PartName="/ppt/notesSlides/notesSlide677.xml"/>
  <Override ContentType="application/vnd.openxmlformats-officedocument.presentationml.notesSlide+xml" PartName="/ppt/notesSlides/notesSlide333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606.xml"/>
  <Override ContentType="application/vnd.openxmlformats-officedocument.presentationml.notesSlide+xml" PartName="/ppt/notesSlides/notesSlide683.xml"/>
  <Override ContentType="application/vnd.openxmlformats-officedocument.presentationml.notesSlide+xml" PartName="/ppt/notesSlides/notesSlide512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382.xml"/>
  <Override ContentType="application/vnd.openxmlformats-officedocument.presentationml.notesSlide+xml" PartName="/ppt/notesSlides/notesSlide555.xml"/>
  <Override ContentType="application/vnd.openxmlformats-officedocument.presentationml.notesSlide+xml" PartName="/ppt/notesSlides/notesSlide734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598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433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76.xml"/>
  <Override ContentType="application/vnd.openxmlformats-officedocument.presentationml.notesSlide+xml" PartName="/ppt/notesSlides/notesSlide640.xml"/>
  <Override ContentType="application/vnd.openxmlformats-officedocument.presentationml.notesSlide+xml" PartName="/ppt/notesSlides/notesSlide649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348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350.xml"/>
  <Override ContentType="application/vnd.openxmlformats-officedocument.presentationml.slide+xml" PartName="/ppt/slides/slide35.xml"/>
  <Override ContentType="application/vnd.openxmlformats-officedocument.presentationml.slide+xml" PartName="/ppt/slides/slide334.xml"/>
  <Override ContentType="application/vnd.openxmlformats-officedocument.presentationml.slide+xml" PartName="/ppt/slides/slide148.xml"/>
  <Override ContentType="application/vnd.openxmlformats-officedocument.presentationml.slide+xml" PartName="/ppt/slides/slide598.xml"/>
  <Override ContentType="application/vnd.openxmlformats-officedocument.presentationml.slide+xml" PartName="/ppt/slides/slide172.xml"/>
  <Override ContentType="application/vnd.openxmlformats-officedocument.presentationml.slide+xml" PartName="/ppt/slides/slide423.xml"/>
  <Override ContentType="application/vnd.openxmlformats-officedocument.presentationml.slide+xml" PartName="/ppt/slides/slide19.xml"/>
  <Override ContentType="application/vnd.openxmlformats-officedocument.presentationml.slide+xml" PartName="/ppt/slides/slide326.xml"/>
  <Override ContentType="application/vnd.openxmlformats-officedocument.presentationml.slide+xml" PartName="/ppt/slides/slide512.xml"/>
  <Override ContentType="application/vnd.openxmlformats-officedocument.presentationml.slide+xml" PartName="/ppt/slides/slide687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9.xml"/>
  <Override ContentType="application/vnd.openxmlformats-officedocument.presentationml.slide+xml" PartName="/ppt/slides/slide520.xml"/>
  <Override ContentType="application/vnd.openxmlformats-officedocument.presentationml.slide+xml" PartName="/ppt/slides/slide705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695.xml"/>
  <Override ContentType="application/vnd.openxmlformats-officedocument.presentationml.slide+xml" PartName="/ppt/slides/slide342.xml"/>
  <Override ContentType="application/vnd.openxmlformats-officedocument.presentationml.slide+xml" PartName="/ppt/slides/slide431.xml"/>
  <Override ContentType="application/vnd.openxmlformats-officedocument.presentationml.slide+xml" PartName="/ppt/slides/slide608.xml"/>
  <Override ContentType="application/vnd.openxmlformats-officedocument.presentationml.slide+xml" PartName="/ppt/slides/slide156.xml"/>
  <Override ContentType="application/vnd.openxmlformats-officedocument.presentationml.slide+xml" PartName="/ppt/slides/slide535.xml"/>
  <Override ContentType="application/vnd.openxmlformats-officedocument.presentationml.slide+xml" PartName="/ppt/slides/slide438.xml"/>
  <Override ContentType="application/vnd.openxmlformats-officedocument.presentationml.slide+xml" PartName="/ppt/slides/slide454.xml"/>
  <Override ContentType="application/vnd.openxmlformats-officedocument.presentationml.slide+xml" PartName="/ppt/slides/slide179.xml"/>
  <Override ContentType="application/vnd.openxmlformats-officedocument.presentationml.slide+xml" PartName="/ppt/slides/slide616.xml"/>
  <Override ContentType="application/vnd.openxmlformats-officedocument.presentationml.slide+xml" PartName="/ppt/slides/slide276.xml"/>
  <Override ContentType="application/vnd.openxmlformats-officedocument.presentationml.slide+xml" PartName="/ppt/slides/slide713.xml"/>
  <Override ContentType="application/vnd.openxmlformats-officedocument.presentationml.slide+xml" PartName="/ppt/slides/slide551.xml"/>
  <Override ContentType="application/vnd.openxmlformats-officedocument.presentationml.slide+xml" PartName="/ppt/slides/slide504.xml"/>
  <Override ContentType="application/vnd.openxmlformats-officedocument.presentationml.slide+xml" PartName="/ppt/slides/slide680.xml"/>
  <Override ContentType="application/vnd.openxmlformats-officedocument.presentationml.slide+xml" PartName="/ppt/slides/slide66.xml"/>
  <Override ContentType="application/vnd.openxmlformats-officedocument.presentationml.slide+xml" PartName="/ppt/slides/slide583.xml"/>
  <Override ContentType="application/vnd.openxmlformats-officedocument.presentationml.slide+xml" PartName="/ppt/slides/slide601.xml"/>
  <Override ContentType="application/vnd.openxmlformats-officedocument.presentationml.slide+xml" PartName="/ppt/slides/slide768.xml"/>
  <Override ContentType="application/vnd.openxmlformats-officedocument.presentationml.slide+xml" PartName="/ppt/slides/slide229.xml"/>
  <Override ContentType="application/vnd.openxmlformats-officedocument.presentationml.slide+xml" PartName="/ppt/slides/slide357.xml"/>
  <Override ContentType="application/vnd.openxmlformats-officedocument.presentationml.slide+xml" PartName="/ppt/slides/slide141.xml"/>
  <Override ContentType="application/vnd.openxmlformats-officedocument.presentationml.slide+xml" PartName="/ppt/slides/slide407.xml"/>
  <Override ContentType="application/vnd.openxmlformats-officedocument.presentationml.slide+xml" PartName="/ppt/slides/slide632.xml"/>
  <Override ContentType="application/vnd.openxmlformats-officedocument.presentationml.slide+xml" PartName="/ppt/slides/slide648.xml"/>
  <Override ContentType="application/vnd.openxmlformats-officedocument.presentationml.slide+xml" PartName="/ppt/slides/slide656.xml"/>
  <Override ContentType="application/vnd.openxmlformats-officedocument.presentationml.slide+xml" PartName="/ppt/slides/slide82.xml"/>
  <Override ContentType="application/vnd.openxmlformats-officedocument.presentationml.slide+xml" PartName="/ppt/slides/slide639.xml"/>
  <Override ContentType="application/vnd.openxmlformats-officedocument.presentationml.slide+xml" PartName="/ppt/slides/slide575.xml"/>
  <Override ContentType="application/vnd.openxmlformats-officedocument.presentationml.slide+xml" PartName="/ppt/slides/slide761.xml"/>
  <Override ContentType="application/vnd.openxmlformats-officedocument.presentationml.slide+xml" PartName="/ppt/slides/slide486.xml"/>
  <Override ContentType="application/vnd.openxmlformats-officedocument.presentationml.slide+xml" PartName="/ppt/slides/slide737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469.xml"/>
  <Override ContentType="application/vnd.openxmlformats-officedocument.presentationml.slide+xml" PartName="/ppt/slides/slide470.xml"/>
  <Override ContentType="application/vnd.openxmlformats-officedocument.presentationml.slide+xml" PartName="/ppt/slides/slide187.xml"/>
  <Override ContentType="application/vnd.openxmlformats-officedocument.presentationml.slide+xml" PartName="/ppt/slides/slide55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44.xml"/>
  <Override ContentType="application/vnd.openxmlformats-officedocument.presentationml.slide+xml" PartName="/ppt/slides/slide20.xml"/>
  <Override ContentType="application/vnd.openxmlformats-officedocument.presentationml.slide+xml" PartName="/ppt/slides/slide400.xml"/>
  <Override ContentType="application/vnd.openxmlformats-officedocument.presentationml.slide+xml" PartName="/ppt/slides/slide214.xml"/>
  <Override ContentType="application/vnd.openxmlformats-officedocument.presentationml.slide+xml" PartName="/ppt/slides/slide206.xml"/>
  <Override ContentType="application/vnd.openxmlformats-officedocument.presentationml.slide+xml" PartName="/ppt/slides/slide381.xml"/>
  <Override ContentType="application/vnd.openxmlformats-officedocument.presentationml.slide+xml" PartName="/ppt/slides/slide195.xml"/>
  <Override ContentType="application/vnd.openxmlformats-officedocument.presentationml.slide+xml" PartName="/ppt/slides/slide567.xml"/>
  <Override ContentType="application/vnd.openxmlformats-officedocument.presentationml.slide+xml" PartName="/ppt/slides/slide560.xml"/>
  <Override ContentType="application/vnd.openxmlformats-officedocument.presentationml.slide+xml" PartName="/ppt/slides/slide590.xml"/>
  <Override ContentType="application/vnd.openxmlformats-officedocument.presentationml.slide+xml" PartName="/ppt/slides/slide624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349.xml"/>
  <Override ContentType="application/vnd.openxmlformats-officedocument.presentationml.slide+xml" PartName="/ppt/slides/slide477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462.xml"/>
  <Override ContentType="application/vnd.openxmlformats-officedocument.presentationml.slide+xml" PartName="/ppt/slides/slide722.xml"/>
  <Override ContentType="application/vnd.openxmlformats-officedocument.presentationml.slide+xml" PartName="/ppt/slides/slide447.xml"/>
  <Override ContentType="application/vnd.openxmlformats-officedocument.presentationml.slide+xml" PartName="/ppt/slides/slide752.xml"/>
  <Override ContentType="application/vnd.openxmlformats-officedocument.presentationml.slide+xml" PartName="/ppt/slides/slide133.xml"/>
  <Override ContentType="application/vnd.openxmlformats-officedocument.presentationml.slide+xml" PartName="/ppt/slides/slide494.xml"/>
  <Override ContentType="application/vnd.openxmlformats-officedocument.presentationml.slide+xml" PartName="/ppt/slides/slide91.xml"/>
  <Override ContentType="application/vnd.openxmlformats-officedocument.presentationml.slide+xml" PartName="/ppt/slides/slide415.xml"/>
  <Override ContentType="application/vnd.openxmlformats-officedocument.presentationml.slide+xml" PartName="/ppt/slides/slide759.xml"/>
  <Override ContentType="application/vnd.openxmlformats-officedocument.presentationml.slide+xml" PartName="/ppt/slides/slide74.xml"/>
  <Override ContentType="application/vnd.openxmlformats-officedocument.presentationml.slide+xml" PartName="/ppt/slides/slide268.xml"/>
  <Override ContentType="application/vnd.openxmlformats-officedocument.presentationml.slide+xml" PartName="/ppt/slides/slide729.xml"/>
  <Override ContentType="application/vnd.openxmlformats-officedocument.presentationml.slide+xml" PartName="/ppt/slides/slide27.xml"/>
  <Override ContentType="application/vnd.openxmlformats-officedocument.presentationml.slide+xml" PartName="/ppt/slides/slide641.xml"/>
  <Override ContentType="application/vnd.openxmlformats-officedocument.presentationml.slide+xml" PartName="/ppt/slides/slide2.xml"/>
  <Override ContentType="application/vnd.openxmlformats-officedocument.presentationml.slide+xml" PartName="/ppt/slides/slide310.xml"/>
  <Override ContentType="application/vnd.openxmlformats-officedocument.presentationml.slide+xml" PartName="/ppt/slides/slide543.xml"/>
  <Override ContentType="application/vnd.openxmlformats-officedocument.presentationml.slide+xml" PartName="/ppt/slides/slide366.xml"/>
  <Override ContentType="application/vnd.openxmlformats-officedocument.presentationml.slide+xml" PartName="/ppt/slides/slide396.xml"/>
  <Override ContentType="application/vnd.openxmlformats-officedocument.presentationml.slide+xml" PartName="/ppt/slides/slide180.xml"/>
  <Override ContentType="application/vnd.openxmlformats-officedocument.presentationml.slide+xml" PartName="/ppt/slides/slide671.xml"/>
  <Override ContentType="application/vnd.openxmlformats-officedocument.presentationml.slide+xml" PartName="/ppt/slides/slide511.xml"/>
  <Override ContentType="application/vnd.openxmlformats-officedocument.presentationml.slide+xml" PartName="/ppt/slides/slide18.xml"/>
  <Override ContentType="application/vnd.openxmlformats-officedocument.presentationml.slide+xml" PartName="/ppt/slides/slide597.xml"/>
  <Override ContentType="application/vnd.openxmlformats-officedocument.presentationml.slide+xml" PartName="/ppt/slides/slide333.xml"/>
  <Override ContentType="application/vnd.openxmlformats-officedocument.presentationml.slide+xml" PartName="/ppt/slides/slide309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694.xml"/>
  <Override ContentType="application/vnd.openxmlformats-officedocument.presentationml.slide+xml" PartName="/ppt/slides/slide270.xml"/>
  <Override ContentType="application/vnd.openxmlformats-officedocument.presentationml.slide+xml" PartName="/ppt/slides/slide406.xml"/>
  <Override ContentType="application/vnd.openxmlformats-officedocument.presentationml.slide+xml" PartName="/ppt/slides/slide767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343.xml"/>
  <Override ContentType="application/vnd.openxmlformats-officedocument.presentationml.slide+xml" PartName="/ppt/slides/slide528.xml"/>
  <Override ContentType="application/vnd.openxmlformats-officedocument.presentationml.slide+xml" PartName="/ppt/slides/slide61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440.xml"/>
  <Override ContentType="application/vnd.openxmlformats-officedocument.presentationml.slide+xml" PartName="/ppt/slides/slide706.xml"/>
  <Override ContentType="application/vnd.openxmlformats-officedocument.presentationml.slide+xml" PartName="/ppt/slides/slide147.xml"/>
  <Override ContentType="application/vnd.openxmlformats-officedocument.presentationml.slide+xml" PartName="/ppt/slides/slide236.xml"/>
  <Override ContentType="application/vnd.openxmlformats-officedocument.presentationml.slide+xml" PartName="/ppt/slides/slide422.xml"/>
  <Override ContentType="application/vnd.openxmlformats-officedocument.presentationml.slide+xml" PartName="/ppt/slides/slide505.xml"/>
  <Override ContentType="application/vnd.openxmlformats-officedocument.presentationml.slide+xml" PartName="/ppt/slides/slide110.xml"/>
  <Override ContentType="application/vnd.openxmlformats-officedocument.presentationml.slide+xml" PartName="/ppt/slides/slide455.xml"/>
  <Override ContentType="application/vnd.openxmlformats-officedocument.presentationml.slide+xml" PartName="/ppt/slides/slide293.xml"/>
  <Override ContentType="application/vnd.openxmlformats-officedocument.presentationml.slide+xml" PartName="/ppt/slides/slide358.xml"/>
  <Override ContentType="application/vnd.openxmlformats-officedocument.presentationml.slide+xml" PartName="/ppt/slides/slide730.xml"/>
  <Override ContentType="application/vnd.openxmlformats-officedocument.presentationml.slide+xml" PartName="/ppt/slides/slide471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566.xml"/>
  <Override ContentType="application/vnd.openxmlformats-officedocument.presentationml.slide+xml" PartName="/ppt/slides/slide633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534.xml"/>
  <Override ContentType="application/vnd.openxmlformats-officedocument.presentationml.slide+xml" PartName="/ppt/slides/slide49.xml"/>
  <Override ContentType="application/vnd.openxmlformats-officedocument.presentationml.slide+xml" PartName="/ppt/slides/slide327.xml"/>
  <Override ContentType="application/vnd.openxmlformats-officedocument.presentationml.slide+xml" PartName="/ppt/slides/slide688.xml"/>
  <Override ContentType="application/vnd.openxmlformats-officedocument.presentationml.slide+xml" PartName="/ppt/slides/slide83.xml"/>
  <Override ContentType="application/vnd.openxmlformats-officedocument.presentationml.slide+xml" PartName="/ppt/slides/slide582.xml"/>
  <Override ContentType="application/vnd.openxmlformats-officedocument.presentationml.slide+xml" PartName="/ppt/slides/slide602.xml"/>
  <Override ContentType="application/vnd.openxmlformats-officedocument.presentationml.slide+xml" PartName="/ppt/slides/slide437.xml"/>
  <Override ContentType="application/vnd.openxmlformats-officedocument.presentationml.slide+xml" PartName="/ppt/slides/slide221.xml"/>
  <Override ContentType="application/vnd.openxmlformats-officedocument.presentationml.slide+xml" PartName="/ppt/slides/slide712.xml"/>
  <Override ContentType="application/vnd.openxmlformats-officedocument.presentationml.slide+xml" PartName="/ppt/slides/slide73.xml"/>
  <Override ContentType="application/vnd.openxmlformats-officedocument.presentationml.slide+xml" PartName="/ppt/slides/slide559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401.xml"/>
  <Override ContentType="application/vnd.openxmlformats-officedocument.presentationml.slide+xml" PartName="/ppt/slides/slide576.xml"/>
  <Override ContentType="application/vnd.openxmlformats-officedocument.presentationml.slide+xml" PartName="/ppt/slides/slide109.xml"/>
  <Override ContentType="application/vnd.openxmlformats-officedocument.presentationml.slide+xml" PartName="/ppt/slides/slide745.xml"/>
  <Override ContentType="application/vnd.openxmlformats-officedocument.presentationml.slide+xml" PartName="/ppt/slides/slide99.xml"/>
  <Override ContentType="application/vnd.openxmlformats-officedocument.presentationml.slide+xml" PartName="/ppt/slides/slide311.xml"/>
  <Override ContentType="application/vnd.openxmlformats-officedocument.presentationml.slide+xml" PartName="/ppt/slides/slide672.xml"/>
  <Override ContentType="application/vnd.openxmlformats-officedocument.presentationml.slide+xml" PartName="/ppt/slides/slide13.xml"/>
  <Override ContentType="application/vnd.openxmlformats-officedocument.presentationml.slide+xml" PartName="/ppt/slides/slide728.xml"/>
  <Override ContentType="application/vnd.openxmlformats-officedocument.presentationml.slide+xml" PartName="/ppt/slides/slide222.xml"/>
  <Override ContentType="application/vnd.openxmlformats-officedocument.presentationml.slide+xml" PartName="/ppt/slides/slide655.xml"/>
  <Override ContentType="application/vnd.openxmlformats-officedocument.presentationml.slide+xml" PartName="/ppt/slides/slide205.xml"/>
  <Override ContentType="application/vnd.openxmlformats-officedocument.presentationml.slide+xml" PartName="/ppt/slides/slide638.xml"/>
  <Override ContentType="application/vnd.openxmlformats-officedocument.presentationml.slide+xml" PartName="/ppt/slides/slide292.xml"/>
  <Override ContentType="application/vnd.openxmlformats-officedocument.presentationml.slide+xml" PartName="/ppt/slides/slide100.xml"/>
  <Override ContentType="application/vnd.openxmlformats-officedocument.presentationml.slide+xml" PartName="/ppt/slides/slide461.xml"/>
  <Override ContentType="application/vnd.openxmlformats-officedocument.presentationml.slide+xml" PartName="/ppt/slides/slide550.xml"/>
  <Override ContentType="application/vnd.openxmlformats-officedocument.presentationml.slide+xml" PartName="/ppt/slides/slide90.xml"/>
  <Override ContentType="application/vnd.openxmlformats-officedocument.presentationml.slide+xml" PartName="/ppt/slides/slide762.xml"/>
  <Override ContentType="application/vnd.openxmlformats-officedocument.presentationml.slide+xml" PartName="/ppt/slides/slide275.xml"/>
  <Override ContentType="application/vnd.openxmlformats-officedocument.presentationml.slide+xml" PartName="/ppt/slides/slide487.xml"/>
  <Override ContentType="application/vnd.openxmlformats-officedocument.presentationml.slide+xml" PartName="/ppt/slides/slide476.xml"/>
  <Override ContentType="application/vnd.openxmlformats-officedocument.presentationml.slide+xml" PartName="/ppt/slides/slide132.xml"/>
  <Override ContentType="application/vnd.openxmlformats-officedocument.presentationml.slide+xml" PartName="/ppt/slides/slide416.xml"/>
  <Override ContentType="application/vnd.openxmlformats-officedocument.presentationml.slide+xml" PartName="/ppt/slides/slide269.xml"/>
  <Override ContentType="application/vnd.openxmlformats-officedocument.presentationml.slide+xml" PartName="/ppt/slides/slide493.xml"/>
  <Override ContentType="application/vnd.openxmlformats-officedocument.presentationml.slide+xml" PartName="/ppt/slides/slide544.xml"/>
  <Override ContentType="application/vnd.openxmlformats-officedocument.presentationml.slide+xml" PartName="/ppt/slides/slide640.xml"/>
  <Override ContentType="application/vnd.openxmlformats-officedocument.presentationml.slide+xml" PartName="/ppt/slides/slide1.xml"/>
  <Override ContentType="application/vnd.openxmlformats-officedocument.presentationml.slide+xml" PartName="/ppt/slides/slide365.xml"/>
  <Override ContentType="application/vnd.openxmlformats-officedocument.presentationml.slide+xml" PartName="/ppt/slides/slide28.xml"/>
  <Override ContentType="application/vnd.openxmlformats-officedocument.presentationml.slide+xml" PartName="/ppt/slides/slide382.xml"/>
  <Override ContentType="application/vnd.openxmlformats-officedocument.presentationml.slide+xml" PartName="/ppt/slides/slide527.xml"/>
  <Override ContentType="application/vnd.openxmlformats-officedocument.presentationml.slide+xml" PartName="/ppt/slides/slide397.xml"/>
  <Override ContentType="application/vnd.openxmlformats-officedocument.presentationml.slide+xml" PartName="/ppt/slides/slide649.xml"/>
  <Override ContentType="application/vnd.openxmlformats-officedocument.presentationml.slide+xml" PartName="/ppt/slides/slide200.xml"/>
  <Override ContentType="application/vnd.openxmlformats-officedocument.presentationml.slide+xml" PartName="/ppt/slides/slide561.xml"/>
  <Override ContentType="application/vnd.openxmlformats-officedocument.presentationml.slide+xml" PartName="/ppt/slides/slide623.xml"/>
  <Override ContentType="application/vnd.openxmlformats-officedocument.presentationml.slide+xml" PartName="/ppt/slides/slide348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751.xml"/>
  <Override ContentType="application/vnd.openxmlformats-officedocument.presentationml.slide+xml" PartName="/ppt/slides/slide618.xml"/>
  <Override ContentType="application/vnd.openxmlformats-officedocument.presentationml.slide+xml" PartName="/ppt/slides/slide626.xml"/>
  <Override ContentType="application/vnd.openxmlformats-officedocument.presentationml.slide+xml" PartName="/ppt/slides/slide553.xml"/>
  <Override ContentType="application/vnd.openxmlformats-officedocument.presentationml.slide+xml" PartName="/ppt/slides/slide367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324.xml"/>
  <Override ContentType="application/vnd.openxmlformats-officedocument.presentationml.slide+xml" PartName="/ppt/slides/slide510.xml"/>
  <Override ContentType="application/vnd.openxmlformats-officedocument.presentationml.slide+xml" PartName="/ppt/slides/slide174.xml"/>
  <Override ContentType="application/vnd.openxmlformats-officedocument.presentationml.slide+xml" PartName="/ppt/slides/slide588.xml"/>
  <Override ContentType="application/vnd.openxmlformats-officedocument.presentationml.slide+xml" PartName="/ppt/slides/slide545.xml"/>
  <Override ContentType="application/vnd.openxmlformats-officedocument.presentationml.slide+xml" PartName="/ppt/slides/slide360.xml"/>
  <Override ContentType="application/vnd.openxmlformats-officedocument.presentationml.slide+xml" PartName="/ppt/slides/slide731.xml"/>
  <Override ContentType="application/vnd.openxmlformats-officedocument.presentationml.slide+xml" PartName="/ppt/slides/slide219.xml"/>
  <Override ContentType="application/vnd.openxmlformats-officedocument.presentationml.slide+xml" PartName="/ppt/slides/slide405.xml"/>
  <Override ContentType="application/vnd.openxmlformats-officedocument.presentationml.slide+xml" PartName="/ppt/slides/slide502.xml"/>
  <Override ContentType="application/vnd.openxmlformats-officedocument.presentationml.slide+xml" PartName="/ppt/slides/slide669.xml"/>
  <Override ContentType="application/vnd.openxmlformats-officedocument.presentationml.slide+xml" PartName="/ppt/slides/slide359.xml"/>
  <Override ContentType="application/vnd.openxmlformats-officedocument.presentationml.slide+xml" PartName="/ppt/slides/slide316.xml"/>
  <Override ContentType="application/vnd.openxmlformats-officedocument.presentationml.slide+xml" PartName="/ppt/slides/slide448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344.xml"/>
  <Override ContentType="application/vnd.openxmlformats-officedocument.presentationml.slide+xml" PartName="/ppt/slides/slide387.xml"/>
  <Override ContentType="application/vnd.openxmlformats-officedocument.presentationml.slide+xml" PartName="/ppt/slides/slide425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468.xml"/>
  <Override ContentType="application/vnd.openxmlformats-officedocument.presentationml.slide+xml" PartName="/ppt/slides/slide581.xml"/>
  <Override ContentType="application/vnd.openxmlformats-officedocument.presentationml.slide+xml" PartName="/ppt/slides/slide689.xml"/>
  <Override ContentType="application/vnd.openxmlformats-officedocument.presentationml.slide+xml" PartName="/ppt/slides/slide166.xml"/>
  <Override ContentType="application/vnd.openxmlformats-officedocument.presentationml.slide+xml" PartName="/ppt/slides/slide603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46.xml"/>
  <Override ContentType="application/vnd.openxmlformats-officedocument.presentationml.slide+xml" PartName="/ppt/slides/slide517.xml"/>
  <Override ContentType="application/vnd.openxmlformats-officedocument.presentationml.slide+xml" PartName="/ppt/slides/slide596.xml"/>
  <Override ContentType="application/vnd.openxmlformats-officedocument.presentationml.slide+xml" PartName="/ppt/slides/slide375.xml"/>
  <Override ContentType="application/vnd.openxmlformats-officedocument.presentationml.slide+xml" PartName="/ppt/slides/slide332.xml"/>
  <Override ContentType="application/vnd.openxmlformats-officedocument.presentationml.slide+xml" PartName="/ppt/slides/slide251.xml"/>
  <Override ContentType="application/vnd.openxmlformats-officedocument.presentationml.slide+xml" PartName="/ppt/slides/slide472.xml"/>
  <Override ContentType="application/vnd.openxmlformats-officedocument.presentationml.slide+xml" PartName="/ppt/slides/slide301.xml"/>
  <Override ContentType="application/vnd.openxmlformats-officedocument.presentationml.slide+xml" PartName="/ppt/slides/slide223.xml"/>
  <Override ContentType="application/vnd.openxmlformats-officedocument.presentationml.slide+xml" PartName="/ppt/slides/slide673.xml"/>
  <Override ContentType="application/vnd.openxmlformats-officedocument.presentationml.slide+xml" PartName="/ppt/slides/slide266.xml"/>
  <Override ContentType="application/vnd.openxmlformats-officedocument.presentationml.slide+xml" PartName="/ppt/slides/slide347.xml"/>
  <Override ContentType="application/vnd.openxmlformats-officedocument.presentationml.slide+xml" PartName="/ppt/slides/slide372.xml"/>
  <Override ContentType="application/vnd.openxmlformats-officedocument.presentationml.slide+xml" PartName="/ppt/slides/slide22.xml"/>
  <Override ContentType="application/vnd.openxmlformats-officedocument.presentationml.slide+xml" PartName="/ppt/slides/slide754.xml"/>
  <Override ContentType="application/vnd.openxmlformats-officedocument.presentationml.slide+xml" PartName="/ppt/slides/slide304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460.xml"/>
  <Override ContentType="application/vnd.openxmlformats-officedocument.presentationml.slide+xml" PartName="/ppt/slides/slide488.xml"/>
  <Override ContentType="application/vnd.openxmlformats-officedocument.presentationml.slide+xml" PartName="/ppt/slides/slide711.xml"/>
  <Override ContentType="application/vnd.openxmlformats-officedocument.presentationml.slide+xml" PartName="/ppt/slides/slide410.xml"/>
  <Override ContentType="application/vnd.openxmlformats-officedocument.presentationml.slide+xml" PartName="/ppt/slides/slide72.xml"/>
  <Override ContentType="application/vnd.openxmlformats-officedocument.presentationml.slide+xml" PartName="/ppt/slides/slide453.xml"/>
  <Override ContentType="application/vnd.openxmlformats-officedocument.presentationml.slide+xml" PartName="/ppt/slides/slide496.xml"/>
  <Override ContentType="application/vnd.openxmlformats-officedocument.presentationml.slide+xml" PartName="/ppt/slides/slide682.xml"/>
  <Override ContentType="application/vnd.openxmlformats-officedocument.presentationml.slide+xml" PartName="/ppt/slides/slide630.xml"/>
  <Override ContentType="application/vnd.openxmlformats-officedocument.presentationml.slide+xml" PartName="/ppt/slides/slide727.xml"/>
  <Override ContentType="application/vnd.openxmlformats-officedocument.presentationml.slide+xml" PartName="/ppt/slides/slide29.xml"/>
  <Override ContentType="application/vnd.openxmlformats-officedocument.presentationml.slide+xml" PartName="/ppt/slides/slide530.xml"/>
  <Override ContentType="application/vnd.openxmlformats-officedocument.presentationml.slide+xml" PartName="/ppt/slides/slide697.xml"/>
  <Override ContentType="application/vnd.openxmlformats-officedocument.presentationml.slide+xml" PartName="/ppt/slides/slide319.xml"/>
  <Override ContentType="application/vnd.openxmlformats-officedocument.presentationml.slide+xml" PartName="/ppt/slides/slide573.xml"/>
  <Override ContentType="application/vnd.openxmlformats-officedocument.presentationml.slide+xml" PartName="/ppt/slides/slide611.xml"/>
  <Override ContentType="application/vnd.openxmlformats-officedocument.presentationml.slide+xml" PartName="/ppt/slides/slide654.xml"/>
  <Override ContentType="application/vnd.openxmlformats-officedocument.presentationml.slide+xml" PartName="/ppt/slides/slide718.xml"/>
  <Override ContentType="application/vnd.openxmlformats-officedocument.presentationml.slide+xml" PartName="/ppt/slides/slide417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432.xml"/>
  <Override ContentType="application/vnd.openxmlformats-officedocument.presentationml.slide+xml" PartName="/ppt/slides/slide103.xml"/>
  <Override ContentType="application/vnd.openxmlformats-officedocument.presentationml.slide+xml" PartName="/ppt/slides/slide445.xml"/>
  <Override ContentType="application/vnd.openxmlformats-officedocument.presentationml.slide+xml" PartName="/ppt/slides/slide402.xml"/>
  <Override ContentType="application/vnd.openxmlformats-officedocument.presentationml.slide+xml" PartName="/ppt/slides/slide703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746.xml"/>
  <Override ContentType="application/vnd.openxmlformats-officedocument.presentationml.slide+xml" PartName="/ppt/slides/slide481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569.xml"/>
  <Override ContentType="application/vnd.openxmlformats-officedocument.presentationml.slide+xml" PartName="/ppt/slides/slide14.xml"/>
  <Override ContentType="application/vnd.openxmlformats-officedocument.presentationml.slide+xml" PartName="/ppt/slides/slide526.xml"/>
  <Override ContentType="application/vnd.openxmlformats-officedocument.presentationml.slide+xml" PartName="/ppt/slides/slide589.xml"/>
  <Override ContentType="application/vnd.openxmlformats-officedocument.presentationml.slide+xml" PartName="/ppt/slides/slide139.xml"/>
  <Override ContentType="application/vnd.openxmlformats-officedocument.presentationml.slide+xml" PartName="/ppt/slides/slide325.xml"/>
  <Override ContentType="application/vnd.openxmlformats-officedocument.presentationml.slide+xml" PartName="/ppt/slides/slide503.xml"/>
  <Override ContentType="application/vnd.openxmlformats-officedocument.presentationml.slide+xml" PartName="/ppt/slides/slide546.xml"/>
  <Override ContentType="application/vnd.openxmlformats-officedocument.presentationml.slide+xml" PartName="/ppt/slides/slide732.xml"/>
  <Override ContentType="application/vnd.openxmlformats-officedocument.presentationml.slide+xml" PartName="/ppt/slides/slide430.xml"/>
  <Override ContentType="application/vnd.openxmlformats-officedocument.presentationml.slide+xml" PartName="/ppt/slides/slide317.xml"/>
  <Override ContentType="application/vnd.openxmlformats-officedocument.presentationml.slide+xml" PartName="/ppt/slides/slide473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439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668.xml"/>
  <Override ContentType="application/vnd.openxmlformats-officedocument.presentationml.slide+xml" PartName="/ppt/slides/slide625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351.xml"/>
  <Override ContentType="application/vnd.openxmlformats-officedocument.presentationml.slide+xml" PartName="/ppt/slides/slide580.xml"/>
  <Override ContentType="application/vnd.openxmlformats-officedocument.presentationml.slide+xml" PartName="/ppt/slides/slide368.xml"/>
  <Override ContentType="application/vnd.openxmlformats-officedocument.presentationml.slide+xml" PartName="/ppt/slides/slide394.xml"/>
  <Override ContentType="application/vnd.openxmlformats-officedocument.presentationml.slide+xml" PartName="/ppt/slides/slide331.xml"/>
  <Override ContentType="application/vnd.openxmlformats-officedocument.presentationml.slide+xml" PartName="/ppt/slides/slide595.xml"/>
  <Override ContentType="application/vnd.openxmlformats-officedocument.presentationml.slide+xml" PartName="/ppt/slides/slide280.xml"/>
  <Override ContentType="application/vnd.openxmlformats-officedocument.presentationml.slide+xml" PartName="/ppt/slides/slide374.xml"/>
  <Override ContentType="application/vnd.openxmlformats-officedocument.presentationml.slide+xml" PartName="/ppt/slides/slide345.xml"/>
  <Override ContentType="application/vnd.openxmlformats-officedocument.presentationml.slide+xml" PartName="/ppt/slides/slide518.xml"/>
  <Override ContentType="application/vnd.openxmlformats-officedocument.presentationml.slide+xml" PartName="/ppt/slides/slide302.xml"/>
  <Override ContentType="application/vnd.openxmlformats-officedocument.presentationml.slide+xml" PartName="/ppt/slides/slide289.xml"/>
  <Override ContentType="application/vnd.openxmlformats-officedocument.presentationml.slide+xml" PartName="/ppt/slides/slide726.xml"/>
  <Override ContentType="application/vnd.openxmlformats-officedocument.presentationml.slide+xml" PartName="/ppt/slides/slide36.xml"/>
  <Override ContentType="application/vnd.openxmlformats-officedocument.presentationml.slide+xml" PartName="/ppt/slides/slide631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467.xml"/>
  <Override ContentType="application/vnd.openxmlformats-officedocument.presentationml.slide+xml" PartName="/ppt/slides/slide388.xml"/>
  <Override ContentType="application/vnd.openxmlformats-officedocument.presentationml.slide+xml" PartName="/ppt/slides/slide124.xml"/>
  <Override ContentType="application/vnd.openxmlformats-officedocument.presentationml.slide+xml" PartName="/ppt/slides/slide167.xml"/>
  <Override ContentType="application/vnd.openxmlformats-officedocument.presentationml.slide+xml" PartName="/ppt/slides/slide760.xml"/>
  <Override ContentType="application/vnd.openxmlformats-officedocument.presentationml.slide+xml" PartName="/ppt/slides/slide70.xml"/>
  <Override ContentType="application/vnd.openxmlformats-officedocument.presentationml.slide+xml" PartName="/ppt/slides/slide424.xml"/>
  <Override ContentType="application/vnd.openxmlformats-officedocument.presentationml.slide+xml" PartName="/ppt/slides/slide552.xml"/>
  <Override ContentType="application/vnd.openxmlformats-officedocument.presentationml.slide+xml" PartName="/ppt/slides/slide194.xml"/>
  <Override ContentType="application/vnd.openxmlformats-officedocument.presentationml.slide+xml" PartName="/ppt/slides/slide380.xml"/>
  <Override ContentType="application/vnd.openxmlformats-officedocument.presentationml.slide+xml" PartName="/ppt/slides/slide151.xml"/>
  <Override ContentType="application/vnd.openxmlformats-officedocument.presentationml.slide+xml" PartName="/ppt/slides/slide681.xml"/>
  <Override ContentType="application/vnd.openxmlformats-officedocument.presentationml.slide+xml" PartName="/ppt/slides/slide495.xml"/>
  <Override ContentType="application/vnd.openxmlformats-officedocument.presentationml.slide+xml" PartName="/ppt/slides/slide452.xml"/>
  <Override ContentType="application/vnd.openxmlformats-officedocument.presentationml.slide+xml" PartName="/ppt/slides/slide568.xml"/>
  <Override ContentType="application/vnd.openxmlformats-officedocument.presentationml.slide+xml" PartName="/ppt/slides/slide525.xml"/>
  <Override ContentType="application/vnd.openxmlformats-officedocument.presentationml.slide+xml" PartName="/ppt/slides/slide339.xml"/>
  <Override ContentType="application/vnd.openxmlformats-officedocument.presentationml.slide+xml" PartName="/ppt/slides/slide224.xml"/>
  <Override ContentType="application/vnd.openxmlformats-officedocument.presentationml.slide+xml" PartName="/ppt/slides/slide674.xml"/>
  <Override ContentType="application/vnd.openxmlformats-officedocument.presentationml.slide+xml" PartName="/ppt/slides/slide330.xml"/>
  <Override ContentType="application/vnd.openxmlformats-officedocument.presentationml.slide+xml" PartName="/ppt/slides/slide267.xml"/>
  <Override ContentType="application/vnd.openxmlformats-officedocument.presentationml.slide+xml" PartName="/ppt/slides/slide373.xml"/>
  <Override ContentType="application/vnd.openxmlformats-officedocument.presentationml.slide+xml" PartName="/ppt/slides/slide389.xml"/>
  <Override ContentType="application/vnd.openxmlformats-officedocument.presentationml.slide+xml" PartName="/ppt/slides/slide719.xml"/>
  <Override ContentType="application/vnd.openxmlformats-officedocument.presentationml.slide+xml" PartName="/ppt/slides/slide21.xml"/>
  <Override ContentType="application/vnd.openxmlformats-officedocument.presentationml.slide+xml" PartName="/ppt/slides/slide346.xml"/>
  <Override ContentType="application/vnd.openxmlformats-officedocument.presentationml.slide+xml" PartName="/ppt/slides/slide303.xml"/>
  <Override ContentType="application/vnd.openxmlformats-officedocument.presentationml.slide+xml" PartName="/ppt/slides/slide604.xml"/>
  <Override ContentType="application/vnd.openxmlformats-officedocument.presentationml.slide+xml" PartName="/ppt/slides/slide64.xml"/>
  <Override ContentType="application/vnd.openxmlformats-officedocument.presentationml.slide+xml" PartName="/ppt/slides/slide418.xml"/>
  <Override ContentType="application/vnd.openxmlformats-officedocument.presentationml.slide+xml" PartName="/ppt/slides/slide647.xml"/>
  <Override ContentType="application/vnd.openxmlformats-officedocument.presentationml.slide+xml" PartName="/ppt/slides/slide710.xml"/>
  <Override ContentType="application/vnd.openxmlformats-officedocument.presentationml.slide+xml" PartName="/ppt/slides/slide753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403.xml"/>
  <Override ContentType="application/vnd.openxmlformats-officedocument.presentationml.slide+xml" PartName="/ppt/slides/slide704.xml"/>
  <Override ContentType="application/vnd.openxmlformats-officedocument.presentationml.slide+xml" PartName="/ppt/slides/slide480.xml"/>
  <Override ContentType="application/vnd.openxmlformats-officedocument.presentationml.slide+xml" PartName="/ppt/slides/slide747.xml"/>
  <Override ContentType="application/vnd.openxmlformats-officedocument.presentationml.slide+xml" PartName="/ppt/slides/slide395.xml"/>
  <Override ContentType="application/vnd.openxmlformats-officedocument.presentationml.slide+xml" PartName="/ppt/slides/slide352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696.xml"/>
  <Override ContentType="application/vnd.openxmlformats-officedocument.presentationml.slide+xml" PartName="/ppt/slides/slide15.xml"/>
  <Override ContentType="application/vnd.openxmlformats-officedocument.presentationml.slide+xml" PartName="/ppt/slides/slide318.xml"/>
  <Override ContentType="application/vnd.openxmlformats-officedocument.presentationml.slide+xml" PartName="/ppt/slides/slide230.xml"/>
  <Override ContentType="application/vnd.openxmlformats-officedocument.presentationml.slide+xml" PartName="/ppt/slides/slide531.xml"/>
  <Override ContentType="application/vnd.openxmlformats-officedocument.presentationml.slide+xml" PartName="/ppt/slides/slide653.xml"/>
  <Override ContentType="application/vnd.openxmlformats-officedocument.presentationml.slide+xml" PartName="/ppt/slides/slide574.xml"/>
  <Override ContentType="application/vnd.openxmlformats-officedocument.presentationml.slide+xml" PartName="/ppt/slides/slide610.xml"/>
  <Override ContentType="application/vnd.openxmlformats-officedocument.presentationml.slide+xml" PartName="/ppt/slides/slide273.xml"/>
  <Override ContentType="application/vnd.openxmlformats-officedocument.presentationml.slide+xml" PartName="/ppt/slides/slide446.xml"/>
  <Override ContentType="application/vnd.openxmlformats-officedocument.presentationml.slide+xml" PartName="/ppt/slides/slide489.xml"/>
  <Override ContentType="application/vnd.openxmlformats-officedocument.presentationml.slide+xml" PartName="/ppt/slides/slide619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482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385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490.xml"/>
  <Override ContentType="application/vnd.openxmlformats-officedocument.presentationml.slide+xml" PartName="/ppt/slides/slide571.xml"/>
  <Override ContentType="application/vnd.openxmlformats-officedocument.presentationml.slide+xml" PartName="/ppt/slides/slide202.xml"/>
  <Override ContentType="application/vnd.openxmlformats-officedocument.presentationml.slide+xml" PartName="/ppt/slides/slide466.xml"/>
  <Override ContentType="application/vnd.openxmlformats-officedocument.presentationml.slide+xml" PartName="/ppt/slides/slide105.xml"/>
  <Override ContentType="application/vnd.openxmlformats-officedocument.presentationml.slide+xml" PartName="/ppt/slides/slide741.xml"/>
  <Override ContentType="application/vnd.openxmlformats-officedocument.presentationml.slide+xml" PartName="/ppt/slides/slide555.xml"/>
  <Override ContentType="application/vnd.openxmlformats-officedocument.presentationml.slide+xml" PartName="/ppt/slides/slide644.xml"/>
  <Override ContentType="application/vnd.openxmlformats-officedocument.presentationml.slide+xml" PartName="/ppt/slides/slide5.xml"/>
  <Override ContentType="application/vnd.openxmlformats-officedocument.presentationml.slide+xml" PartName="/ppt/slides/slide369.xml"/>
  <Override ContentType="application/vnd.openxmlformats-officedocument.presentationml.slide+xml" PartName="/ppt/slides/slide393.xml"/>
  <Override ContentType="application/vnd.openxmlformats-officedocument.presentationml.slide+xml" PartName="/ppt/slides/slide652.xml"/>
  <Override ContentType="application/vnd.openxmlformats-officedocument.presentationml.slide+xml" PartName="/ppt/slides/slide377.xml"/>
  <Override ContentType="application/vnd.openxmlformats-officedocument.presentationml.slide+xml" PartName="/ppt/slides/slide563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474.xml"/>
  <Override ContentType="application/vnd.openxmlformats-officedocument.presentationml.slide+xml" PartName="/ppt/slides/slide660.xml"/>
  <Override ContentType="application/vnd.openxmlformats-officedocument.presentationml.slide+xml" PartName="/ppt/slides/slide94.xml"/>
  <Override ContentType="application/vnd.openxmlformats-officedocument.presentationml.slide+xml" PartName="/ppt/slides/slide578.xml"/>
  <Override ContentType="application/vnd.openxmlformats-officedocument.presentationml.slide+xml" PartName="/ppt/slides/slide756.xml"/>
  <Override ContentType="application/vnd.openxmlformats-officedocument.presentationml.slide+xml" PartName="/ppt/slides/slide709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497.xml"/>
  <Override ContentType="application/vnd.openxmlformats-officedocument.presentationml.slide+xml" PartName="/ppt/slides/slide659.xml"/>
  <Override ContentType="application/vnd.openxmlformats-officedocument.presentationml.slide+xml" PartName="/ppt/slides/slide233.xml"/>
  <Override ContentType="application/vnd.openxmlformats-officedocument.presentationml.slide+xml" PartName="/ppt/slides/slide594.xml"/>
  <Override ContentType="application/vnd.openxmlformats-officedocument.presentationml.slide+xml" PartName="/ppt/slides/slide362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628.xml"/>
  <Override ContentType="application/vnd.openxmlformats-officedocument.presentationml.slide+xml" PartName="/ppt/slides/slide136.xml"/>
  <Override ContentType="application/vnd.openxmlformats-officedocument.presentationml.slide+xml" PartName="/ppt/slides/slide547.xml"/>
  <Override ContentType="application/vnd.openxmlformats-officedocument.presentationml.slide+xml" PartName="/ppt/slides/slide184.xml"/>
  <Override ContentType="application/vnd.openxmlformats-officedocument.presentationml.slide+xml" PartName="/ppt/slides/slide411.xml"/>
  <Override ContentType="application/vnd.openxmlformats-officedocument.presentationml.slide+xml" PartName="/ppt/slides/slide314.xml"/>
  <Override ContentType="application/vnd.openxmlformats-officedocument.presentationml.slide+xml" PartName="/ppt/slides/slide675.xml"/>
  <Override ContentType="application/vnd.openxmlformats-officedocument.presentationml.slide+xml" PartName="/ppt/slides/slide725.xml"/>
  <Override ContentType="application/vnd.openxmlformats-officedocument.presentationml.slide+xml" PartName="/ppt/slides/slide419.xml"/>
  <Override ContentType="application/vnd.openxmlformats-officedocument.presentationml.slide+xml" PartName="/ppt/slides/slide338.xml"/>
  <Override ContentType="application/vnd.openxmlformats-officedocument.presentationml.slide+xml" PartName="/ppt/slides/slide613.xml"/>
  <Override ContentType="application/vnd.openxmlformats-officedocument.presentationml.slide+xml" PartName="/ppt/slides/slide507.xml"/>
  <Override ContentType="application/vnd.openxmlformats-officedocument.presentationml.slide+xml" PartName="/ppt/slides/slide443.xml"/>
  <Override ContentType="application/vnd.openxmlformats-officedocument.presentationml.slide+xml" PartName="/ppt/slides/slide168.xml"/>
  <Override ContentType="application/vnd.openxmlformats-officedocument.presentationml.slide+xml" PartName="/ppt/slides/slide605.xml"/>
  <Override ContentType="application/vnd.openxmlformats-officedocument.presentationml.slide+xml" PartName="/ppt/slides/slide426.xml"/>
  <Override ContentType="application/vnd.openxmlformats-officedocument.presentationml.slide+xml" PartName="/ppt/slides/slide152.xml"/>
  <Override ContentType="application/vnd.openxmlformats-officedocument.presentationml.slide+xml" PartName="/ppt/slides/slide257.xml"/>
  <Override ContentType="application/vnd.openxmlformats-officedocument.presentationml.slide+xml" PartName="/ppt/slides/slide161.xml"/>
  <Override ContentType="application/vnd.openxmlformats-officedocument.presentationml.slide+xml" PartName="/ppt/slides/slide532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24.xml"/>
  <Override ContentType="application/vnd.openxmlformats-officedocument.presentationml.slide+xml" PartName="/ppt/slides/slide699.xml"/>
  <Override ContentType="application/vnd.openxmlformats-officedocument.presentationml.slide+xml" PartName="/ppt/slides/slide701.xml"/>
  <Override ContentType="application/vnd.openxmlformats-officedocument.presentationml.slide+xml" PartName="/ppt/slides/slide515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306.xml"/>
  <Override ContentType="application/vnd.openxmlformats-officedocument.presentationml.slide+xml" PartName="/ppt/slides/slide667.xml"/>
  <Override ContentType="application/vnd.openxmlformats-officedocument.presentationml.slide+xml" PartName="/ppt/slides/slide272.xml"/>
  <Override ContentType="application/vnd.openxmlformats-officedocument.presentationml.slide+xml" PartName="/ppt/slides/slide323.xml"/>
  <Override ContentType="application/vnd.openxmlformats-officedocument.presentationml.slide+xml" PartName="/ppt/slides/slide242.xml"/>
  <Override ContentType="application/vnd.openxmlformats-officedocument.presentationml.slide+xml" PartName="/ppt/slides/slide586.xml"/>
  <Override ContentType="application/vnd.openxmlformats-officedocument.presentationml.slide+xml" PartName="/ppt/slides/slide129.xml"/>
  <Override ContentType="application/vnd.openxmlformats-officedocument.presentationml.slide+xml" PartName="/ppt/slides/slide748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404.xml"/>
  <Override ContentType="application/vnd.openxmlformats-officedocument.presentationml.slide+xml" PartName="/ppt/slides/slide144.xml"/>
  <Override ContentType="application/vnd.openxmlformats-officedocument.presentationml.slide+xml" PartName="/ppt/slides/slide434.xml"/>
  <Override ContentType="application/vnd.openxmlformats-officedocument.presentationml.slide+xml" PartName="/ppt/slides/slide765.xml"/>
  <Override ContentType="application/vnd.openxmlformats-officedocument.presentationml.slide+xml" PartName="/ppt/slides/slide451.xml"/>
  <Override ContentType="application/vnd.openxmlformats-officedocument.presentationml.slide+xml" PartName="/ppt/slides/slide733.xml"/>
  <Override ContentType="application/vnd.openxmlformats-officedocument.presentationml.slide+xml" PartName="/ppt/slides/slide31.xml"/>
  <Override ContentType="application/vnd.openxmlformats-officedocument.presentationml.slide+xml" PartName="/ppt/slides/slide458.xml"/>
  <Override ContentType="application/vnd.openxmlformats-officedocument.presentationml.slide+xml" PartName="/ppt/slides/slide176.xml"/>
  <Override ContentType="application/vnd.openxmlformats-officedocument.presentationml.slide+xml" PartName="/ppt/slides/slide225.xml"/>
  <Override ContentType="application/vnd.openxmlformats-officedocument.presentationml.slide+xml" PartName="/ppt/slides/slide370.xml"/>
  <Override ContentType="application/vnd.openxmlformats-officedocument.presentationml.slide+xml" PartName="/ppt/slides/slide716.xml"/>
  <Override ContentType="application/vnd.openxmlformats-officedocument.presentationml.slide+xml" PartName="/ppt/slides/slide500.xml"/>
  <Override ContentType="application/vnd.openxmlformats-officedocument.presentationml.slide+xml" PartName="/ppt/slides/slide684.xml"/>
  <Override ContentType="application/vnd.openxmlformats-officedocument.presentationml.slide+xml" PartName="/ppt/slides/slide539.xml"/>
  <Override ContentType="application/vnd.openxmlformats-officedocument.presentationml.slide+xml" PartName="/ppt/slides/slide353.xml"/>
  <Override ContentType="application/vnd.openxmlformats-officedocument.presentationml.slide+xml" PartName="/ppt/slides/slide740.xml"/>
  <Override ContentType="application/vnd.openxmlformats-officedocument.presentationml.slide+xml" PartName="/ppt/slides/slide651.xml"/>
  <Override ContentType="application/vnd.openxmlformats-officedocument.presentationml.slide+xml" PartName="/ppt/slides/slide465.xml"/>
  <Override ContentType="application/vnd.openxmlformats-officedocument.presentationml.slide+xml" PartName="/ppt/slides/slide201.xml"/>
  <Override ContentType="application/vnd.openxmlformats-officedocument.presentationml.slide+xml" PartName="/ppt/slides/slide287.xml"/>
  <Override ContentType="application/vnd.openxmlformats-officedocument.presentationml.slide+xml" PartName="/ppt/slides/slide376.xml"/>
  <Override ContentType="application/vnd.openxmlformats-officedocument.presentationml.slide+xml" PartName="/ppt/slides/slide724.xml"/>
  <Override ContentType="application/vnd.openxmlformats-officedocument.presentationml.slide+xml" PartName="/ppt/slides/slide538.xml"/>
  <Override ContentType="application/vnd.openxmlformats-officedocument.presentationml.slide+xml" PartName="/ppt/slides/slide562.xml"/>
  <Override ContentType="application/vnd.openxmlformats-officedocument.presentationml.slide+xml" PartName="/ppt/slides/slide449.xml"/>
  <Override ContentType="application/vnd.openxmlformats-officedocument.presentationml.slide+xml" PartName="/ppt/slides/slide95.xml"/>
  <Override ContentType="application/vnd.openxmlformats-officedocument.presentationml.slide+xml" PartName="/ppt/slides/slide386.xml"/>
  <Override ContentType="application/vnd.openxmlformats-officedocument.presentationml.slide+xml" PartName="/ppt/slides/slide475.xml"/>
  <Override ContentType="application/vnd.openxmlformats-officedocument.presentationml.slide+xml" PartName="/ppt/slides/slide211.xml"/>
  <Override ContentType="application/vnd.openxmlformats-officedocument.presentationml.slide+xml" PartName="/ppt/slides/slide483.xml"/>
  <Override ContentType="application/vnd.openxmlformats-officedocument.presentationml.slide+xml" PartName="/ppt/slides/slide661.xml"/>
  <Override ContentType="application/vnd.openxmlformats-officedocument.presentationml.slide+xml" PartName="/ppt/slides/slide77.xml"/>
  <Override ContentType="application/vnd.openxmlformats-officedocument.presentationml.slide+xml" PartName="/ppt/slides/slide749.xml"/>
  <Override ContentType="application/vnd.openxmlformats-officedocument.presentationml.slide+xml" PartName="/ppt/slides/slide297.xml"/>
  <Override ContentType="application/vnd.openxmlformats-officedocument.presentationml.slide+xml" PartName="/ppt/slides/slide122.xml"/>
  <Override ContentType="application/vnd.openxmlformats-officedocument.presentationml.slide+xml" PartName="/ppt/slides/slide572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104.xml"/>
  <Override ContentType="application/vnd.openxmlformats-officedocument.presentationml.slide+xml" PartName="/ppt/slides/slide55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548.xml"/>
  <Override ContentType="application/vnd.openxmlformats-officedocument.presentationml.slide+xml" PartName="/ppt/slides/slide361.xml"/>
  <Override ContentType="application/vnd.openxmlformats-officedocument.presentationml.slide+xml" PartName="/ppt/slides/slide412.xml"/>
  <Override ContentType="application/vnd.openxmlformats-officedocument.presentationml.slide+xml" PartName="/ppt/slides/slide250.xml"/>
  <Override ContentType="application/vnd.openxmlformats-officedocument.presentationml.slide+xml" PartName="/ppt/slides/slide676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300.xml"/>
  <Override ContentType="application/vnd.openxmlformats-officedocument.presentationml.slide+xml" PartName="/ppt/slides/slide739.xml"/>
  <Override ContentType="application/vnd.openxmlformats-officedocument.presentationml.slide+xml" PartName="/ppt/slides/slide315.xml"/>
  <Override ContentType="application/vnd.openxmlformats-officedocument.presentationml.slide+xml" PartName="/ppt/slides/slide392.xml"/>
  <Override ContentType="application/vnd.openxmlformats-officedocument.presentationml.slide+xml" PartName="/ppt/slides/slide577.xml"/>
  <Override ContentType="application/vnd.openxmlformats-officedocument.presentationml.slide+xml" PartName="/ppt/slides/slide282.xml"/>
  <Override ContentType="application/vnd.openxmlformats-officedocument.presentationml.slide+xml" PartName="/ppt/slides/slide216.xml"/>
  <Override ContentType="application/vnd.openxmlformats-officedocument.presentationml.slide+xml" PartName="/ppt/slides/slide627.xml"/>
  <Override ContentType="application/vnd.openxmlformats-officedocument.presentationml.slide+xml" PartName="/ppt/slides/slide755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498.xml"/>
  <Override ContentType="application/vnd.openxmlformats-officedocument.presentationml.slide+xml" PartName="/ppt/slides/slide119.xml"/>
  <Override ContentType="application/vnd.openxmlformats-officedocument.presentationml.slide+xml" PartName="/ppt/slides/slide645.xml"/>
  <Override ContentType="application/vnd.openxmlformats-officedocument.presentationml.slide+xml" PartName="/ppt/slides/slide40.xml"/>
  <Override ContentType="application/vnd.openxmlformats-officedocument.presentationml.slide+xml" PartName="/ppt/slides/slide169.xml"/>
  <Override ContentType="application/vnd.openxmlformats-officedocument.presentationml.slide+xml" PartName="/ppt/slides/slide516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444.xml"/>
  <Override ContentType="application/vnd.openxmlformats-officedocument.presentationml.slide+xml" PartName="/ppt/slides/slide702.xml"/>
  <Override ContentType="application/vnd.openxmlformats-officedocument.presentationml.slide+xml" PartName="/ppt/slides/slide427.xml"/>
  <Override ContentType="application/vnd.openxmlformats-officedocument.presentationml.slide+xml" PartName="/ppt/slides/slide533.xml"/>
  <Override ContentType="application/vnd.openxmlformats-officedocument.presentationml.slide+xml" PartName="/ppt/slides/slide371.xml"/>
  <Override ContentType="application/vnd.openxmlformats-officedocument.presentationml.slide+xml" PartName="/ppt/slides/slide39.xml"/>
  <Override ContentType="application/vnd.openxmlformats-officedocument.presentationml.slide+xml" PartName="/ppt/slides/slide56.xml"/>
  <Override ContentType="application/vnd.openxmlformats-officedocument.presentationml.slide+xml" PartName="/ppt/slides/slide540.xml"/>
  <Override ContentType="application/vnd.openxmlformats-officedocument.presentationml.slide+xml" PartName="/ppt/slides/slide354.xml"/>
  <Override ContentType="application/vnd.openxmlformats-officedocument.presentationml.slide+xml" PartName="/ppt/slides/slide337.xml"/>
  <Override ContentType="application/vnd.openxmlformats-officedocument.presentationml.slide+xml" PartName="/ppt/slides/slide698.xml"/>
  <Override ContentType="application/vnd.openxmlformats-officedocument.presentationml.slide+xml" PartName="/ppt/slides/slide523.xml"/>
  <Override ContentType="application/vnd.openxmlformats-officedocument.presentationml.slide+xml" PartName="/ppt/slides/slide506.xml"/>
  <Override ContentType="application/vnd.openxmlformats-officedocument.presentationml.slide+xml" PartName="/ppt/slides/slide160.xml"/>
  <Override ContentType="application/vnd.openxmlformats-officedocument.presentationml.slide+xml" PartName="/ppt/slides/slide612.xml"/>
  <Override ContentType="application/vnd.openxmlformats-officedocument.presentationml.slide+xml" PartName="/ppt/slides/slide232.xml"/>
  <Override ContentType="application/vnd.openxmlformats-officedocument.presentationml.slide+xml" PartName="/ppt/slides/slide593.xml"/>
  <Override ContentType="application/vnd.openxmlformats-officedocument.presentationml.slide+xml" PartName="/ppt/slides/slide143.xml"/>
  <Override ContentType="application/vnd.openxmlformats-officedocument.presentationml.slide+xml" PartName="/ppt/slides/slide433.xml"/>
  <Override ContentType="application/vnd.openxmlformats-officedocument.presentationml.slide+xml" PartName="/ppt/slides/slide450.xml"/>
  <Override ContentType="application/vnd.openxmlformats-officedocument.presentationml.slide+xml" PartName="/ppt/slides/slide734.xml"/>
  <Override ContentType="application/vnd.openxmlformats-officedocument.presentationml.slide+xml" PartName="/ppt/slides/slide62.xml"/>
  <Override ContentType="application/vnd.openxmlformats-officedocument.presentationml.slide+xml" PartName="/ppt/slides/slide587.xml"/>
  <Override ContentType="application/vnd.openxmlformats-officedocument.presentationml.slide+xml" PartName="/ppt/slides/slide175.xml"/>
  <Override ContentType="application/vnd.openxmlformats-officedocument.presentationml.slide+xml" PartName="/ppt/slides/slide717.xml"/>
  <Override ContentType="application/vnd.openxmlformats-officedocument.presentationml.slide+xml" PartName="/ppt/slides/slide322.xml"/>
  <Override ContentType="application/vnd.openxmlformats-officedocument.presentationml.slide+xml" PartName="/ppt/slides/slide501.xml"/>
  <Override ContentType="application/vnd.openxmlformats-officedocument.presentationml.slide+xml" PartName="/ppt/slides/slide683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09.xml"/>
  <Override ContentType="application/vnd.openxmlformats-officedocument.presentationml.slide+xml" PartName="/ppt/slides/slide606.xml"/>
  <Override ContentType="application/vnd.openxmlformats-officedocument.presentationml.slide+xml" PartName="/ppt/slides/slide305.xml"/>
  <Override ContentType="application/vnd.openxmlformats-officedocument.presentationml.slide+xml" PartName="/ppt/slides/slide243.xml"/>
  <Override ContentType="application/vnd.openxmlformats-officedocument.presentationml.slide+xml" PartName="/ppt/slides/slide666.xml"/>
  <Override ContentType="application/vnd.openxmlformats-officedocument.presentationml.slide+xml" PartName="/ppt/slides/slide459.xml"/>
  <Override ContentType="application/vnd.openxmlformats-officedocument.presentationml.slide+xml" PartName="/ppt/slides/slide158.xml"/>
  <Override ContentType="application/vnd.openxmlformats-officedocument.presentationml.slide+xml" PartName="/ppt/slides/slide715.xml"/>
  <Override ContentType="application/vnd.openxmlformats-officedocument.presentationml.slide+xml" PartName="/ppt/slides/slide758.xml"/>
  <Override ContentType="application/vnd.openxmlformats-officedocument.presentationml.slide+xml" PartName="/ppt/slides/slide308.xml"/>
  <Override ContentType="application/vnd.openxmlformats-officedocument.presentationml.slide+xml" PartName="/ppt/slides/slide707.xml"/>
  <Override ContentType="application/vnd.openxmlformats-officedocument.presentationml.slide+xml" PartName="/ppt/slides/slide3.xml"/>
  <Override ContentType="application/vnd.openxmlformats-officedocument.presentationml.slide+xml" PartName="/ppt/slides/slide529.xml"/>
  <Override ContentType="application/vnd.openxmlformats-officedocument.presentationml.slide+xml" PartName="/ppt/slides/slide685.xml"/>
  <Override ContentType="application/vnd.openxmlformats-officedocument.presentationml.slide+xml" PartName="/ppt/slides/slide182.xml"/>
  <Override ContentType="application/vnd.openxmlformats-officedocument.presentationml.slide+xml" PartName="/ppt/slides/slide499.xml"/>
  <Override ContentType="application/vnd.openxmlformats-officedocument.presentationml.slide+xml" PartName="/ppt/slides/slide25.xml"/>
  <Override ContentType="application/vnd.openxmlformats-officedocument.presentationml.slide+xml" PartName="/ppt/slides/slide642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413.xml"/>
  <Override ContentType="application/vnd.openxmlformats-officedocument.presentationml.slide+xml" PartName="/ppt/slides/slide456.xml"/>
  <Override ContentType="application/vnd.openxmlformats-officedocument.presentationml.slide+xml" PartName="/ppt/slides/slide492.xml"/>
  <Override ContentType="application/vnd.openxmlformats-officedocument.presentationml.slide+xml" PartName="/ppt/slides/slide33.xml"/>
  <Override ContentType="application/vnd.openxmlformats-officedocument.presentationml.slide+xml" PartName="/ppt/slides/slide766.xml"/>
  <Override ContentType="application/vnd.openxmlformats-officedocument.presentationml.slide+xml" PartName="/ppt/slides/slide634.xml"/>
  <Override ContentType="application/vnd.openxmlformats-officedocument.presentationml.slide+xml" PartName="/ppt/slides/slide723.xml"/>
  <Override ContentType="application/vnd.openxmlformats-officedocument.presentationml.slide+xml" PartName="/ppt/slides/slide677.xml"/>
  <Override ContentType="application/vnd.openxmlformats-officedocument.presentationml.slide+xml" PartName="/ppt/slides/slide537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565.xml"/>
  <Override ContentType="application/vnd.openxmlformats-officedocument.presentationml.slide+xml" PartName="/ppt/slides/slide522.xml"/>
  <Override ContentType="application/vnd.openxmlformats-officedocument.presentationml.slide+xml" PartName="/ppt/slides/slide107.xml"/>
  <Override ContentType="application/vnd.openxmlformats-officedocument.presentationml.slide+xml" PartName="/ppt/slides/slide662.xml"/>
  <Override ContentType="application/vnd.openxmlformats-officedocument.presentationml.slide+xml" PartName="/ppt/slides/slide441.xml"/>
  <Override ContentType="application/vnd.openxmlformats-officedocument.presentationml.slide+xml" PartName="/ppt/slides/slide74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549.xml"/>
  <Override ContentType="application/vnd.openxmlformats-officedocument.presentationml.slide+xml" PartName="/ppt/slides/slide700.xml"/>
  <Override ContentType="application/vnd.openxmlformats-officedocument.presentationml.slide+xml" PartName="/ppt/slides/slide484.xml"/>
  <Override ContentType="application/vnd.openxmlformats-officedocument.presentationml.slide+xml" PartName="/ppt/slides/slide391.xml"/>
  <Override ContentType="application/vnd.openxmlformats-officedocument.presentationml.slide+xml" PartName="/ppt/slides/slide328.xml"/>
  <Override ContentType="application/vnd.openxmlformats-officedocument.presentationml.slide+xml" PartName="/ppt/slides/slide235.xml"/>
  <Override ContentType="application/vnd.openxmlformats-officedocument.presentationml.slide+xml" PartName="/ppt/slides/slide650.xml"/>
  <Override ContentType="application/vnd.openxmlformats-officedocument.presentationml.slide+xml" PartName="/ppt/slides/slide738.xml"/>
  <Override ContentType="application/vnd.openxmlformats-officedocument.presentationml.slide+xml" PartName="/ppt/slides/slide278.xml"/>
  <Override ContentType="application/vnd.openxmlformats-officedocument.presentationml.slide+xml" PartName="/ppt/slides/slide614.xml"/>
  <Override ContentType="application/vnd.openxmlformats-officedocument.presentationml.slide+xml" PartName="/ppt/slides/slide693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355.xml"/>
  <Override ContentType="application/vnd.openxmlformats-officedocument.presentationml.slide+xml" PartName="/ppt/slides/slide541.xml"/>
  <Override ContentType="application/vnd.openxmlformats-officedocument.presentationml.slide+xml" PartName="/ppt/slides/slide584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312.xml"/>
  <Override ContentType="application/vnd.openxmlformats-officedocument.presentationml.slide+xml" PartName="/ppt/slides/slide398.xml"/>
  <Override ContentType="application/vnd.openxmlformats-officedocument.presentationml.slide+xml" PartName="/ppt/slides/slide240.xml"/>
  <Override ContentType="application/vnd.openxmlformats-officedocument.presentationml.slide+xml" PartName="/ppt/slides/slide665.xml"/>
  <Override ContentType="application/vnd.openxmlformats-officedocument.presentationml.slide+xml" PartName="/ppt/slides/slide690.xml"/>
  <Override ContentType="application/vnd.openxmlformats-officedocument.presentationml.slide+xml" PartName="/ppt/slides/slide436.xml"/>
  <Override ContentType="application/vnd.openxmlformats-officedocument.presentationml.slide+xml" PartName="/ppt/slides/slide479.xml"/>
  <Override ContentType="application/vnd.openxmlformats-officedocument.presentationml.slide+xml" PartName="/ppt/slides/slide185.xml"/>
  <Override ContentType="application/vnd.openxmlformats-officedocument.presentationml.slide+xml" PartName="/ppt/slides/slide622.xml"/>
  <Override ContentType="application/vnd.openxmlformats-officedocument.presentationml.slide+xml" PartName="/ppt/slides/slide142.xml"/>
  <Override ContentType="application/vnd.openxmlformats-officedocument.presentationml.slide+xml" PartName="/ppt/slides/slide592.xml"/>
  <Override ContentType="application/vnd.openxmlformats-officedocument.presentationml.slide+xml" PartName="/ppt/slides/slide135.xml"/>
  <Override ContentType="application/vnd.openxmlformats-officedocument.presentationml.slide+xml" PartName="/ppt/slides/slide321.xml"/>
  <Override ContentType="application/vnd.openxmlformats-officedocument.presentationml.slide+xml" PartName="/ppt/slides/slide178.xml"/>
  <Override ContentType="application/vnd.openxmlformats-officedocument.presentationml.slide+xml" PartName="/ppt/slides/slide364.xml"/>
  <Override ContentType="application/vnd.openxmlformats-officedocument.presentationml.slide+xml" PartName="/ppt/slides/slide409.xml"/>
  <Override ContentType="application/vnd.openxmlformats-officedocument.presentationml.slide+xml" PartName="/ppt/slides/slide379.xml"/>
  <Override ContentType="application/vnd.openxmlformats-officedocument.presentationml.slide+xml" PartName="/ppt/slides/slide637.xml"/>
  <Override ContentType="application/vnd.openxmlformats-officedocument.presentationml.slide+xml" PartName="/ppt/slides/slide212.xml"/>
  <Override ContentType="application/vnd.openxmlformats-officedocument.presentationml.slide+xml" PartName="/ppt/slides/slide336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298.xml"/>
  <Override ContentType="application/vnd.openxmlformats-officedocument.presentationml.slide+xml" PartName="/ppt/slides/slide735.xml"/>
  <Override ContentType="application/vnd.openxmlformats-officedocument.presentationml.slide+xml" PartName="/ppt/slides/slide750.xml"/>
  <Override ContentType="application/vnd.openxmlformats-officedocument.presentationml.slide+xml" PartName="/ppt/slides/slide80.xml"/>
  <Override ContentType="application/vnd.openxmlformats-officedocument.presentationml.slide+xml" PartName="/ppt/slides/slide607.xml"/>
  <Override ContentType="application/vnd.openxmlformats-officedocument.presentationml.slide+xml" PartName="/ppt/slides/slide61.xml"/>
  <Override ContentType="application/vnd.openxmlformats-officedocument.presentationml.slide+xml" PartName="/ppt/slides/slide42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763.xml"/>
  <Override ContentType="application/vnd.openxmlformats-officedocument.presentationml.slide+xml" PartName="/ppt/slides/slide127.xml"/>
  <Override ContentType="application/vnd.openxmlformats-officedocument.presentationml.slide+xml" PartName="/ppt/slides/slide464.xml"/>
  <Override ContentType="application/vnd.openxmlformats-officedocument.presentationml.slide+xml" PartName="/ppt/slides/slide720.xml"/>
  <Override ContentType="application/vnd.openxmlformats-officedocument.presentationml.slide+xml" PartName="/ppt/slides/slide120.xml"/>
  <Override ContentType="application/vnd.openxmlformats-officedocument.presentationml.slide+xml" PartName="/ppt/slides/slide509.xml"/>
  <Override ContentType="application/vnd.openxmlformats-officedocument.presentationml.slide+xml" PartName="/ppt/slides/slide599.xml"/>
  <Override ContentType="application/vnd.openxmlformats-officedocument.presentationml.slide+xml" PartName="/ppt/slides/slide428.xml"/>
  <Override ContentType="application/vnd.openxmlformats-officedocument.presentationml.slide+xml" PartName="/ppt/slides/slide383.xml"/>
  <Override ContentType="application/vnd.openxmlformats-officedocument.presentationml.slide+xml" PartName="/ppt/slides/slide556.xml"/>
  <Override ContentType="application/vnd.openxmlformats-officedocument.presentationml.slide+xml" PartName="/ppt/slides/slide208.xml"/>
  <Override ContentType="application/vnd.openxmlformats-officedocument.presentationml.slide+xml" PartName="/ppt/slides/slide340.xml"/>
  <Override ContentType="application/vnd.openxmlformats-officedocument.presentationml.slide+xml" PartName="/ppt/slides/slide513.xml"/>
  <Override ContentType="application/vnd.openxmlformats-officedocument.presentationml.slide+xml" PartName="/ppt/slides/slide457.xml"/>
  <Override ContentType="application/vnd.openxmlformats-officedocument.presentationml.slide+xml" PartName="/ppt/slides/slide643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600.xml"/>
  <Override ContentType="application/vnd.openxmlformats-officedocument.presentationml.slide+xml" PartName="/ppt/slides/slide678.xml"/>
  <Override ContentType="application/vnd.openxmlformats-officedocument.presentationml.slide+xml" PartName="/ppt/slides/slide60.xml"/>
  <Override ContentType="application/vnd.openxmlformats-officedocument.presentationml.slide+xml" PartName="/ppt/slides/slide414.xml"/>
  <Override ContentType="application/vnd.openxmlformats-officedocument.presentationml.slide+xml" PartName="/ppt/slides/slide609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384.xml"/>
  <Override ContentType="application/vnd.openxmlformats-officedocument.presentationml.slide+xml" PartName="/ppt/slides/slide198.xml"/>
  <Override ContentType="application/vnd.openxmlformats-officedocument.presentationml.slide+xml" PartName="/ppt/slides/slide635.xml"/>
  <Override ContentType="application/vnd.openxmlformats-officedocument.presentationml.slide+xml" PartName="/ppt/slides/slide155.xml"/>
  <Override ContentType="application/vnd.openxmlformats-officedocument.presentationml.slide+xml" PartName="/ppt/slides/slide341.xml"/>
  <Override ContentType="application/vnd.openxmlformats-officedocument.presentationml.slide+xml" PartName="/ppt/slides/slide69.xml"/>
  <Override ContentType="application/vnd.openxmlformats-officedocument.presentationml.slide+xml" PartName="/ppt/slides/slide714.xml"/>
  <Override ContentType="application/vnd.openxmlformats-officedocument.presentationml.slide+xml" PartName="/ppt/slides/slide757.xml"/>
  <Override ContentType="application/vnd.openxmlformats-officedocument.presentationml.slide+xml" PartName="/ppt/slides/slide536.xml"/>
  <Override ContentType="application/vnd.openxmlformats-officedocument.presentationml.slide+xml" PartName="/ppt/slides/slide307.xml"/>
  <Override ContentType="application/vnd.openxmlformats-officedocument.presentationml.slide+xml" PartName="/ppt/slides/slide491.xml"/>
  <Override ContentType="application/vnd.openxmlformats-officedocument.presentationml.slide+xml" PartName="/ppt/slides/slide262.xml"/>
  <Override ContentType="application/vnd.openxmlformats-officedocument.presentationml.slide+xml" PartName="/ppt/slides/slide686.xml"/>
  <Override ContentType="application/vnd.openxmlformats-officedocument.presentationml.slide+xml" PartName="/ppt/slides/slide97.xml"/>
  <Override ContentType="application/vnd.openxmlformats-officedocument.presentationml.slide+xml" PartName="/ppt/slides/slide408.xml"/>
  <Override ContentType="application/vnd.openxmlformats-officedocument.presentationml.slide+xml" PartName="/ppt/slides/slide692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629.xml"/>
  <Override ContentType="application/vnd.openxmlformats-officedocument.presentationml.slide+xml" PartName="/ppt/slides/slide183.xml"/>
  <Override ContentType="application/vnd.openxmlformats-officedocument.presentationml.slide+xml" PartName="/ppt/slides/slide564.xml"/>
  <Override ContentType="application/vnd.openxmlformats-officedocument.presentationml.slide+xml" PartName="/ppt/slides/slide579.xml"/>
  <Override ContentType="application/vnd.openxmlformats-officedocument.presentationml.slide+xml" PartName="/ppt/slides/slide620.xml"/>
  <Override ContentType="application/vnd.openxmlformats-officedocument.presentationml.slide+xml" PartName="/ppt/slides/slide54.xml"/>
  <Override ContentType="application/vnd.openxmlformats-officedocument.presentationml.slide+xml" PartName="/ppt/slides/slide313.xml"/>
  <Override ContentType="application/vnd.openxmlformats-officedocument.presentationml.slide+xml" PartName="/ppt/slides/slide708.xml"/>
  <Override ContentType="application/vnd.openxmlformats-officedocument.presentationml.slide+xml" PartName="/ppt/slides/slide149.xml"/>
  <Override ContentType="application/vnd.openxmlformats-officedocument.presentationml.slide+xml" PartName="/ppt/slides/slide663.xml"/>
  <Override ContentType="application/vnd.openxmlformats-officedocument.presentationml.slide+xml" PartName="/ppt/slides/slide521.xml"/>
  <Override ContentType="application/vnd.openxmlformats-officedocument.presentationml.slide+xml" PartName="/ppt/slides/slide570.xml"/>
  <Override ContentType="application/vnd.openxmlformats-officedocument.presentationml.slide+xml" PartName="/ppt/slides/slide442.xml"/>
  <Override ContentType="application/vnd.openxmlformats-officedocument.presentationml.slide+xml" PartName="/ppt/slides/slide742.xml"/>
  <Override ContentType="application/vnd.openxmlformats-officedocument.presentationml.slide+xml" PartName="/ppt/slides/slide485.xml"/>
  <Override ContentType="application/vnd.openxmlformats-officedocument.presentationml.slide+xml" PartName="/ppt/slides/slide615.xml"/>
  <Override ContentType="application/vnd.openxmlformats-officedocument.presentationml.slide+xml" PartName="/ppt/slides/slide658.xml"/>
  <Override ContentType="application/vnd.openxmlformats-officedocument.presentationml.slide+xml" PartName="/ppt/slides/slide106.xml"/>
  <Override ContentType="application/vnd.openxmlformats-officedocument.presentationml.slide+xml" PartName="/ppt/slides/slide234.xml"/>
  <Override ContentType="application/vnd.openxmlformats-officedocument.presentationml.slide+xml" PartName="/ppt/slides/slide177.xml"/>
  <Override ContentType="application/vnd.openxmlformats-officedocument.presentationml.slide+xml" PartName="/ppt/slides/slide363.xml"/>
  <Override ContentType="application/vnd.openxmlformats-officedocument.presentationml.slide+xml" PartName="/ppt/slides/slide134.xml"/>
  <Override ContentType="application/vnd.openxmlformats-officedocument.presentationml.slide+xml" PartName="/ppt/slides/slide320.xml"/>
  <Override ContentType="application/vnd.openxmlformats-officedocument.presentationml.slide+xml" PartName="/ppt/slides/slide508.xml"/>
  <Override ContentType="application/vnd.openxmlformats-officedocument.presentationml.slide+xml" PartName="/ppt/slides/slide207.xml"/>
  <Override ContentType="application/vnd.openxmlformats-officedocument.presentationml.slide+xml" PartName="/ppt/slides/slide657.xml"/>
  <Override ContentType="application/vnd.openxmlformats-officedocument.presentationml.slide+xml" PartName="/ppt/slides/slide356.xml"/>
  <Override ContentType="application/vnd.openxmlformats-officedocument.presentationml.slide+xml" PartName="/ppt/slides/slide542.xml"/>
  <Override ContentType="application/vnd.openxmlformats-officedocument.presentationml.slide+xml" PartName="/ppt/slides/slide284.xml"/>
  <Override ContentType="application/vnd.openxmlformats-officedocument.presentationml.slide+xml" PartName="/ppt/slides/slide399.xml"/>
  <Override ContentType="application/vnd.openxmlformats-officedocument.presentationml.slide+xml" PartName="/ppt/slides/slide585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691.xml"/>
  <Override ContentType="application/vnd.openxmlformats-officedocument.presentationml.slide+xml" PartName="/ppt/slides/slide478.xml"/>
  <Override ContentType="application/vnd.openxmlformats-officedocument.presentationml.slide+xml" PartName="/ppt/slides/slide664.xml"/>
  <Override ContentType="application/vnd.openxmlformats-officedocument.presentationml.slide+xml" PartName="/ppt/slides/slide390.xml"/>
  <Override ContentType="application/vnd.openxmlformats-officedocument.presentationml.slide+xml" PartName="/ppt/slides/slide621.xml"/>
  <Override ContentType="application/vnd.openxmlformats-officedocument.presentationml.slide+xml" PartName="/ppt/slides/slide736.xml"/>
  <Override ContentType="application/vnd.openxmlformats-officedocument.presentationml.slide+xml" PartName="/ppt/slides/slide81.xml"/>
  <Override ContentType="application/vnd.openxmlformats-officedocument.presentationml.slide+xml" PartName="/ppt/slides/slide435.xml"/>
  <Override ContentType="application/vnd.openxmlformats-officedocument.presentationml.slide+xml" PartName="/ppt/slides/slide329.xml"/>
  <Override ContentType="application/vnd.openxmlformats-officedocument.presentationml.slide+xml" PartName="/ppt/slides/slide463.xml"/>
  <Override ContentType="application/vnd.openxmlformats-officedocument.presentationml.slide+xml" PartName="/ppt/slides/slide721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57.xml"/>
  <Override ContentType="application/vnd.openxmlformats-officedocument.presentationml.slide+xml" PartName="/ppt/slides/slide514.xml"/>
  <Override ContentType="application/vnd.openxmlformats-officedocument.presentationml.slide+xml" PartName="/ppt/slides/slide670.xml"/>
  <Override ContentType="application/vnd.openxmlformats-officedocument.presentationml.slide+xml" PartName="/ppt/slides/slide679.xml"/>
  <Override ContentType="application/vnd.openxmlformats-officedocument.presentationml.slide+xml" PartName="/ppt/slides/slide290.xml"/>
  <Override ContentType="application/vnd.openxmlformats-officedocument.presentationml.slide+xml" PartName="/ppt/slides/slide378.xml"/>
  <Override ContentType="application/vnd.openxmlformats-officedocument.presentationml.slide+xml" PartName="/ppt/slides/slide636.xml"/>
  <Override ContentType="application/vnd.openxmlformats-officedocument.presentationml.slide+xml" PartName="/ppt/slides/slide335.xml"/>
  <Override ContentType="application/vnd.openxmlformats-officedocument.presentationml.slide+xml" PartName="/ppt/slides/slide256.xml"/>
  <Override ContentType="application/vnd.openxmlformats-officedocument.presentationml.slide+xml" PartName="/ppt/slides/slide429.xml"/>
  <Override ContentType="application/vnd.openxmlformats-officedocument.presentationml.slide+xml" PartName="/ppt/slides/slide299.xml"/>
  <Override ContentType="application/vnd.openxmlformats-officedocument.presentationml.slide+xml" PartName="/ppt/slides/slide128.xml"/>
  <Override ContentType="application/vnd.openxmlformats-officedocument.presentationml.slide+xml" PartName="/ppt/slides/slide591.xml"/>
  <Override ContentType="application/vnd.openxmlformats-officedocument.presentationml.slide+xml" PartName="/ppt/slides/slide764.xml"/>
  <Override ContentType="application/vnd.openxmlformats-officedocument.presentationml.slide+xml" PartName="/ppt/slides/slide42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  <p:sldId id="552" r:id="rId303"/>
    <p:sldId id="553" r:id="rId304"/>
    <p:sldId id="554" r:id="rId305"/>
    <p:sldId id="555" r:id="rId306"/>
    <p:sldId id="556" r:id="rId307"/>
    <p:sldId id="557" r:id="rId308"/>
    <p:sldId id="558" r:id="rId309"/>
    <p:sldId id="559" r:id="rId310"/>
    <p:sldId id="560" r:id="rId311"/>
    <p:sldId id="561" r:id="rId312"/>
    <p:sldId id="562" r:id="rId313"/>
    <p:sldId id="563" r:id="rId314"/>
    <p:sldId id="564" r:id="rId315"/>
    <p:sldId id="565" r:id="rId316"/>
    <p:sldId id="566" r:id="rId317"/>
    <p:sldId id="567" r:id="rId318"/>
    <p:sldId id="568" r:id="rId319"/>
    <p:sldId id="569" r:id="rId320"/>
    <p:sldId id="570" r:id="rId321"/>
    <p:sldId id="571" r:id="rId322"/>
    <p:sldId id="572" r:id="rId323"/>
    <p:sldId id="573" r:id="rId324"/>
    <p:sldId id="574" r:id="rId325"/>
    <p:sldId id="575" r:id="rId326"/>
    <p:sldId id="576" r:id="rId327"/>
    <p:sldId id="577" r:id="rId328"/>
    <p:sldId id="578" r:id="rId329"/>
    <p:sldId id="579" r:id="rId330"/>
    <p:sldId id="580" r:id="rId331"/>
    <p:sldId id="581" r:id="rId332"/>
    <p:sldId id="582" r:id="rId333"/>
    <p:sldId id="583" r:id="rId334"/>
    <p:sldId id="584" r:id="rId335"/>
    <p:sldId id="585" r:id="rId336"/>
    <p:sldId id="586" r:id="rId337"/>
    <p:sldId id="587" r:id="rId338"/>
    <p:sldId id="588" r:id="rId339"/>
    <p:sldId id="589" r:id="rId340"/>
    <p:sldId id="590" r:id="rId341"/>
    <p:sldId id="591" r:id="rId342"/>
    <p:sldId id="592" r:id="rId343"/>
    <p:sldId id="593" r:id="rId344"/>
    <p:sldId id="594" r:id="rId345"/>
    <p:sldId id="595" r:id="rId346"/>
    <p:sldId id="596" r:id="rId347"/>
    <p:sldId id="597" r:id="rId348"/>
    <p:sldId id="598" r:id="rId349"/>
    <p:sldId id="599" r:id="rId350"/>
    <p:sldId id="600" r:id="rId351"/>
    <p:sldId id="601" r:id="rId352"/>
    <p:sldId id="602" r:id="rId353"/>
    <p:sldId id="603" r:id="rId354"/>
    <p:sldId id="604" r:id="rId355"/>
    <p:sldId id="605" r:id="rId356"/>
    <p:sldId id="606" r:id="rId357"/>
    <p:sldId id="607" r:id="rId358"/>
    <p:sldId id="608" r:id="rId359"/>
    <p:sldId id="609" r:id="rId360"/>
    <p:sldId id="610" r:id="rId361"/>
    <p:sldId id="611" r:id="rId362"/>
    <p:sldId id="612" r:id="rId363"/>
    <p:sldId id="613" r:id="rId364"/>
    <p:sldId id="614" r:id="rId365"/>
    <p:sldId id="615" r:id="rId366"/>
    <p:sldId id="616" r:id="rId367"/>
    <p:sldId id="617" r:id="rId368"/>
    <p:sldId id="618" r:id="rId369"/>
    <p:sldId id="619" r:id="rId370"/>
    <p:sldId id="620" r:id="rId371"/>
    <p:sldId id="621" r:id="rId372"/>
    <p:sldId id="622" r:id="rId373"/>
    <p:sldId id="623" r:id="rId374"/>
    <p:sldId id="624" r:id="rId375"/>
    <p:sldId id="625" r:id="rId376"/>
    <p:sldId id="626" r:id="rId377"/>
    <p:sldId id="627" r:id="rId378"/>
    <p:sldId id="628" r:id="rId379"/>
    <p:sldId id="629" r:id="rId380"/>
    <p:sldId id="630" r:id="rId381"/>
    <p:sldId id="631" r:id="rId382"/>
    <p:sldId id="632" r:id="rId383"/>
    <p:sldId id="633" r:id="rId384"/>
    <p:sldId id="634" r:id="rId385"/>
    <p:sldId id="635" r:id="rId386"/>
    <p:sldId id="636" r:id="rId387"/>
    <p:sldId id="637" r:id="rId388"/>
    <p:sldId id="638" r:id="rId389"/>
    <p:sldId id="639" r:id="rId390"/>
    <p:sldId id="640" r:id="rId391"/>
    <p:sldId id="641" r:id="rId392"/>
    <p:sldId id="642" r:id="rId393"/>
    <p:sldId id="643" r:id="rId394"/>
    <p:sldId id="644" r:id="rId395"/>
    <p:sldId id="645" r:id="rId396"/>
    <p:sldId id="646" r:id="rId397"/>
    <p:sldId id="647" r:id="rId398"/>
    <p:sldId id="648" r:id="rId399"/>
    <p:sldId id="649" r:id="rId400"/>
    <p:sldId id="650" r:id="rId401"/>
    <p:sldId id="651" r:id="rId402"/>
    <p:sldId id="652" r:id="rId403"/>
    <p:sldId id="653" r:id="rId404"/>
    <p:sldId id="654" r:id="rId405"/>
    <p:sldId id="655" r:id="rId406"/>
    <p:sldId id="656" r:id="rId407"/>
    <p:sldId id="657" r:id="rId408"/>
    <p:sldId id="658" r:id="rId409"/>
    <p:sldId id="659" r:id="rId410"/>
    <p:sldId id="660" r:id="rId411"/>
    <p:sldId id="661" r:id="rId412"/>
    <p:sldId id="662" r:id="rId413"/>
    <p:sldId id="663" r:id="rId414"/>
    <p:sldId id="664" r:id="rId415"/>
    <p:sldId id="665" r:id="rId416"/>
    <p:sldId id="666" r:id="rId417"/>
    <p:sldId id="667" r:id="rId418"/>
    <p:sldId id="668" r:id="rId419"/>
    <p:sldId id="669" r:id="rId420"/>
    <p:sldId id="670" r:id="rId421"/>
    <p:sldId id="671" r:id="rId422"/>
    <p:sldId id="672" r:id="rId423"/>
    <p:sldId id="673" r:id="rId424"/>
    <p:sldId id="674" r:id="rId425"/>
    <p:sldId id="675" r:id="rId426"/>
    <p:sldId id="676" r:id="rId427"/>
    <p:sldId id="677" r:id="rId428"/>
    <p:sldId id="678" r:id="rId429"/>
    <p:sldId id="679" r:id="rId430"/>
    <p:sldId id="680" r:id="rId431"/>
    <p:sldId id="681" r:id="rId432"/>
    <p:sldId id="682" r:id="rId433"/>
    <p:sldId id="683" r:id="rId434"/>
    <p:sldId id="684" r:id="rId435"/>
    <p:sldId id="685" r:id="rId436"/>
    <p:sldId id="686" r:id="rId437"/>
    <p:sldId id="687" r:id="rId438"/>
    <p:sldId id="688" r:id="rId439"/>
    <p:sldId id="689" r:id="rId440"/>
    <p:sldId id="690" r:id="rId441"/>
    <p:sldId id="691" r:id="rId442"/>
    <p:sldId id="692" r:id="rId443"/>
    <p:sldId id="693" r:id="rId444"/>
    <p:sldId id="694" r:id="rId445"/>
    <p:sldId id="695" r:id="rId446"/>
    <p:sldId id="696" r:id="rId447"/>
    <p:sldId id="697" r:id="rId448"/>
    <p:sldId id="698" r:id="rId449"/>
    <p:sldId id="699" r:id="rId450"/>
    <p:sldId id="700" r:id="rId451"/>
    <p:sldId id="701" r:id="rId452"/>
    <p:sldId id="702" r:id="rId453"/>
    <p:sldId id="703" r:id="rId454"/>
    <p:sldId id="704" r:id="rId455"/>
    <p:sldId id="705" r:id="rId456"/>
    <p:sldId id="706" r:id="rId457"/>
    <p:sldId id="707" r:id="rId458"/>
    <p:sldId id="708" r:id="rId459"/>
    <p:sldId id="709" r:id="rId460"/>
    <p:sldId id="710" r:id="rId461"/>
    <p:sldId id="711" r:id="rId462"/>
    <p:sldId id="712" r:id="rId463"/>
    <p:sldId id="713" r:id="rId464"/>
    <p:sldId id="714" r:id="rId465"/>
    <p:sldId id="715" r:id="rId466"/>
    <p:sldId id="716" r:id="rId467"/>
    <p:sldId id="717" r:id="rId468"/>
    <p:sldId id="718" r:id="rId469"/>
    <p:sldId id="719" r:id="rId470"/>
    <p:sldId id="720" r:id="rId471"/>
    <p:sldId id="721" r:id="rId472"/>
    <p:sldId id="722" r:id="rId473"/>
    <p:sldId id="723" r:id="rId474"/>
    <p:sldId id="724" r:id="rId475"/>
    <p:sldId id="725" r:id="rId476"/>
    <p:sldId id="726" r:id="rId477"/>
    <p:sldId id="727" r:id="rId478"/>
    <p:sldId id="728" r:id="rId479"/>
    <p:sldId id="729" r:id="rId480"/>
    <p:sldId id="730" r:id="rId481"/>
    <p:sldId id="731" r:id="rId482"/>
    <p:sldId id="732" r:id="rId483"/>
    <p:sldId id="733" r:id="rId484"/>
    <p:sldId id="734" r:id="rId485"/>
    <p:sldId id="735" r:id="rId486"/>
    <p:sldId id="736" r:id="rId487"/>
    <p:sldId id="737" r:id="rId488"/>
    <p:sldId id="738" r:id="rId489"/>
    <p:sldId id="739" r:id="rId490"/>
    <p:sldId id="740" r:id="rId491"/>
    <p:sldId id="741" r:id="rId492"/>
    <p:sldId id="742" r:id="rId493"/>
    <p:sldId id="743" r:id="rId494"/>
    <p:sldId id="744" r:id="rId495"/>
    <p:sldId id="745" r:id="rId496"/>
    <p:sldId id="746" r:id="rId497"/>
    <p:sldId id="747" r:id="rId498"/>
    <p:sldId id="748" r:id="rId499"/>
    <p:sldId id="749" r:id="rId500"/>
    <p:sldId id="750" r:id="rId501"/>
    <p:sldId id="751" r:id="rId502"/>
    <p:sldId id="752" r:id="rId503"/>
    <p:sldId id="753" r:id="rId504"/>
    <p:sldId id="754" r:id="rId505"/>
    <p:sldId id="755" r:id="rId506"/>
    <p:sldId id="756" r:id="rId507"/>
    <p:sldId id="757" r:id="rId508"/>
    <p:sldId id="758" r:id="rId509"/>
    <p:sldId id="759" r:id="rId510"/>
    <p:sldId id="760" r:id="rId511"/>
    <p:sldId id="761" r:id="rId512"/>
    <p:sldId id="762" r:id="rId513"/>
    <p:sldId id="763" r:id="rId514"/>
    <p:sldId id="764" r:id="rId515"/>
    <p:sldId id="765" r:id="rId516"/>
    <p:sldId id="766" r:id="rId517"/>
    <p:sldId id="767" r:id="rId518"/>
    <p:sldId id="768" r:id="rId519"/>
    <p:sldId id="769" r:id="rId520"/>
    <p:sldId id="770" r:id="rId521"/>
    <p:sldId id="771" r:id="rId522"/>
    <p:sldId id="772" r:id="rId523"/>
    <p:sldId id="773" r:id="rId524"/>
    <p:sldId id="774" r:id="rId525"/>
    <p:sldId id="775" r:id="rId526"/>
    <p:sldId id="776" r:id="rId527"/>
    <p:sldId id="777" r:id="rId528"/>
    <p:sldId id="778" r:id="rId529"/>
    <p:sldId id="779" r:id="rId530"/>
    <p:sldId id="780" r:id="rId531"/>
    <p:sldId id="781" r:id="rId532"/>
    <p:sldId id="782" r:id="rId533"/>
    <p:sldId id="783" r:id="rId534"/>
    <p:sldId id="784" r:id="rId535"/>
    <p:sldId id="785" r:id="rId536"/>
    <p:sldId id="786" r:id="rId537"/>
    <p:sldId id="787" r:id="rId538"/>
    <p:sldId id="788" r:id="rId539"/>
    <p:sldId id="789" r:id="rId540"/>
    <p:sldId id="790" r:id="rId541"/>
    <p:sldId id="791" r:id="rId542"/>
    <p:sldId id="792" r:id="rId543"/>
    <p:sldId id="793" r:id="rId544"/>
    <p:sldId id="794" r:id="rId545"/>
    <p:sldId id="795" r:id="rId546"/>
    <p:sldId id="796" r:id="rId547"/>
    <p:sldId id="797" r:id="rId548"/>
    <p:sldId id="798" r:id="rId549"/>
    <p:sldId id="799" r:id="rId550"/>
    <p:sldId id="800" r:id="rId551"/>
    <p:sldId id="801" r:id="rId552"/>
    <p:sldId id="802" r:id="rId553"/>
    <p:sldId id="803" r:id="rId554"/>
    <p:sldId id="804" r:id="rId555"/>
    <p:sldId id="805" r:id="rId556"/>
    <p:sldId id="806" r:id="rId557"/>
    <p:sldId id="807" r:id="rId558"/>
    <p:sldId id="808" r:id="rId559"/>
    <p:sldId id="809" r:id="rId560"/>
    <p:sldId id="810" r:id="rId561"/>
    <p:sldId id="811" r:id="rId562"/>
    <p:sldId id="812" r:id="rId563"/>
    <p:sldId id="813" r:id="rId564"/>
    <p:sldId id="814" r:id="rId565"/>
    <p:sldId id="815" r:id="rId566"/>
    <p:sldId id="816" r:id="rId567"/>
    <p:sldId id="817" r:id="rId568"/>
    <p:sldId id="818" r:id="rId569"/>
    <p:sldId id="819" r:id="rId570"/>
    <p:sldId id="820" r:id="rId571"/>
    <p:sldId id="821" r:id="rId572"/>
    <p:sldId id="822" r:id="rId573"/>
    <p:sldId id="823" r:id="rId574"/>
    <p:sldId id="824" r:id="rId575"/>
    <p:sldId id="825" r:id="rId576"/>
    <p:sldId id="826" r:id="rId577"/>
    <p:sldId id="827" r:id="rId578"/>
    <p:sldId id="828" r:id="rId579"/>
    <p:sldId id="829" r:id="rId580"/>
    <p:sldId id="830" r:id="rId581"/>
    <p:sldId id="831" r:id="rId582"/>
    <p:sldId id="832" r:id="rId583"/>
    <p:sldId id="833" r:id="rId584"/>
    <p:sldId id="834" r:id="rId585"/>
    <p:sldId id="835" r:id="rId586"/>
    <p:sldId id="836" r:id="rId587"/>
    <p:sldId id="837" r:id="rId588"/>
    <p:sldId id="838" r:id="rId589"/>
    <p:sldId id="839" r:id="rId590"/>
    <p:sldId id="840" r:id="rId591"/>
    <p:sldId id="841" r:id="rId592"/>
    <p:sldId id="842" r:id="rId593"/>
    <p:sldId id="843" r:id="rId594"/>
    <p:sldId id="844" r:id="rId595"/>
    <p:sldId id="845" r:id="rId596"/>
    <p:sldId id="846" r:id="rId597"/>
    <p:sldId id="847" r:id="rId598"/>
    <p:sldId id="848" r:id="rId599"/>
    <p:sldId id="849" r:id="rId600"/>
    <p:sldId id="850" r:id="rId601"/>
    <p:sldId id="851" r:id="rId602"/>
    <p:sldId id="852" r:id="rId603"/>
    <p:sldId id="853" r:id="rId604"/>
    <p:sldId id="854" r:id="rId605"/>
    <p:sldId id="855" r:id="rId606"/>
    <p:sldId id="856" r:id="rId607"/>
    <p:sldId id="857" r:id="rId608"/>
    <p:sldId id="858" r:id="rId609"/>
    <p:sldId id="859" r:id="rId610"/>
    <p:sldId id="860" r:id="rId611"/>
    <p:sldId id="861" r:id="rId612"/>
    <p:sldId id="862" r:id="rId613"/>
    <p:sldId id="863" r:id="rId614"/>
    <p:sldId id="864" r:id="rId615"/>
    <p:sldId id="865" r:id="rId616"/>
    <p:sldId id="866" r:id="rId617"/>
    <p:sldId id="867" r:id="rId618"/>
    <p:sldId id="868" r:id="rId619"/>
    <p:sldId id="869" r:id="rId620"/>
    <p:sldId id="870" r:id="rId621"/>
    <p:sldId id="871" r:id="rId622"/>
    <p:sldId id="872" r:id="rId623"/>
    <p:sldId id="873" r:id="rId624"/>
    <p:sldId id="874" r:id="rId625"/>
    <p:sldId id="875" r:id="rId626"/>
    <p:sldId id="876" r:id="rId627"/>
    <p:sldId id="877" r:id="rId628"/>
    <p:sldId id="878" r:id="rId629"/>
    <p:sldId id="879" r:id="rId630"/>
    <p:sldId id="880" r:id="rId631"/>
    <p:sldId id="881" r:id="rId632"/>
    <p:sldId id="882" r:id="rId633"/>
    <p:sldId id="883" r:id="rId634"/>
    <p:sldId id="884" r:id="rId635"/>
    <p:sldId id="885" r:id="rId636"/>
    <p:sldId id="886" r:id="rId637"/>
    <p:sldId id="887" r:id="rId638"/>
    <p:sldId id="888" r:id="rId639"/>
    <p:sldId id="889" r:id="rId640"/>
    <p:sldId id="890" r:id="rId641"/>
    <p:sldId id="891" r:id="rId642"/>
    <p:sldId id="892" r:id="rId643"/>
    <p:sldId id="893" r:id="rId644"/>
    <p:sldId id="894" r:id="rId645"/>
    <p:sldId id="895" r:id="rId646"/>
    <p:sldId id="896" r:id="rId647"/>
    <p:sldId id="897" r:id="rId648"/>
    <p:sldId id="898" r:id="rId649"/>
    <p:sldId id="899" r:id="rId650"/>
    <p:sldId id="900" r:id="rId651"/>
    <p:sldId id="901" r:id="rId652"/>
    <p:sldId id="902" r:id="rId653"/>
    <p:sldId id="903" r:id="rId654"/>
    <p:sldId id="904" r:id="rId655"/>
    <p:sldId id="905" r:id="rId656"/>
    <p:sldId id="906" r:id="rId657"/>
    <p:sldId id="907" r:id="rId658"/>
    <p:sldId id="908" r:id="rId659"/>
    <p:sldId id="909" r:id="rId660"/>
    <p:sldId id="910" r:id="rId661"/>
    <p:sldId id="911" r:id="rId662"/>
    <p:sldId id="912" r:id="rId663"/>
    <p:sldId id="913" r:id="rId664"/>
    <p:sldId id="914" r:id="rId665"/>
    <p:sldId id="915" r:id="rId666"/>
    <p:sldId id="916" r:id="rId667"/>
    <p:sldId id="917" r:id="rId668"/>
    <p:sldId id="918" r:id="rId669"/>
    <p:sldId id="919" r:id="rId670"/>
    <p:sldId id="920" r:id="rId671"/>
    <p:sldId id="921" r:id="rId672"/>
    <p:sldId id="922" r:id="rId673"/>
    <p:sldId id="923" r:id="rId674"/>
    <p:sldId id="924" r:id="rId675"/>
    <p:sldId id="925" r:id="rId676"/>
    <p:sldId id="926" r:id="rId677"/>
    <p:sldId id="927" r:id="rId678"/>
    <p:sldId id="928" r:id="rId679"/>
    <p:sldId id="929" r:id="rId680"/>
    <p:sldId id="930" r:id="rId681"/>
    <p:sldId id="931" r:id="rId682"/>
    <p:sldId id="932" r:id="rId683"/>
    <p:sldId id="933" r:id="rId684"/>
    <p:sldId id="934" r:id="rId685"/>
    <p:sldId id="935" r:id="rId686"/>
    <p:sldId id="936" r:id="rId687"/>
    <p:sldId id="937" r:id="rId688"/>
    <p:sldId id="938" r:id="rId689"/>
    <p:sldId id="939" r:id="rId690"/>
    <p:sldId id="940" r:id="rId691"/>
    <p:sldId id="941" r:id="rId692"/>
    <p:sldId id="942" r:id="rId693"/>
    <p:sldId id="943" r:id="rId694"/>
    <p:sldId id="944" r:id="rId695"/>
    <p:sldId id="945" r:id="rId696"/>
    <p:sldId id="946" r:id="rId697"/>
    <p:sldId id="947" r:id="rId698"/>
    <p:sldId id="948" r:id="rId699"/>
    <p:sldId id="949" r:id="rId700"/>
    <p:sldId id="950" r:id="rId701"/>
    <p:sldId id="951" r:id="rId702"/>
    <p:sldId id="952" r:id="rId703"/>
    <p:sldId id="953" r:id="rId704"/>
    <p:sldId id="954" r:id="rId705"/>
    <p:sldId id="955" r:id="rId706"/>
    <p:sldId id="956" r:id="rId707"/>
    <p:sldId id="957" r:id="rId708"/>
    <p:sldId id="958" r:id="rId709"/>
    <p:sldId id="959" r:id="rId710"/>
    <p:sldId id="960" r:id="rId711"/>
    <p:sldId id="961" r:id="rId712"/>
    <p:sldId id="962" r:id="rId713"/>
    <p:sldId id="963" r:id="rId714"/>
    <p:sldId id="964" r:id="rId715"/>
    <p:sldId id="965" r:id="rId716"/>
    <p:sldId id="966" r:id="rId717"/>
    <p:sldId id="967" r:id="rId718"/>
    <p:sldId id="968" r:id="rId719"/>
    <p:sldId id="969" r:id="rId720"/>
    <p:sldId id="970" r:id="rId721"/>
    <p:sldId id="971" r:id="rId722"/>
    <p:sldId id="972" r:id="rId723"/>
    <p:sldId id="973" r:id="rId724"/>
    <p:sldId id="974" r:id="rId725"/>
    <p:sldId id="975" r:id="rId726"/>
    <p:sldId id="976" r:id="rId727"/>
    <p:sldId id="977" r:id="rId728"/>
    <p:sldId id="978" r:id="rId729"/>
    <p:sldId id="979" r:id="rId730"/>
    <p:sldId id="980" r:id="rId731"/>
    <p:sldId id="981" r:id="rId732"/>
    <p:sldId id="982" r:id="rId733"/>
    <p:sldId id="983" r:id="rId734"/>
    <p:sldId id="984" r:id="rId735"/>
    <p:sldId id="985" r:id="rId736"/>
    <p:sldId id="986" r:id="rId737"/>
    <p:sldId id="987" r:id="rId738"/>
    <p:sldId id="988" r:id="rId739"/>
    <p:sldId id="989" r:id="rId740"/>
    <p:sldId id="990" r:id="rId741"/>
    <p:sldId id="991" r:id="rId742"/>
    <p:sldId id="992" r:id="rId743"/>
    <p:sldId id="993" r:id="rId744"/>
    <p:sldId id="994" r:id="rId745"/>
    <p:sldId id="995" r:id="rId746"/>
    <p:sldId id="996" r:id="rId747"/>
    <p:sldId id="997" r:id="rId748"/>
    <p:sldId id="998" r:id="rId749"/>
    <p:sldId id="999" r:id="rId750"/>
    <p:sldId id="1000" r:id="rId751"/>
    <p:sldId id="1001" r:id="rId752"/>
    <p:sldId id="1002" r:id="rId753"/>
    <p:sldId id="1003" r:id="rId754"/>
    <p:sldId id="1004" r:id="rId755"/>
    <p:sldId id="1005" r:id="rId756"/>
    <p:sldId id="1006" r:id="rId757"/>
    <p:sldId id="1007" r:id="rId758"/>
    <p:sldId id="1008" r:id="rId759"/>
    <p:sldId id="1009" r:id="rId760"/>
    <p:sldId id="1010" r:id="rId761"/>
    <p:sldId id="1011" r:id="rId762"/>
    <p:sldId id="1012" r:id="rId763"/>
    <p:sldId id="1013" r:id="rId764"/>
    <p:sldId id="1014" r:id="rId765"/>
    <p:sldId id="1015" r:id="rId766"/>
    <p:sldId id="1016" r:id="rId767"/>
    <p:sldId id="1017" r:id="rId768"/>
    <p:sldId id="1018" r:id="rId769"/>
    <p:sldId id="1019" r:id="rId770"/>
    <p:sldId id="1020" r:id="rId771"/>
    <p:sldId id="1021" r:id="rId772"/>
    <p:sldId id="1022" r:id="rId773"/>
    <p:sldId id="1023" r:id="rId774"/>
  </p:sldIdLst>
  <p:sldSz cy="6858000" cx="9144000"/>
  <p:notesSz cx="7010400" cy="9296400"/>
  <p:embeddedFontLst>
    <p:embeddedFont>
      <p:font typeface="Jacques Francois Shadow"/>
      <p:regular r:id="rId775"/>
    </p:embeddedFont>
    <p:embeddedFont>
      <p:font typeface="Anton"/>
      <p:regular r:id="rId776"/>
    </p:embeddedFont>
    <p:embeddedFont>
      <p:font typeface="Corben"/>
      <p:regular r:id="rId777"/>
      <p:bold r:id="rId778"/>
    </p:embeddedFont>
    <p:embeddedFont>
      <p:font typeface="Garamond"/>
      <p:regular r:id="rId779"/>
      <p:bold r:id="rId780"/>
      <p:italic r:id="rId781"/>
      <p:boldItalic r:id="rId782"/>
    </p:embeddedFont>
    <p:embeddedFont>
      <p:font typeface="Abril Fatface"/>
      <p:regular r:id="rId783"/>
    </p:embeddedFont>
    <p:embeddedFont>
      <p:font typeface="Short Stack"/>
      <p:regular r:id="rId784"/>
    </p:embeddedFont>
    <p:embeddedFont>
      <p:font typeface="EB Garamond"/>
      <p:regular r:id="rId785"/>
    </p:embeddedFont>
    <p:embeddedFont>
      <p:font typeface="Arial Black"/>
      <p:regular r:id="rId786"/>
    </p:embeddedFont>
    <p:embeddedFont>
      <p:font typeface="Federo"/>
      <p:regular r:id="rId787"/>
    </p:embeddedFont>
    <p:embeddedFont>
      <p:font typeface="Open Sans"/>
      <p:regular r:id="rId788"/>
      <p:bold r:id="rId789"/>
      <p:italic r:id="rId790"/>
      <p:boldItalic r:id="rId7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3B3E387-3F84-429A-8075-B9D9FDF20648}">
  <a:tblStyle styleId="{63B3E387-3F84-429A-8075-B9D9FDF2064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90" Type="http://schemas.openxmlformats.org/officeDocument/2006/relationships/slide" Target="slides/slide184.xml"/><Relationship Id="rId194" Type="http://schemas.openxmlformats.org/officeDocument/2006/relationships/slide" Target="slides/slide188.xml"/><Relationship Id="rId193" Type="http://schemas.openxmlformats.org/officeDocument/2006/relationships/slide" Target="slides/slide187.xml"/><Relationship Id="rId192" Type="http://schemas.openxmlformats.org/officeDocument/2006/relationships/slide" Target="slides/slide186.xml"/><Relationship Id="rId191" Type="http://schemas.openxmlformats.org/officeDocument/2006/relationships/slide" Target="slides/slide185.xml"/><Relationship Id="rId187" Type="http://schemas.openxmlformats.org/officeDocument/2006/relationships/slide" Target="slides/slide18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183" Type="http://schemas.openxmlformats.org/officeDocument/2006/relationships/slide" Target="slides/slide177.xml"/><Relationship Id="rId182" Type="http://schemas.openxmlformats.org/officeDocument/2006/relationships/slide" Target="slides/slide176.xml"/><Relationship Id="rId181" Type="http://schemas.openxmlformats.org/officeDocument/2006/relationships/slide" Target="slides/slide175.xml"/><Relationship Id="rId180" Type="http://schemas.openxmlformats.org/officeDocument/2006/relationships/slide" Target="slides/slide174.xml"/><Relationship Id="rId176" Type="http://schemas.openxmlformats.org/officeDocument/2006/relationships/slide" Target="slides/slide170.xml"/><Relationship Id="rId175" Type="http://schemas.openxmlformats.org/officeDocument/2006/relationships/slide" Target="slides/slide169.xml"/><Relationship Id="rId174" Type="http://schemas.openxmlformats.org/officeDocument/2006/relationships/slide" Target="slides/slide168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198" Type="http://schemas.openxmlformats.org/officeDocument/2006/relationships/slide" Target="slides/slide192.xml"/><Relationship Id="rId197" Type="http://schemas.openxmlformats.org/officeDocument/2006/relationships/slide" Target="slides/slide191.xml"/><Relationship Id="rId196" Type="http://schemas.openxmlformats.org/officeDocument/2006/relationships/slide" Target="slides/slide190.xml"/><Relationship Id="rId195" Type="http://schemas.openxmlformats.org/officeDocument/2006/relationships/slide" Target="slides/slide189.xml"/><Relationship Id="rId199" Type="http://schemas.openxmlformats.org/officeDocument/2006/relationships/slide" Target="slides/slide193.xml"/><Relationship Id="rId150" Type="http://schemas.openxmlformats.org/officeDocument/2006/relationships/slide" Target="slides/slide144.xml"/><Relationship Id="rId392" Type="http://schemas.openxmlformats.org/officeDocument/2006/relationships/slide" Target="slides/slide386.xml"/><Relationship Id="rId391" Type="http://schemas.openxmlformats.org/officeDocument/2006/relationships/slide" Target="slides/slide385.xml"/><Relationship Id="rId390" Type="http://schemas.openxmlformats.org/officeDocument/2006/relationships/slide" Target="slides/slide384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385" Type="http://schemas.openxmlformats.org/officeDocument/2006/relationships/slide" Target="slides/slide379.xml"/><Relationship Id="rId142" Type="http://schemas.openxmlformats.org/officeDocument/2006/relationships/slide" Target="slides/slide136.xml"/><Relationship Id="rId384" Type="http://schemas.openxmlformats.org/officeDocument/2006/relationships/slide" Target="slides/slide378.xml"/><Relationship Id="rId141" Type="http://schemas.openxmlformats.org/officeDocument/2006/relationships/slide" Target="slides/slide135.xml"/><Relationship Id="rId383" Type="http://schemas.openxmlformats.org/officeDocument/2006/relationships/slide" Target="slides/slide377.xml"/><Relationship Id="rId140" Type="http://schemas.openxmlformats.org/officeDocument/2006/relationships/slide" Target="slides/slide134.xml"/><Relationship Id="rId382" Type="http://schemas.openxmlformats.org/officeDocument/2006/relationships/slide" Target="slides/slide376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41.xml"/><Relationship Id="rId389" Type="http://schemas.openxmlformats.org/officeDocument/2006/relationships/slide" Target="slides/slide383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388" Type="http://schemas.openxmlformats.org/officeDocument/2006/relationships/slide" Target="slides/slide382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387" Type="http://schemas.openxmlformats.org/officeDocument/2006/relationships/slide" Target="slides/slide381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386" Type="http://schemas.openxmlformats.org/officeDocument/2006/relationships/slide" Target="slides/slide380.xml"/><Relationship Id="rId381" Type="http://schemas.openxmlformats.org/officeDocument/2006/relationships/slide" Target="slides/slide375.xml"/><Relationship Id="rId380" Type="http://schemas.openxmlformats.org/officeDocument/2006/relationships/slide" Target="slides/slide37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379" Type="http://schemas.openxmlformats.org/officeDocument/2006/relationships/slide" Target="slides/slide373.xml"/><Relationship Id="rId132" Type="http://schemas.openxmlformats.org/officeDocument/2006/relationships/slide" Target="slides/slide126.xml"/><Relationship Id="rId374" Type="http://schemas.openxmlformats.org/officeDocument/2006/relationships/slide" Target="slides/slide368.xml"/><Relationship Id="rId131" Type="http://schemas.openxmlformats.org/officeDocument/2006/relationships/slide" Target="slides/slide125.xml"/><Relationship Id="rId373" Type="http://schemas.openxmlformats.org/officeDocument/2006/relationships/slide" Target="slides/slide367.xml"/><Relationship Id="rId130" Type="http://schemas.openxmlformats.org/officeDocument/2006/relationships/slide" Target="slides/slide124.xml"/><Relationship Id="rId372" Type="http://schemas.openxmlformats.org/officeDocument/2006/relationships/slide" Target="slides/slide366.xml"/><Relationship Id="rId371" Type="http://schemas.openxmlformats.org/officeDocument/2006/relationships/slide" Target="slides/slide365.xml"/><Relationship Id="rId136" Type="http://schemas.openxmlformats.org/officeDocument/2006/relationships/slide" Target="slides/slide130.xml"/><Relationship Id="rId378" Type="http://schemas.openxmlformats.org/officeDocument/2006/relationships/slide" Target="slides/slide372.xml"/><Relationship Id="rId135" Type="http://schemas.openxmlformats.org/officeDocument/2006/relationships/slide" Target="slides/slide129.xml"/><Relationship Id="rId377" Type="http://schemas.openxmlformats.org/officeDocument/2006/relationships/slide" Target="slides/slide371.xml"/><Relationship Id="rId134" Type="http://schemas.openxmlformats.org/officeDocument/2006/relationships/slide" Target="slides/slide128.xml"/><Relationship Id="rId376" Type="http://schemas.openxmlformats.org/officeDocument/2006/relationships/slide" Target="slides/slide370.xml"/><Relationship Id="rId133" Type="http://schemas.openxmlformats.org/officeDocument/2006/relationships/slide" Target="slides/slide127.xml"/><Relationship Id="rId375" Type="http://schemas.openxmlformats.org/officeDocument/2006/relationships/slide" Target="slides/slide369.xml"/><Relationship Id="rId172" Type="http://schemas.openxmlformats.org/officeDocument/2006/relationships/slide" Target="slides/slide166.xml"/><Relationship Id="rId171" Type="http://schemas.openxmlformats.org/officeDocument/2006/relationships/slide" Target="slides/slide165.xml"/><Relationship Id="rId170" Type="http://schemas.openxmlformats.org/officeDocument/2006/relationships/slide" Target="slides/slide164.xml"/><Relationship Id="rId165" Type="http://schemas.openxmlformats.org/officeDocument/2006/relationships/slide" Target="slides/slide159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161" Type="http://schemas.openxmlformats.org/officeDocument/2006/relationships/slide" Target="slides/slide155.xml"/><Relationship Id="rId160" Type="http://schemas.openxmlformats.org/officeDocument/2006/relationships/slide" Target="slides/slide154.xml"/><Relationship Id="rId159" Type="http://schemas.openxmlformats.org/officeDocument/2006/relationships/slide" Target="slides/slide153.xml"/><Relationship Id="rId154" Type="http://schemas.openxmlformats.org/officeDocument/2006/relationships/slide" Target="slides/slide148.xml"/><Relationship Id="rId396" Type="http://schemas.openxmlformats.org/officeDocument/2006/relationships/slide" Target="slides/slide390.xml"/><Relationship Id="rId153" Type="http://schemas.openxmlformats.org/officeDocument/2006/relationships/slide" Target="slides/slide147.xml"/><Relationship Id="rId395" Type="http://schemas.openxmlformats.org/officeDocument/2006/relationships/slide" Target="slides/slide389.xml"/><Relationship Id="rId152" Type="http://schemas.openxmlformats.org/officeDocument/2006/relationships/slide" Target="slides/slide146.xml"/><Relationship Id="rId394" Type="http://schemas.openxmlformats.org/officeDocument/2006/relationships/slide" Target="slides/slide388.xml"/><Relationship Id="rId151" Type="http://schemas.openxmlformats.org/officeDocument/2006/relationships/slide" Target="slides/slide145.xml"/><Relationship Id="rId393" Type="http://schemas.openxmlformats.org/officeDocument/2006/relationships/slide" Target="slides/slide387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399" Type="http://schemas.openxmlformats.org/officeDocument/2006/relationships/slide" Target="slides/slide393.xml"/><Relationship Id="rId156" Type="http://schemas.openxmlformats.org/officeDocument/2006/relationships/slide" Target="slides/slide150.xml"/><Relationship Id="rId398" Type="http://schemas.openxmlformats.org/officeDocument/2006/relationships/slide" Target="slides/slide392.xml"/><Relationship Id="rId155" Type="http://schemas.openxmlformats.org/officeDocument/2006/relationships/slide" Target="slides/slide149.xml"/><Relationship Id="rId397" Type="http://schemas.openxmlformats.org/officeDocument/2006/relationships/slide" Target="slides/slide391.xml"/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509" Type="http://schemas.openxmlformats.org/officeDocument/2006/relationships/slide" Target="slides/slide503.xml"/><Relationship Id="rId508" Type="http://schemas.openxmlformats.org/officeDocument/2006/relationships/slide" Target="slides/slide502.xml"/><Relationship Id="rId503" Type="http://schemas.openxmlformats.org/officeDocument/2006/relationships/slide" Target="slides/slide497.xml"/><Relationship Id="rId745" Type="http://schemas.openxmlformats.org/officeDocument/2006/relationships/slide" Target="slides/slide739.xml"/><Relationship Id="rId502" Type="http://schemas.openxmlformats.org/officeDocument/2006/relationships/slide" Target="slides/slide496.xml"/><Relationship Id="rId744" Type="http://schemas.openxmlformats.org/officeDocument/2006/relationships/slide" Target="slides/slide738.xml"/><Relationship Id="rId501" Type="http://schemas.openxmlformats.org/officeDocument/2006/relationships/slide" Target="slides/slide495.xml"/><Relationship Id="rId743" Type="http://schemas.openxmlformats.org/officeDocument/2006/relationships/slide" Target="slides/slide737.xml"/><Relationship Id="rId500" Type="http://schemas.openxmlformats.org/officeDocument/2006/relationships/slide" Target="slides/slide494.xml"/><Relationship Id="rId742" Type="http://schemas.openxmlformats.org/officeDocument/2006/relationships/slide" Target="slides/slide736.xml"/><Relationship Id="rId507" Type="http://schemas.openxmlformats.org/officeDocument/2006/relationships/slide" Target="slides/slide501.xml"/><Relationship Id="rId749" Type="http://schemas.openxmlformats.org/officeDocument/2006/relationships/slide" Target="slides/slide743.xml"/><Relationship Id="rId506" Type="http://schemas.openxmlformats.org/officeDocument/2006/relationships/slide" Target="slides/slide500.xml"/><Relationship Id="rId748" Type="http://schemas.openxmlformats.org/officeDocument/2006/relationships/slide" Target="slides/slide742.xml"/><Relationship Id="rId505" Type="http://schemas.openxmlformats.org/officeDocument/2006/relationships/slide" Target="slides/slide499.xml"/><Relationship Id="rId747" Type="http://schemas.openxmlformats.org/officeDocument/2006/relationships/slide" Target="slides/slide741.xml"/><Relationship Id="rId504" Type="http://schemas.openxmlformats.org/officeDocument/2006/relationships/slide" Target="slides/slide498.xml"/><Relationship Id="rId746" Type="http://schemas.openxmlformats.org/officeDocument/2006/relationships/slide" Target="slides/slide740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741" Type="http://schemas.openxmlformats.org/officeDocument/2006/relationships/slide" Target="slides/slide735.xml"/><Relationship Id="rId740" Type="http://schemas.openxmlformats.org/officeDocument/2006/relationships/slide" Target="slides/slide73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39" Type="http://schemas.openxmlformats.org/officeDocument/2006/relationships/slide" Target="slides/slide733.xml"/><Relationship Id="rId734" Type="http://schemas.openxmlformats.org/officeDocument/2006/relationships/slide" Target="slides/slide728.xml"/><Relationship Id="rId733" Type="http://schemas.openxmlformats.org/officeDocument/2006/relationships/slide" Target="slides/slide727.xml"/><Relationship Id="rId732" Type="http://schemas.openxmlformats.org/officeDocument/2006/relationships/slide" Target="slides/slide726.xml"/><Relationship Id="rId731" Type="http://schemas.openxmlformats.org/officeDocument/2006/relationships/slide" Target="slides/slide725.xml"/><Relationship Id="rId738" Type="http://schemas.openxmlformats.org/officeDocument/2006/relationships/slide" Target="slides/slide732.xml"/><Relationship Id="rId737" Type="http://schemas.openxmlformats.org/officeDocument/2006/relationships/slide" Target="slides/slide731.xml"/><Relationship Id="rId736" Type="http://schemas.openxmlformats.org/officeDocument/2006/relationships/slide" Target="slides/slide730.xml"/><Relationship Id="rId735" Type="http://schemas.openxmlformats.org/officeDocument/2006/relationships/slide" Target="slides/slide729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730" Type="http://schemas.openxmlformats.org/officeDocument/2006/relationships/slide" Target="slides/slide724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525" Type="http://schemas.openxmlformats.org/officeDocument/2006/relationships/slide" Target="slides/slide519.xml"/><Relationship Id="rId767" Type="http://schemas.openxmlformats.org/officeDocument/2006/relationships/slide" Target="slides/slide761.xml"/><Relationship Id="rId524" Type="http://schemas.openxmlformats.org/officeDocument/2006/relationships/slide" Target="slides/slide518.xml"/><Relationship Id="rId766" Type="http://schemas.openxmlformats.org/officeDocument/2006/relationships/slide" Target="slides/slide760.xml"/><Relationship Id="rId523" Type="http://schemas.openxmlformats.org/officeDocument/2006/relationships/slide" Target="slides/slide517.xml"/><Relationship Id="rId765" Type="http://schemas.openxmlformats.org/officeDocument/2006/relationships/slide" Target="slides/slide759.xml"/><Relationship Id="rId522" Type="http://schemas.openxmlformats.org/officeDocument/2006/relationships/slide" Target="slides/slide516.xml"/><Relationship Id="rId764" Type="http://schemas.openxmlformats.org/officeDocument/2006/relationships/slide" Target="slides/slide758.xml"/><Relationship Id="rId529" Type="http://schemas.openxmlformats.org/officeDocument/2006/relationships/slide" Target="slides/slide523.xml"/><Relationship Id="rId528" Type="http://schemas.openxmlformats.org/officeDocument/2006/relationships/slide" Target="slides/slide522.xml"/><Relationship Id="rId527" Type="http://schemas.openxmlformats.org/officeDocument/2006/relationships/slide" Target="slides/slide521.xml"/><Relationship Id="rId769" Type="http://schemas.openxmlformats.org/officeDocument/2006/relationships/slide" Target="slides/slide763.xml"/><Relationship Id="rId526" Type="http://schemas.openxmlformats.org/officeDocument/2006/relationships/slide" Target="slides/slide520.xml"/><Relationship Id="rId768" Type="http://schemas.openxmlformats.org/officeDocument/2006/relationships/slide" Target="slides/slide762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21" Type="http://schemas.openxmlformats.org/officeDocument/2006/relationships/slide" Target="slides/slide515.xml"/><Relationship Id="rId763" Type="http://schemas.openxmlformats.org/officeDocument/2006/relationships/slide" Target="slides/slide757.xml"/><Relationship Id="rId29" Type="http://schemas.openxmlformats.org/officeDocument/2006/relationships/slide" Target="slides/slide23.xml"/><Relationship Id="rId520" Type="http://schemas.openxmlformats.org/officeDocument/2006/relationships/slide" Target="slides/slide514.xml"/><Relationship Id="rId762" Type="http://schemas.openxmlformats.org/officeDocument/2006/relationships/slide" Target="slides/slide756.xml"/><Relationship Id="rId761" Type="http://schemas.openxmlformats.org/officeDocument/2006/relationships/slide" Target="slides/slide755.xml"/><Relationship Id="rId760" Type="http://schemas.openxmlformats.org/officeDocument/2006/relationships/slide" Target="slides/slide75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19" Type="http://schemas.openxmlformats.org/officeDocument/2006/relationships/slide" Target="slides/slide513.xml"/><Relationship Id="rId514" Type="http://schemas.openxmlformats.org/officeDocument/2006/relationships/slide" Target="slides/slide508.xml"/><Relationship Id="rId756" Type="http://schemas.openxmlformats.org/officeDocument/2006/relationships/slide" Target="slides/slide750.xml"/><Relationship Id="rId513" Type="http://schemas.openxmlformats.org/officeDocument/2006/relationships/slide" Target="slides/slide507.xml"/><Relationship Id="rId755" Type="http://schemas.openxmlformats.org/officeDocument/2006/relationships/slide" Target="slides/slide749.xml"/><Relationship Id="rId512" Type="http://schemas.openxmlformats.org/officeDocument/2006/relationships/slide" Target="slides/slide506.xml"/><Relationship Id="rId754" Type="http://schemas.openxmlformats.org/officeDocument/2006/relationships/slide" Target="slides/slide748.xml"/><Relationship Id="rId511" Type="http://schemas.openxmlformats.org/officeDocument/2006/relationships/slide" Target="slides/slide505.xml"/><Relationship Id="rId753" Type="http://schemas.openxmlformats.org/officeDocument/2006/relationships/slide" Target="slides/slide747.xml"/><Relationship Id="rId518" Type="http://schemas.openxmlformats.org/officeDocument/2006/relationships/slide" Target="slides/slide512.xml"/><Relationship Id="rId517" Type="http://schemas.openxmlformats.org/officeDocument/2006/relationships/slide" Target="slides/slide511.xml"/><Relationship Id="rId759" Type="http://schemas.openxmlformats.org/officeDocument/2006/relationships/slide" Target="slides/slide753.xml"/><Relationship Id="rId516" Type="http://schemas.openxmlformats.org/officeDocument/2006/relationships/slide" Target="slides/slide510.xml"/><Relationship Id="rId758" Type="http://schemas.openxmlformats.org/officeDocument/2006/relationships/slide" Target="slides/slide752.xml"/><Relationship Id="rId515" Type="http://schemas.openxmlformats.org/officeDocument/2006/relationships/slide" Target="slides/slide509.xml"/><Relationship Id="rId757" Type="http://schemas.openxmlformats.org/officeDocument/2006/relationships/slide" Target="slides/slide751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510" Type="http://schemas.openxmlformats.org/officeDocument/2006/relationships/slide" Target="slides/slide504.xml"/><Relationship Id="rId752" Type="http://schemas.openxmlformats.org/officeDocument/2006/relationships/slide" Target="slides/slide746.xml"/><Relationship Id="rId18" Type="http://schemas.openxmlformats.org/officeDocument/2006/relationships/slide" Target="slides/slide12.xml"/><Relationship Id="rId751" Type="http://schemas.openxmlformats.org/officeDocument/2006/relationships/slide" Target="slides/slide745.xml"/><Relationship Id="rId750" Type="http://schemas.openxmlformats.org/officeDocument/2006/relationships/slide" Target="slides/slide74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709" Type="http://schemas.openxmlformats.org/officeDocument/2006/relationships/slide" Target="slides/slide703.xml"/><Relationship Id="rId708" Type="http://schemas.openxmlformats.org/officeDocument/2006/relationships/slide" Target="slides/slide702.xml"/><Relationship Id="rId707" Type="http://schemas.openxmlformats.org/officeDocument/2006/relationships/slide" Target="slides/slide701.xml"/><Relationship Id="rId706" Type="http://schemas.openxmlformats.org/officeDocument/2006/relationships/slide" Target="slides/slide700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701" Type="http://schemas.openxmlformats.org/officeDocument/2006/relationships/slide" Target="slides/slide695.xml"/><Relationship Id="rId700" Type="http://schemas.openxmlformats.org/officeDocument/2006/relationships/slide" Target="slides/slide694.xml"/><Relationship Id="rId705" Type="http://schemas.openxmlformats.org/officeDocument/2006/relationships/slide" Target="slides/slide699.xml"/><Relationship Id="rId704" Type="http://schemas.openxmlformats.org/officeDocument/2006/relationships/slide" Target="slides/slide698.xml"/><Relationship Id="rId703" Type="http://schemas.openxmlformats.org/officeDocument/2006/relationships/slide" Target="slides/slide697.xml"/><Relationship Id="rId702" Type="http://schemas.openxmlformats.org/officeDocument/2006/relationships/slide" Target="slides/slide696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729" Type="http://schemas.openxmlformats.org/officeDocument/2006/relationships/slide" Target="slides/slide723.xml"/><Relationship Id="rId728" Type="http://schemas.openxmlformats.org/officeDocument/2006/relationships/slide" Target="slides/slide722.xml"/><Relationship Id="rId60" Type="http://schemas.openxmlformats.org/officeDocument/2006/relationships/slide" Target="slides/slide54.xml"/><Relationship Id="rId723" Type="http://schemas.openxmlformats.org/officeDocument/2006/relationships/slide" Target="slides/slide717.xml"/><Relationship Id="rId722" Type="http://schemas.openxmlformats.org/officeDocument/2006/relationships/slide" Target="slides/slide716.xml"/><Relationship Id="rId721" Type="http://schemas.openxmlformats.org/officeDocument/2006/relationships/slide" Target="slides/slide715.xml"/><Relationship Id="rId720" Type="http://schemas.openxmlformats.org/officeDocument/2006/relationships/slide" Target="slides/slide714.xml"/><Relationship Id="rId727" Type="http://schemas.openxmlformats.org/officeDocument/2006/relationships/slide" Target="slides/slide721.xml"/><Relationship Id="rId726" Type="http://schemas.openxmlformats.org/officeDocument/2006/relationships/slide" Target="slides/slide720.xml"/><Relationship Id="rId725" Type="http://schemas.openxmlformats.org/officeDocument/2006/relationships/slide" Target="slides/slide719.xml"/><Relationship Id="rId724" Type="http://schemas.openxmlformats.org/officeDocument/2006/relationships/slide" Target="slides/slide718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719" Type="http://schemas.openxmlformats.org/officeDocument/2006/relationships/slide" Target="slides/slide713.xml"/><Relationship Id="rId718" Type="http://schemas.openxmlformats.org/officeDocument/2006/relationships/slide" Target="slides/slide712.xml"/><Relationship Id="rId717" Type="http://schemas.openxmlformats.org/officeDocument/2006/relationships/slide" Target="slides/slide711.xml"/><Relationship Id="rId712" Type="http://schemas.openxmlformats.org/officeDocument/2006/relationships/slide" Target="slides/slide706.xml"/><Relationship Id="rId711" Type="http://schemas.openxmlformats.org/officeDocument/2006/relationships/slide" Target="slides/slide705.xml"/><Relationship Id="rId710" Type="http://schemas.openxmlformats.org/officeDocument/2006/relationships/slide" Target="slides/slide704.xml"/><Relationship Id="rId716" Type="http://schemas.openxmlformats.org/officeDocument/2006/relationships/slide" Target="slides/slide710.xml"/><Relationship Id="rId715" Type="http://schemas.openxmlformats.org/officeDocument/2006/relationships/slide" Target="slides/slide709.xml"/><Relationship Id="rId714" Type="http://schemas.openxmlformats.org/officeDocument/2006/relationships/slide" Target="slides/slide708.xml"/><Relationship Id="rId713" Type="http://schemas.openxmlformats.org/officeDocument/2006/relationships/slide" Target="slides/slide707.xml"/><Relationship Id="rId59" Type="http://schemas.openxmlformats.org/officeDocument/2006/relationships/slide" Target="slides/slide53.xml"/><Relationship Id="rId58" Type="http://schemas.openxmlformats.org/officeDocument/2006/relationships/slide" Target="slides/slide52.xml"/><Relationship Id="rId590" Type="http://schemas.openxmlformats.org/officeDocument/2006/relationships/slide" Target="slides/slide584.xml"/><Relationship Id="rId107" Type="http://schemas.openxmlformats.org/officeDocument/2006/relationships/slide" Target="slides/slide101.xml"/><Relationship Id="rId349" Type="http://schemas.openxmlformats.org/officeDocument/2006/relationships/slide" Target="slides/slide343.xml"/><Relationship Id="rId106" Type="http://schemas.openxmlformats.org/officeDocument/2006/relationships/slide" Target="slides/slide100.xml"/><Relationship Id="rId348" Type="http://schemas.openxmlformats.org/officeDocument/2006/relationships/slide" Target="slides/slide342.xml"/><Relationship Id="rId105" Type="http://schemas.openxmlformats.org/officeDocument/2006/relationships/slide" Target="slides/slide99.xml"/><Relationship Id="rId347" Type="http://schemas.openxmlformats.org/officeDocument/2006/relationships/slide" Target="slides/slide341.xml"/><Relationship Id="rId589" Type="http://schemas.openxmlformats.org/officeDocument/2006/relationships/slide" Target="slides/slide583.xml"/><Relationship Id="rId104" Type="http://schemas.openxmlformats.org/officeDocument/2006/relationships/slide" Target="slides/slide98.xml"/><Relationship Id="rId346" Type="http://schemas.openxmlformats.org/officeDocument/2006/relationships/slide" Target="slides/slide340.xml"/><Relationship Id="rId588" Type="http://schemas.openxmlformats.org/officeDocument/2006/relationships/slide" Target="slides/slide582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341" Type="http://schemas.openxmlformats.org/officeDocument/2006/relationships/slide" Target="slides/slide335.xml"/><Relationship Id="rId583" Type="http://schemas.openxmlformats.org/officeDocument/2006/relationships/slide" Target="slides/slide577.xml"/><Relationship Id="rId340" Type="http://schemas.openxmlformats.org/officeDocument/2006/relationships/slide" Target="slides/slide334.xml"/><Relationship Id="rId582" Type="http://schemas.openxmlformats.org/officeDocument/2006/relationships/slide" Target="slides/slide576.xml"/><Relationship Id="rId581" Type="http://schemas.openxmlformats.org/officeDocument/2006/relationships/slide" Target="slides/slide575.xml"/><Relationship Id="rId580" Type="http://schemas.openxmlformats.org/officeDocument/2006/relationships/slide" Target="slides/slide574.xml"/><Relationship Id="rId103" Type="http://schemas.openxmlformats.org/officeDocument/2006/relationships/slide" Target="slides/slide97.xml"/><Relationship Id="rId345" Type="http://schemas.openxmlformats.org/officeDocument/2006/relationships/slide" Target="slides/slide339.xml"/><Relationship Id="rId587" Type="http://schemas.openxmlformats.org/officeDocument/2006/relationships/slide" Target="slides/slide581.xml"/><Relationship Id="rId102" Type="http://schemas.openxmlformats.org/officeDocument/2006/relationships/slide" Target="slides/slide96.xml"/><Relationship Id="rId344" Type="http://schemas.openxmlformats.org/officeDocument/2006/relationships/slide" Target="slides/slide338.xml"/><Relationship Id="rId586" Type="http://schemas.openxmlformats.org/officeDocument/2006/relationships/slide" Target="slides/slide580.xml"/><Relationship Id="rId101" Type="http://schemas.openxmlformats.org/officeDocument/2006/relationships/slide" Target="slides/slide95.xml"/><Relationship Id="rId343" Type="http://schemas.openxmlformats.org/officeDocument/2006/relationships/slide" Target="slides/slide337.xml"/><Relationship Id="rId585" Type="http://schemas.openxmlformats.org/officeDocument/2006/relationships/slide" Target="slides/slide579.xml"/><Relationship Id="rId100" Type="http://schemas.openxmlformats.org/officeDocument/2006/relationships/slide" Target="slides/slide94.xml"/><Relationship Id="rId342" Type="http://schemas.openxmlformats.org/officeDocument/2006/relationships/slide" Target="slides/slide336.xml"/><Relationship Id="rId584" Type="http://schemas.openxmlformats.org/officeDocument/2006/relationships/slide" Target="slides/slide578.xml"/><Relationship Id="rId338" Type="http://schemas.openxmlformats.org/officeDocument/2006/relationships/slide" Target="slides/slide332.xml"/><Relationship Id="rId337" Type="http://schemas.openxmlformats.org/officeDocument/2006/relationships/slide" Target="slides/slide331.xml"/><Relationship Id="rId579" Type="http://schemas.openxmlformats.org/officeDocument/2006/relationships/slide" Target="slides/slide573.xml"/><Relationship Id="rId336" Type="http://schemas.openxmlformats.org/officeDocument/2006/relationships/slide" Target="slides/slide330.xml"/><Relationship Id="rId578" Type="http://schemas.openxmlformats.org/officeDocument/2006/relationships/slide" Target="slides/slide572.xml"/><Relationship Id="rId335" Type="http://schemas.openxmlformats.org/officeDocument/2006/relationships/slide" Target="slides/slide329.xml"/><Relationship Id="rId577" Type="http://schemas.openxmlformats.org/officeDocument/2006/relationships/slide" Target="slides/slide571.xml"/><Relationship Id="rId339" Type="http://schemas.openxmlformats.org/officeDocument/2006/relationships/slide" Target="slides/slide333.xml"/><Relationship Id="rId330" Type="http://schemas.openxmlformats.org/officeDocument/2006/relationships/slide" Target="slides/slide324.xml"/><Relationship Id="rId572" Type="http://schemas.openxmlformats.org/officeDocument/2006/relationships/slide" Target="slides/slide566.xml"/><Relationship Id="rId571" Type="http://schemas.openxmlformats.org/officeDocument/2006/relationships/slide" Target="slides/slide565.xml"/><Relationship Id="rId570" Type="http://schemas.openxmlformats.org/officeDocument/2006/relationships/slide" Target="slides/slide564.xml"/><Relationship Id="rId334" Type="http://schemas.openxmlformats.org/officeDocument/2006/relationships/slide" Target="slides/slide328.xml"/><Relationship Id="rId576" Type="http://schemas.openxmlformats.org/officeDocument/2006/relationships/slide" Target="slides/slide570.xml"/><Relationship Id="rId333" Type="http://schemas.openxmlformats.org/officeDocument/2006/relationships/slide" Target="slides/slide327.xml"/><Relationship Id="rId575" Type="http://schemas.openxmlformats.org/officeDocument/2006/relationships/slide" Target="slides/slide569.xml"/><Relationship Id="rId332" Type="http://schemas.openxmlformats.org/officeDocument/2006/relationships/slide" Target="slides/slide326.xml"/><Relationship Id="rId574" Type="http://schemas.openxmlformats.org/officeDocument/2006/relationships/slide" Target="slides/slide568.xml"/><Relationship Id="rId331" Type="http://schemas.openxmlformats.org/officeDocument/2006/relationships/slide" Target="slides/slide325.xml"/><Relationship Id="rId573" Type="http://schemas.openxmlformats.org/officeDocument/2006/relationships/slide" Target="slides/slide567.xml"/><Relationship Id="rId370" Type="http://schemas.openxmlformats.org/officeDocument/2006/relationships/slide" Target="slides/slide36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369" Type="http://schemas.openxmlformats.org/officeDocument/2006/relationships/slide" Target="slides/slide363.xml"/><Relationship Id="rId126" Type="http://schemas.openxmlformats.org/officeDocument/2006/relationships/slide" Target="slides/slide120.xml"/><Relationship Id="rId368" Type="http://schemas.openxmlformats.org/officeDocument/2006/relationships/slide" Target="slides/slide362.xml"/><Relationship Id="rId121" Type="http://schemas.openxmlformats.org/officeDocument/2006/relationships/slide" Target="slides/slide115.xml"/><Relationship Id="rId363" Type="http://schemas.openxmlformats.org/officeDocument/2006/relationships/slide" Target="slides/slide357.xml"/><Relationship Id="rId120" Type="http://schemas.openxmlformats.org/officeDocument/2006/relationships/slide" Target="slides/slide114.xml"/><Relationship Id="rId362" Type="http://schemas.openxmlformats.org/officeDocument/2006/relationships/slide" Target="slides/slide356.xml"/><Relationship Id="rId361" Type="http://schemas.openxmlformats.org/officeDocument/2006/relationships/slide" Target="slides/slide355.xml"/><Relationship Id="rId360" Type="http://schemas.openxmlformats.org/officeDocument/2006/relationships/slide" Target="slides/slide354.xml"/><Relationship Id="rId125" Type="http://schemas.openxmlformats.org/officeDocument/2006/relationships/slide" Target="slides/slide119.xml"/><Relationship Id="rId367" Type="http://schemas.openxmlformats.org/officeDocument/2006/relationships/slide" Target="slides/slide361.xml"/><Relationship Id="rId124" Type="http://schemas.openxmlformats.org/officeDocument/2006/relationships/slide" Target="slides/slide118.xml"/><Relationship Id="rId366" Type="http://schemas.openxmlformats.org/officeDocument/2006/relationships/slide" Target="slides/slide360.xml"/><Relationship Id="rId123" Type="http://schemas.openxmlformats.org/officeDocument/2006/relationships/slide" Target="slides/slide117.xml"/><Relationship Id="rId365" Type="http://schemas.openxmlformats.org/officeDocument/2006/relationships/slide" Target="slides/slide359.xml"/><Relationship Id="rId122" Type="http://schemas.openxmlformats.org/officeDocument/2006/relationships/slide" Target="slides/slide116.xml"/><Relationship Id="rId364" Type="http://schemas.openxmlformats.org/officeDocument/2006/relationships/slide" Target="slides/slide358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359" Type="http://schemas.openxmlformats.org/officeDocument/2006/relationships/slide" Target="slides/slide353.xml"/><Relationship Id="rId116" Type="http://schemas.openxmlformats.org/officeDocument/2006/relationships/slide" Target="slides/slide110.xml"/><Relationship Id="rId358" Type="http://schemas.openxmlformats.org/officeDocument/2006/relationships/slide" Target="slides/slide352.xml"/><Relationship Id="rId115" Type="http://schemas.openxmlformats.org/officeDocument/2006/relationships/slide" Target="slides/slide109.xml"/><Relationship Id="rId357" Type="http://schemas.openxmlformats.org/officeDocument/2006/relationships/slide" Target="slides/slide351.xml"/><Relationship Id="rId599" Type="http://schemas.openxmlformats.org/officeDocument/2006/relationships/slide" Target="slides/slide593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352" Type="http://schemas.openxmlformats.org/officeDocument/2006/relationships/slide" Target="slides/slide346.xml"/><Relationship Id="rId594" Type="http://schemas.openxmlformats.org/officeDocument/2006/relationships/slide" Target="slides/slide588.xml"/><Relationship Id="rId351" Type="http://schemas.openxmlformats.org/officeDocument/2006/relationships/slide" Target="slides/slide345.xml"/><Relationship Id="rId593" Type="http://schemas.openxmlformats.org/officeDocument/2006/relationships/slide" Target="slides/slide587.xml"/><Relationship Id="rId350" Type="http://schemas.openxmlformats.org/officeDocument/2006/relationships/slide" Target="slides/slide344.xml"/><Relationship Id="rId592" Type="http://schemas.openxmlformats.org/officeDocument/2006/relationships/slide" Target="slides/slide586.xml"/><Relationship Id="rId591" Type="http://schemas.openxmlformats.org/officeDocument/2006/relationships/slide" Target="slides/slide585.xml"/><Relationship Id="rId114" Type="http://schemas.openxmlformats.org/officeDocument/2006/relationships/slide" Target="slides/slide108.xml"/><Relationship Id="rId356" Type="http://schemas.openxmlformats.org/officeDocument/2006/relationships/slide" Target="slides/slide350.xml"/><Relationship Id="rId598" Type="http://schemas.openxmlformats.org/officeDocument/2006/relationships/slide" Target="slides/slide592.xml"/><Relationship Id="rId113" Type="http://schemas.openxmlformats.org/officeDocument/2006/relationships/slide" Target="slides/slide107.xml"/><Relationship Id="rId355" Type="http://schemas.openxmlformats.org/officeDocument/2006/relationships/slide" Target="slides/slide349.xml"/><Relationship Id="rId597" Type="http://schemas.openxmlformats.org/officeDocument/2006/relationships/slide" Target="slides/slide591.xml"/><Relationship Id="rId112" Type="http://schemas.openxmlformats.org/officeDocument/2006/relationships/slide" Target="slides/slide106.xml"/><Relationship Id="rId354" Type="http://schemas.openxmlformats.org/officeDocument/2006/relationships/slide" Target="slides/slide348.xml"/><Relationship Id="rId596" Type="http://schemas.openxmlformats.org/officeDocument/2006/relationships/slide" Target="slides/slide590.xml"/><Relationship Id="rId111" Type="http://schemas.openxmlformats.org/officeDocument/2006/relationships/slide" Target="slides/slide105.xml"/><Relationship Id="rId353" Type="http://schemas.openxmlformats.org/officeDocument/2006/relationships/slide" Target="slides/slide347.xml"/><Relationship Id="rId595" Type="http://schemas.openxmlformats.org/officeDocument/2006/relationships/slide" Target="slides/slide589.xml"/><Relationship Id="rId305" Type="http://schemas.openxmlformats.org/officeDocument/2006/relationships/slide" Target="slides/slide299.xml"/><Relationship Id="rId547" Type="http://schemas.openxmlformats.org/officeDocument/2006/relationships/slide" Target="slides/slide541.xml"/><Relationship Id="rId789" Type="http://schemas.openxmlformats.org/officeDocument/2006/relationships/font" Target="fonts/OpenSans-bold.fntdata"/><Relationship Id="rId304" Type="http://schemas.openxmlformats.org/officeDocument/2006/relationships/slide" Target="slides/slide298.xml"/><Relationship Id="rId546" Type="http://schemas.openxmlformats.org/officeDocument/2006/relationships/slide" Target="slides/slide540.xml"/><Relationship Id="rId788" Type="http://schemas.openxmlformats.org/officeDocument/2006/relationships/font" Target="fonts/OpenSans-regular.fntdata"/><Relationship Id="rId303" Type="http://schemas.openxmlformats.org/officeDocument/2006/relationships/slide" Target="slides/slide297.xml"/><Relationship Id="rId545" Type="http://schemas.openxmlformats.org/officeDocument/2006/relationships/slide" Target="slides/slide539.xml"/><Relationship Id="rId787" Type="http://schemas.openxmlformats.org/officeDocument/2006/relationships/font" Target="fonts/Federo-regular.fntdata"/><Relationship Id="rId302" Type="http://schemas.openxmlformats.org/officeDocument/2006/relationships/slide" Target="slides/slide296.xml"/><Relationship Id="rId544" Type="http://schemas.openxmlformats.org/officeDocument/2006/relationships/slide" Target="slides/slide538.xml"/><Relationship Id="rId786" Type="http://schemas.openxmlformats.org/officeDocument/2006/relationships/font" Target="fonts/ArialBlack-regular.fntdata"/><Relationship Id="rId309" Type="http://schemas.openxmlformats.org/officeDocument/2006/relationships/slide" Target="slides/slide303.xml"/><Relationship Id="rId308" Type="http://schemas.openxmlformats.org/officeDocument/2006/relationships/slide" Target="slides/slide302.xml"/><Relationship Id="rId307" Type="http://schemas.openxmlformats.org/officeDocument/2006/relationships/slide" Target="slides/slide301.xml"/><Relationship Id="rId549" Type="http://schemas.openxmlformats.org/officeDocument/2006/relationships/slide" Target="slides/slide543.xml"/><Relationship Id="rId306" Type="http://schemas.openxmlformats.org/officeDocument/2006/relationships/slide" Target="slides/slide300.xml"/><Relationship Id="rId548" Type="http://schemas.openxmlformats.org/officeDocument/2006/relationships/slide" Target="slides/slide542.xml"/><Relationship Id="rId781" Type="http://schemas.openxmlformats.org/officeDocument/2006/relationships/font" Target="fonts/Garamond-italic.fntdata"/><Relationship Id="rId780" Type="http://schemas.openxmlformats.org/officeDocument/2006/relationships/font" Target="fonts/Garamond-bold.fntdata"/><Relationship Id="rId301" Type="http://schemas.openxmlformats.org/officeDocument/2006/relationships/slide" Target="slides/slide295.xml"/><Relationship Id="rId543" Type="http://schemas.openxmlformats.org/officeDocument/2006/relationships/slide" Target="slides/slide537.xml"/><Relationship Id="rId785" Type="http://schemas.openxmlformats.org/officeDocument/2006/relationships/font" Target="fonts/EBGaramond-regular.fntdata"/><Relationship Id="rId300" Type="http://schemas.openxmlformats.org/officeDocument/2006/relationships/slide" Target="slides/slide294.xml"/><Relationship Id="rId542" Type="http://schemas.openxmlformats.org/officeDocument/2006/relationships/slide" Target="slides/slide536.xml"/><Relationship Id="rId784" Type="http://schemas.openxmlformats.org/officeDocument/2006/relationships/font" Target="fonts/ShortStack-regular.fntdata"/><Relationship Id="rId541" Type="http://schemas.openxmlformats.org/officeDocument/2006/relationships/slide" Target="slides/slide535.xml"/><Relationship Id="rId783" Type="http://schemas.openxmlformats.org/officeDocument/2006/relationships/font" Target="fonts/AbrilFatface-regular.fntdata"/><Relationship Id="rId540" Type="http://schemas.openxmlformats.org/officeDocument/2006/relationships/slide" Target="slides/slide534.xml"/><Relationship Id="rId782" Type="http://schemas.openxmlformats.org/officeDocument/2006/relationships/font" Target="fonts/Garamond-boldItalic.fntdata"/><Relationship Id="rId536" Type="http://schemas.openxmlformats.org/officeDocument/2006/relationships/slide" Target="slides/slide530.xml"/><Relationship Id="rId778" Type="http://schemas.openxmlformats.org/officeDocument/2006/relationships/font" Target="fonts/Corben-bold.fntdata"/><Relationship Id="rId535" Type="http://schemas.openxmlformats.org/officeDocument/2006/relationships/slide" Target="slides/slide529.xml"/><Relationship Id="rId777" Type="http://schemas.openxmlformats.org/officeDocument/2006/relationships/font" Target="fonts/Corben-regular.fntdata"/><Relationship Id="rId534" Type="http://schemas.openxmlformats.org/officeDocument/2006/relationships/slide" Target="slides/slide528.xml"/><Relationship Id="rId776" Type="http://schemas.openxmlformats.org/officeDocument/2006/relationships/font" Target="fonts/Anton-regular.fntdata"/><Relationship Id="rId533" Type="http://schemas.openxmlformats.org/officeDocument/2006/relationships/slide" Target="slides/slide527.xml"/><Relationship Id="rId775" Type="http://schemas.openxmlformats.org/officeDocument/2006/relationships/font" Target="fonts/JacquesFrancoisShadow-regular.fntdata"/><Relationship Id="rId539" Type="http://schemas.openxmlformats.org/officeDocument/2006/relationships/slide" Target="slides/slide533.xml"/><Relationship Id="rId538" Type="http://schemas.openxmlformats.org/officeDocument/2006/relationships/slide" Target="slides/slide532.xml"/><Relationship Id="rId537" Type="http://schemas.openxmlformats.org/officeDocument/2006/relationships/slide" Target="slides/slide531.xml"/><Relationship Id="rId779" Type="http://schemas.openxmlformats.org/officeDocument/2006/relationships/font" Target="fonts/Garamond-regular.fntdata"/><Relationship Id="rId770" Type="http://schemas.openxmlformats.org/officeDocument/2006/relationships/slide" Target="slides/slide764.xml"/><Relationship Id="rId532" Type="http://schemas.openxmlformats.org/officeDocument/2006/relationships/slide" Target="slides/slide526.xml"/><Relationship Id="rId774" Type="http://schemas.openxmlformats.org/officeDocument/2006/relationships/slide" Target="slides/slide768.xml"/><Relationship Id="rId531" Type="http://schemas.openxmlformats.org/officeDocument/2006/relationships/slide" Target="slides/slide525.xml"/><Relationship Id="rId773" Type="http://schemas.openxmlformats.org/officeDocument/2006/relationships/slide" Target="slides/slide767.xml"/><Relationship Id="rId530" Type="http://schemas.openxmlformats.org/officeDocument/2006/relationships/slide" Target="slides/slide524.xml"/><Relationship Id="rId772" Type="http://schemas.openxmlformats.org/officeDocument/2006/relationships/slide" Target="slides/slide766.xml"/><Relationship Id="rId771" Type="http://schemas.openxmlformats.org/officeDocument/2006/relationships/slide" Target="slides/slide765.xml"/><Relationship Id="rId327" Type="http://schemas.openxmlformats.org/officeDocument/2006/relationships/slide" Target="slides/slide321.xml"/><Relationship Id="rId569" Type="http://schemas.openxmlformats.org/officeDocument/2006/relationships/slide" Target="slides/slide563.xml"/><Relationship Id="rId326" Type="http://schemas.openxmlformats.org/officeDocument/2006/relationships/slide" Target="slides/slide320.xml"/><Relationship Id="rId568" Type="http://schemas.openxmlformats.org/officeDocument/2006/relationships/slide" Target="slides/slide562.xml"/><Relationship Id="rId325" Type="http://schemas.openxmlformats.org/officeDocument/2006/relationships/slide" Target="slides/slide319.xml"/><Relationship Id="rId567" Type="http://schemas.openxmlformats.org/officeDocument/2006/relationships/slide" Target="slides/slide561.xml"/><Relationship Id="rId324" Type="http://schemas.openxmlformats.org/officeDocument/2006/relationships/slide" Target="slides/slide318.xml"/><Relationship Id="rId566" Type="http://schemas.openxmlformats.org/officeDocument/2006/relationships/slide" Target="slides/slide560.xml"/><Relationship Id="rId329" Type="http://schemas.openxmlformats.org/officeDocument/2006/relationships/slide" Target="slides/slide323.xml"/><Relationship Id="rId328" Type="http://schemas.openxmlformats.org/officeDocument/2006/relationships/slide" Target="slides/slide322.xml"/><Relationship Id="rId561" Type="http://schemas.openxmlformats.org/officeDocument/2006/relationships/slide" Target="slides/slide555.xml"/><Relationship Id="rId560" Type="http://schemas.openxmlformats.org/officeDocument/2006/relationships/slide" Target="slides/slide554.xml"/><Relationship Id="rId323" Type="http://schemas.openxmlformats.org/officeDocument/2006/relationships/slide" Target="slides/slide317.xml"/><Relationship Id="rId565" Type="http://schemas.openxmlformats.org/officeDocument/2006/relationships/slide" Target="slides/slide559.xml"/><Relationship Id="rId322" Type="http://schemas.openxmlformats.org/officeDocument/2006/relationships/slide" Target="slides/slide316.xml"/><Relationship Id="rId564" Type="http://schemas.openxmlformats.org/officeDocument/2006/relationships/slide" Target="slides/slide558.xml"/><Relationship Id="rId321" Type="http://schemas.openxmlformats.org/officeDocument/2006/relationships/slide" Target="slides/slide315.xml"/><Relationship Id="rId563" Type="http://schemas.openxmlformats.org/officeDocument/2006/relationships/slide" Target="slides/slide557.xml"/><Relationship Id="rId320" Type="http://schemas.openxmlformats.org/officeDocument/2006/relationships/slide" Target="slides/slide314.xml"/><Relationship Id="rId562" Type="http://schemas.openxmlformats.org/officeDocument/2006/relationships/slide" Target="slides/slide556.xml"/><Relationship Id="rId316" Type="http://schemas.openxmlformats.org/officeDocument/2006/relationships/slide" Target="slides/slide310.xml"/><Relationship Id="rId558" Type="http://schemas.openxmlformats.org/officeDocument/2006/relationships/slide" Target="slides/slide552.xml"/><Relationship Id="rId315" Type="http://schemas.openxmlformats.org/officeDocument/2006/relationships/slide" Target="slides/slide309.xml"/><Relationship Id="rId557" Type="http://schemas.openxmlformats.org/officeDocument/2006/relationships/slide" Target="slides/slide551.xml"/><Relationship Id="rId314" Type="http://schemas.openxmlformats.org/officeDocument/2006/relationships/slide" Target="slides/slide308.xml"/><Relationship Id="rId556" Type="http://schemas.openxmlformats.org/officeDocument/2006/relationships/slide" Target="slides/slide550.xml"/><Relationship Id="rId313" Type="http://schemas.openxmlformats.org/officeDocument/2006/relationships/slide" Target="slides/slide307.xml"/><Relationship Id="rId555" Type="http://schemas.openxmlformats.org/officeDocument/2006/relationships/slide" Target="slides/slide549.xml"/><Relationship Id="rId319" Type="http://schemas.openxmlformats.org/officeDocument/2006/relationships/slide" Target="slides/slide313.xml"/><Relationship Id="rId318" Type="http://schemas.openxmlformats.org/officeDocument/2006/relationships/slide" Target="slides/slide312.xml"/><Relationship Id="rId317" Type="http://schemas.openxmlformats.org/officeDocument/2006/relationships/slide" Target="slides/slide311.xml"/><Relationship Id="rId559" Type="http://schemas.openxmlformats.org/officeDocument/2006/relationships/slide" Target="slides/slide553.xml"/><Relationship Id="rId550" Type="http://schemas.openxmlformats.org/officeDocument/2006/relationships/slide" Target="slides/slide544.xml"/><Relationship Id="rId791" Type="http://schemas.openxmlformats.org/officeDocument/2006/relationships/font" Target="fonts/OpenSans-boldItalic.fntdata"/><Relationship Id="rId790" Type="http://schemas.openxmlformats.org/officeDocument/2006/relationships/font" Target="fonts/OpenSans-italic.fntdata"/><Relationship Id="rId312" Type="http://schemas.openxmlformats.org/officeDocument/2006/relationships/slide" Target="slides/slide306.xml"/><Relationship Id="rId554" Type="http://schemas.openxmlformats.org/officeDocument/2006/relationships/slide" Target="slides/slide548.xml"/><Relationship Id="rId311" Type="http://schemas.openxmlformats.org/officeDocument/2006/relationships/slide" Target="slides/slide305.xml"/><Relationship Id="rId553" Type="http://schemas.openxmlformats.org/officeDocument/2006/relationships/slide" Target="slides/slide547.xml"/><Relationship Id="rId310" Type="http://schemas.openxmlformats.org/officeDocument/2006/relationships/slide" Target="slides/slide304.xml"/><Relationship Id="rId552" Type="http://schemas.openxmlformats.org/officeDocument/2006/relationships/slide" Target="slides/slide546.xml"/><Relationship Id="rId551" Type="http://schemas.openxmlformats.org/officeDocument/2006/relationships/slide" Target="slides/slide545.xml"/><Relationship Id="rId297" Type="http://schemas.openxmlformats.org/officeDocument/2006/relationships/slide" Target="slides/slide291.xml"/><Relationship Id="rId296" Type="http://schemas.openxmlformats.org/officeDocument/2006/relationships/slide" Target="slides/slide290.xml"/><Relationship Id="rId295" Type="http://schemas.openxmlformats.org/officeDocument/2006/relationships/slide" Target="slides/slide289.xml"/><Relationship Id="rId294" Type="http://schemas.openxmlformats.org/officeDocument/2006/relationships/slide" Target="slides/slide288.xml"/><Relationship Id="rId299" Type="http://schemas.openxmlformats.org/officeDocument/2006/relationships/slide" Target="slides/slide293.xml"/><Relationship Id="rId298" Type="http://schemas.openxmlformats.org/officeDocument/2006/relationships/slide" Target="slides/slide292.xml"/><Relationship Id="rId271" Type="http://schemas.openxmlformats.org/officeDocument/2006/relationships/slide" Target="slides/slide265.xml"/><Relationship Id="rId270" Type="http://schemas.openxmlformats.org/officeDocument/2006/relationships/slide" Target="slides/slide264.xml"/><Relationship Id="rId269" Type="http://schemas.openxmlformats.org/officeDocument/2006/relationships/slide" Target="slides/slide263.xml"/><Relationship Id="rId264" Type="http://schemas.openxmlformats.org/officeDocument/2006/relationships/slide" Target="slides/slide258.xml"/><Relationship Id="rId263" Type="http://schemas.openxmlformats.org/officeDocument/2006/relationships/slide" Target="slides/slide257.xml"/><Relationship Id="rId262" Type="http://schemas.openxmlformats.org/officeDocument/2006/relationships/slide" Target="slides/slide256.xml"/><Relationship Id="rId261" Type="http://schemas.openxmlformats.org/officeDocument/2006/relationships/slide" Target="slides/slide255.xml"/><Relationship Id="rId268" Type="http://schemas.openxmlformats.org/officeDocument/2006/relationships/slide" Target="slides/slide262.xml"/><Relationship Id="rId267" Type="http://schemas.openxmlformats.org/officeDocument/2006/relationships/slide" Target="slides/slide261.xml"/><Relationship Id="rId266" Type="http://schemas.openxmlformats.org/officeDocument/2006/relationships/slide" Target="slides/slide260.xml"/><Relationship Id="rId265" Type="http://schemas.openxmlformats.org/officeDocument/2006/relationships/slide" Target="slides/slide259.xml"/><Relationship Id="rId260" Type="http://schemas.openxmlformats.org/officeDocument/2006/relationships/slide" Target="slides/slide254.xml"/><Relationship Id="rId259" Type="http://schemas.openxmlformats.org/officeDocument/2006/relationships/slide" Target="slides/slide253.xml"/><Relationship Id="rId258" Type="http://schemas.openxmlformats.org/officeDocument/2006/relationships/slide" Target="slides/slide252.xml"/><Relationship Id="rId253" Type="http://schemas.openxmlformats.org/officeDocument/2006/relationships/slide" Target="slides/slide247.xml"/><Relationship Id="rId495" Type="http://schemas.openxmlformats.org/officeDocument/2006/relationships/slide" Target="slides/slide489.xml"/><Relationship Id="rId252" Type="http://schemas.openxmlformats.org/officeDocument/2006/relationships/slide" Target="slides/slide246.xml"/><Relationship Id="rId494" Type="http://schemas.openxmlformats.org/officeDocument/2006/relationships/slide" Target="slides/slide488.xml"/><Relationship Id="rId251" Type="http://schemas.openxmlformats.org/officeDocument/2006/relationships/slide" Target="slides/slide245.xml"/><Relationship Id="rId493" Type="http://schemas.openxmlformats.org/officeDocument/2006/relationships/slide" Target="slides/slide487.xml"/><Relationship Id="rId250" Type="http://schemas.openxmlformats.org/officeDocument/2006/relationships/slide" Target="slides/slide244.xml"/><Relationship Id="rId492" Type="http://schemas.openxmlformats.org/officeDocument/2006/relationships/slide" Target="slides/slide486.xml"/><Relationship Id="rId257" Type="http://schemas.openxmlformats.org/officeDocument/2006/relationships/slide" Target="slides/slide251.xml"/><Relationship Id="rId499" Type="http://schemas.openxmlformats.org/officeDocument/2006/relationships/slide" Target="slides/slide493.xml"/><Relationship Id="rId256" Type="http://schemas.openxmlformats.org/officeDocument/2006/relationships/slide" Target="slides/slide250.xml"/><Relationship Id="rId498" Type="http://schemas.openxmlformats.org/officeDocument/2006/relationships/slide" Target="slides/slide492.xml"/><Relationship Id="rId255" Type="http://schemas.openxmlformats.org/officeDocument/2006/relationships/slide" Target="slides/slide249.xml"/><Relationship Id="rId497" Type="http://schemas.openxmlformats.org/officeDocument/2006/relationships/slide" Target="slides/slide491.xml"/><Relationship Id="rId254" Type="http://schemas.openxmlformats.org/officeDocument/2006/relationships/slide" Target="slides/slide248.xml"/><Relationship Id="rId496" Type="http://schemas.openxmlformats.org/officeDocument/2006/relationships/slide" Target="slides/slide490.xml"/><Relationship Id="rId293" Type="http://schemas.openxmlformats.org/officeDocument/2006/relationships/slide" Target="slides/slide287.xml"/><Relationship Id="rId292" Type="http://schemas.openxmlformats.org/officeDocument/2006/relationships/slide" Target="slides/slide286.xml"/><Relationship Id="rId291" Type="http://schemas.openxmlformats.org/officeDocument/2006/relationships/slide" Target="slides/slide285.xml"/><Relationship Id="rId290" Type="http://schemas.openxmlformats.org/officeDocument/2006/relationships/slide" Target="slides/slide284.xml"/><Relationship Id="rId286" Type="http://schemas.openxmlformats.org/officeDocument/2006/relationships/slide" Target="slides/slide280.xml"/><Relationship Id="rId285" Type="http://schemas.openxmlformats.org/officeDocument/2006/relationships/slide" Target="slides/slide279.xml"/><Relationship Id="rId284" Type="http://schemas.openxmlformats.org/officeDocument/2006/relationships/slide" Target="slides/slide278.xml"/><Relationship Id="rId283" Type="http://schemas.openxmlformats.org/officeDocument/2006/relationships/slide" Target="slides/slide277.xml"/><Relationship Id="rId289" Type="http://schemas.openxmlformats.org/officeDocument/2006/relationships/slide" Target="slides/slide283.xml"/><Relationship Id="rId288" Type="http://schemas.openxmlformats.org/officeDocument/2006/relationships/slide" Target="slides/slide282.xml"/><Relationship Id="rId287" Type="http://schemas.openxmlformats.org/officeDocument/2006/relationships/slide" Target="slides/slide281.xml"/><Relationship Id="rId282" Type="http://schemas.openxmlformats.org/officeDocument/2006/relationships/slide" Target="slides/slide276.xml"/><Relationship Id="rId281" Type="http://schemas.openxmlformats.org/officeDocument/2006/relationships/slide" Target="slides/slide275.xml"/><Relationship Id="rId280" Type="http://schemas.openxmlformats.org/officeDocument/2006/relationships/slide" Target="slides/slide274.xml"/><Relationship Id="rId275" Type="http://schemas.openxmlformats.org/officeDocument/2006/relationships/slide" Target="slides/slide269.xml"/><Relationship Id="rId274" Type="http://schemas.openxmlformats.org/officeDocument/2006/relationships/slide" Target="slides/slide268.xml"/><Relationship Id="rId273" Type="http://schemas.openxmlformats.org/officeDocument/2006/relationships/slide" Target="slides/slide267.xml"/><Relationship Id="rId272" Type="http://schemas.openxmlformats.org/officeDocument/2006/relationships/slide" Target="slides/slide266.xml"/><Relationship Id="rId279" Type="http://schemas.openxmlformats.org/officeDocument/2006/relationships/slide" Target="slides/slide273.xml"/><Relationship Id="rId278" Type="http://schemas.openxmlformats.org/officeDocument/2006/relationships/slide" Target="slides/slide272.xml"/><Relationship Id="rId277" Type="http://schemas.openxmlformats.org/officeDocument/2006/relationships/slide" Target="slides/slide271.xml"/><Relationship Id="rId276" Type="http://schemas.openxmlformats.org/officeDocument/2006/relationships/slide" Target="slides/slide270.xml"/><Relationship Id="rId629" Type="http://schemas.openxmlformats.org/officeDocument/2006/relationships/slide" Target="slides/slide623.xml"/><Relationship Id="rId624" Type="http://schemas.openxmlformats.org/officeDocument/2006/relationships/slide" Target="slides/slide618.xml"/><Relationship Id="rId623" Type="http://schemas.openxmlformats.org/officeDocument/2006/relationships/slide" Target="slides/slide617.xml"/><Relationship Id="rId622" Type="http://schemas.openxmlformats.org/officeDocument/2006/relationships/slide" Target="slides/slide616.xml"/><Relationship Id="rId621" Type="http://schemas.openxmlformats.org/officeDocument/2006/relationships/slide" Target="slides/slide615.xml"/><Relationship Id="rId628" Type="http://schemas.openxmlformats.org/officeDocument/2006/relationships/slide" Target="slides/slide622.xml"/><Relationship Id="rId627" Type="http://schemas.openxmlformats.org/officeDocument/2006/relationships/slide" Target="slides/slide621.xml"/><Relationship Id="rId626" Type="http://schemas.openxmlformats.org/officeDocument/2006/relationships/slide" Target="slides/slide620.xml"/><Relationship Id="rId625" Type="http://schemas.openxmlformats.org/officeDocument/2006/relationships/slide" Target="slides/slide619.xml"/><Relationship Id="rId620" Type="http://schemas.openxmlformats.org/officeDocument/2006/relationships/slide" Target="slides/slide614.xml"/><Relationship Id="rId619" Type="http://schemas.openxmlformats.org/officeDocument/2006/relationships/slide" Target="slides/slide613.xml"/><Relationship Id="rId618" Type="http://schemas.openxmlformats.org/officeDocument/2006/relationships/slide" Target="slides/slide612.xml"/><Relationship Id="rId613" Type="http://schemas.openxmlformats.org/officeDocument/2006/relationships/slide" Target="slides/slide607.xml"/><Relationship Id="rId612" Type="http://schemas.openxmlformats.org/officeDocument/2006/relationships/slide" Target="slides/slide606.xml"/><Relationship Id="rId611" Type="http://schemas.openxmlformats.org/officeDocument/2006/relationships/slide" Target="slides/slide605.xml"/><Relationship Id="rId610" Type="http://schemas.openxmlformats.org/officeDocument/2006/relationships/slide" Target="slides/slide604.xml"/><Relationship Id="rId617" Type="http://schemas.openxmlformats.org/officeDocument/2006/relationships/slide" Target="slides/slide611.xml"/><Relationship Id="rId616" Type="http://schemas.openxmlformats.org/officeDocument/2006/relationships/slide" Target="slides/slide610.xml"/><Relationship Id="rId615" Type="http://schemas.openxmlformats.org/officeDocument/2006/relationships/slide" Target="slides/slide609.xml"/><Relationship Id="rId614" Type="http://schemas.openxmlformats.org/officeDocument/2006/relationships/slide" Target="slides/slide608.xml"/><Relationship Id="rId409" Type="http://schemas.openxmlformats.org/officeDocument/2006/relationships/slide" Target="slides/slide403.xml"/><Relationship Id="rId404" Type="http://schemas.openxmlformats.org/officeDocument/2006/relationships/slide" Target="slides/slide398.xml"/><Relationship Id="rId646" Type="http://schemas.openxmlformats.org/officeDocument/2006/relationships/slide" Target="slides/slide640.xml"/><Relationship Id="rId403" Type="http://schemas.openxmlformats.org/officeDocument/2006/relationships/slide" Target="slides/slide397.xml"/><Relationship Id="rId645" Type="http://schemas.openxmlformats.org/officeDocument/2006/relationships/slide" Target="slides/slide639.xml"/><Relationship Id="rId402" Type="http://schemas.openxmlformats.org/officeDocument/2006/relationships/slide" Target="slides/slide396.xml"/><Relationship Id="rId644" Type="http://schemas.openxmlformats.org/officeDocument/2006/relationships/slide" Target="slides/slide638.xml"/><Relationship Id="rId401" Type="http://schemas.openxmlformats.org/officeDocument/2006/relationships/slide" Target="slides/slide395.xml"/><Relationship Id="rId643" Type="http://schemas.openxmlformats.org/officeDocument/2006/relationships/slide" Target="slides/slide637.xml"/><Relationship Id="rId408" Type="http://schemas.openxmlformats.org/officeDocument/2006/relationships/slide" Target="slides/slide402.xml"/><Relationship Id="rId407" Type="http://schemas.openxmlformats.org/officeDocument/2006/relationships/slide" Target="slides/slide401.xml"/><Relationship Id="rId649" Type="http://schemas.openxmlformats.org/officeDocument/2006/relationships/slide" Target="slides/slide643.xml"/><Relationship Id="rId406" Type="http://schemas.openxmlformats.org/officeDocument/2006/relationships/slide" Target="slides/slide400.xml"/><Relationship Id="rId648" Type="http://schemas.openxmlformats.org/officeDocument/2006/relationships/slide" Target="slides/slide642.xml"/><Relationship Id="rId405" Type="http://schemas.openxmlformats.org/officeDocument/2006/relationships/slide" Target="slides/slide399.xml"/><Relationship Id="rId647" Type="http://schemas.openxmlformats.org/officeDocument/2006/relationships/slide" Target="slides/slide641.xml"/><Relationship Id="rId400" Type="http://schemas.openxmlformats.org/officeDocument/2006/relationships/slide" Target="slides/slide394.xml"/><Relationship Id="rId642" Type="http://schemas.openxmlformats.org/officeDocument/2006/relationships/slide" Target="slides/slide636.xml"/><Relationship Id="rId641" Type="http://schemas.openxmlformats.org/officeDocument/2006/relationships/slide" Target="slides/slide635.xml"/><Relationship Id="rId640" Type="http://schemas.openxmlformats.org/officeDocument/2006/relationships/slide" Target="slides/slide634.xml"/><Relationship Id="rId635" Type="http://schemas.openxmlformats.org/officeDocument/2006/relationships/slide" Target="slides/slide629.xml"/><Relationship Id="rId634" Type="http://schemas.openxmlformats.org/officeDocument/2006/relationships/slide" Target="slides/slide628.xml"/><Relationship Id="rId633" Type="http://schemas.openxmlformats.org/officeDocument/2006/relationships/slide" Target="slides/slide627.xml"/><Relationship Id="rId632" Type="http://schemas.openxmlformats.org/officeDocument/2006/relationships/slide" Target="slides/slide626.xml"/><Relationship Id="rId639" Type="http://schemas.openxmlformats.org/officeDocument/2006/relationships/slide" Target="slides/slide633.xml"/><Relationship Id="rId638" Type="http://schemas.openxmlformats.org/officeDocument/2006/relationships/slide" Target="slides/slide632.xml"/><Relationship Id="rId637" Type="http://schemas.openxmlformats.org/officeDocument/2006/relationships/slide" Target="slides/slide631.xml"/><Relationship Id="rId636" Type="http://schemas.openxmlformats.org/officeDocument/2006/relationships/slide" Target="slides/slide630.xml"/><Relationship Id="rId631" Type="http://schemas.openxmlformats.org/officeDocument/2006/relationships/slide" Target="slides/slide625.xml"/><Relationship Id="rId630" Type="http://schemas.openxmlformats.org/officeDocument/2006/relationships/slide" Target="slides/slide624.xml"/><Relationship Id="rId609" Type="http://schemas.openxmlformats.org/officeDocument/2006/relationships/slide" Target="slides/slide603.xml"/><Relationship Id="rId608" Type="http://schemas.openxmlformats.org/officeDocument/2006/relationships/slide" Target="slides/slide602.xml"/><Relationship Id="rId607" Type="http://schemas.openxmlformats.org/officeDocument/2006/relationships/slide" Target="slides/slide601.xml"/><Relationship Id="rId602" Type="http://schemas.openxmlformats.org/officeDocument/2006/relationships/slide" Target="slides/slide596.xml"/><Relationship Id="rId601" Type="http://schemas.openxmlformats.org/officeDocument/2006/relationships/slide" Target="slides/slide595.xml"/><Relationship Id="rId600" Type="http://schemas.openxmlformats.org/officeDocument/2006/relationships/slide" Target="slides/slide594.xml"/><Relationship Id="rId606" Type="http://schemas.openxmlformats.org/officeDocument/2006/relationships/slide" Target="slides/slide600.xml"/><Relationship Id="rId605" Type="http://schemas.openxmlformats.org/officeDocument/2006/relationships/slide" Target="slides/slide599.xml"/><Relationship Id="rId604" Type="http://schemas.openxmlformats.org/officeDocument/2006/relationships/slide" Target="slides/slide598.xml"/><Relationship Id="rId603" Type="http://schemas.openxmlformats.org/officeDocument/2006/relationships/slide" Target="slides/slide597.xml"/><Relationship Id="rId228" Type="http://schemas.openxmlformats.org/officeDocument/2006/relationships/slide" Target="slides/slide222.xml"/><Relationship Id="rId227" Type="http://schemas.openxmlformats.org/officeDocument/2006/relationships/slide" Target="slides/slide221.xml"/><Relationship Id="rId469" Type="http://schemas.openxmlformats.org/officeDocument/2006/relationships/slide" Target="slides/slide463.xml"/><Relationship Id="rId226" Type="http://schemas.openxmlformats.org/officeDocument/2006/relationships/slide" Target="slides/slide220.xml"/><Relationship Id="rId468" Type="http://schemas.openxmlformats.org/officeDocument/2006/relationships/slide" Target="slides/slide462.xml"/><Relationship Id="rId225" Type="http://schemas.openxmlformats.org/officeDocument/2006/relationships/slide" Target="slides/slide219.xml"/><Relationship Id="rId467" Type="http://schemas.openxmlformats.org/officeDocument/2006/relationships/slide" Target="slides/slide461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462" Type="http://schemas.openxmlformats.org/officeDocument/2006/relationships/slide" Target="slides/slide456.xml"/><Relationship Id="rId461" Type="http://schemas.openxmlformats.org/officeDocument/2006/relationships/slide" Target="slides/slide455.xml"/><Relationship Id="rId460" Type="http://schemas.openxmlformats.org/officeDocument/2006/relationships/slide" Target="slides/slide454.xml"/><Relationship Id="rId224" Type="http://schemas.openxmlformats.org/officeDocument/2006/relationships/slide" Target="slides/slide218.xml"/><Relationship Id="rId466" Type="http://schemas.openxmlformats.org/officeDocument/2006/relationships/slide" Target="slides/slide460.xml"/><Relationship Id="rId223" Type="http://schemas.openxmlformats.org/officeDocument/2006/relationships/slide" Target="slides/slide217.xml"/><Relationship Id="rId465" Type="http://schemas.openxmlformats.org/officeDocument/2006/relationships/slide" Target="slides/slide459.xml"/><Relationship Id="rId222" Type="http://schemas.openxmlformats.org/officeDocument/2006/relationships/slide" Target="slides/slide216.xml"/><Relationship Id="rId464" Type="http://schemas.openxmlformats.org/officeDocument/2006/relationships/slide" Target="slides/slide458.xml"/><Relationship Id="rId221" Type="http://schemas.openxmlformats.org/officeDocument/2006/relationships/slide" Target="slides/slide215.xml"/><Relationship Id="rId463" Type="http://schemas.openxmlformats.org/officeDocument/2006/relationships/slide" Target="slides/slide457.xml"/><Relationship Id="rId217" Type="http://schemas.openxmlformats.org/officeDocument/2006/relationships/slide" Target="slides/slide211.xml"/><Relationship Id="rId459" Type="http://schemas.openxmlformats.org/officeDocument/2006/relationships/slide" Target="slides/slide453.xml"/><Relationship Id="rId216" Type="http://schemas.openxmlformats.org/officeDocument/2006/relationships/slide" Target="slides/slide210.xml"/><Relationship Id="rId458" Type="http://schemas.openxmlformats.org/officeDocument/2006/relationships/slide" Target="slides/slide452.xml"/><Relationship Id="rId215" Type="http://schemas.openxmlformats.org/officeDocument/2006/relationships/slide" Target="slides/slide209.xml"/><Relationship Id="rId457" Type="http://schemas.openxmlformats.org/officeDocument/2006/relationships/slide" Target="slides/slide451.xml"/><Relationship Id="rId699" Type="http://schemas.openxmlformats.org/officeDocument/2006/relationships/slide" Target="slides/slide693.xml"/><Relationship Id="rId214" Type="http://schemas.openxmlformats.org/officeDocument/2006/relationships/slide" Target="slides/slide208.xml"/><Relationship Id="rId456" Type="http://schemas.openxmlformats.org/officeDocument/2006/relationships/slide" Target="slides/slide450.xml"/><Relationship Id="rId698" Type="http://schemas.openxmlformats.org/officeDocument/2006/relationships/slide" Target="slides/slide692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451" Type="http://schemas.openxmlformats.org/officeDocument/2006/relationships/slide" Target="slides/slide445.xml"/><Relationship Id="rId693" Type="http://schemas.openxmlformats.org/officeDocument/2006/relationships/slide" Target="slides/slide687.xml"/><Relationship Id="rId450" Type="http://schemas.openxmlformats.org/officeDocument/2006/relationships/slide" Target="slides/slide444.xml"/><Relationship Id="rId692" Type="http://schemas.openxmlformats.org/officeDocument/2006/relationships/slide" Target="slides/slide686.xml"/><Relationship Id="rId691" Type="http://schemas.openxmlformats.org/officeDocument/2006/relationships/slide" Target="slides/slide685.xml"/><Relationship Id="rId690" Type="http://schemas.openxmlformats.org/officeDocument/2006/relationships/slide" Target="slides/slide684.xml"/><Relationship Id="rId213" Type="http://schemas.openxmlformats.org/officeDocument/2006/relationships/slide" Target="slides/slide207.xml"/><Relationship Id="rId455" Type="http://schemas.openxmlformats.org/officeDocument/2006/relationships/slide" Target="slides/slide449.xml"/><Relationship Id="rId697" Type="http://schemas.openxmlformats.org/officeDocument/2006/relationships/slide" Target="slides/slide691.xml"/><Relationship Id="rId212" Type="http://schemas.openxmlformats.org/officeDocument/2006/relationships/slide" Target="slides/slide206.xml"/><Relationship Id="rId454" Type="http://schemas.openxmlformats.org/officeDocument/2006/relationships/slide" Target="slides/slide448.xml"/><Relationship Id="rId696" Type="http://schemas.openxmlformats.org/officeDocument/2006/relationships/slide" Target="slides/slide690.xml"/><Relationship Id="rId211" Type="http://schemas.openxmlformats.org/officeDocument/2006/relationships/slide" Target="slides/slide205.xml"/><Relationship Id="rId453" Type="http://schemas.openxmlformats.org/officeDocument/2006/relationships/slide" Target="slides/slide447.xml"/><Relationship Id="rId695" Type="http://schemas.openxmlformats.org/officeDocument/2006/relationships/slide" Target="slides/slide689.xml"/><Relationship Id="rId210" Type="http://schemas.openxmlformats.org/officeDocument/2006/relationships/slide" Target="slides/slide204.xml"/><Relationship Id="rId452" Type="http://schemas.openxmlformats.org/officeDocument/2006/relationships/slide" Target="slides/slide446.xml"/><Relationship Id="rId694" Type="http://schemas.openxmlformats.org/officeDocument/2006/relationships/slide" Target="slides/slide688.xml"/><Relationship Id="rId491" Type="http://schemas.openxmlformats.org/officeDocument/2006/relationships/slide" Target="slides/slide485.xml"/><Relationship Id="rId490" Type="http://schemas.openxmlformats.org/officeDocument/2006/relationships/slide" Target="slides/slide484.xml"/><Relationship Id="rId249" Type="http://schemas.openxmlformats.org/officeDocument/2006/relationships/slide" Target="slides/slide243.xml"/><Relationship Id="rId248" Type="http://schemas.openxmlformats.org/officeDocument/2006/relationships/slide" Target="slides/slide242.xml"/><Relationship Id="rId247" Type="http://schemas.openxmlformats.org/officeDocument/2006/relationships/slide" Target="slides/slide241.xml"/><Relationship Id="rId489" Type="http://schemas.openxmlformats.org/officeDocument/2006/relationships/slide" Target="slides/slide483.xml"/><Relationship Id="rId242" Type="http://schemas.openxmlformats.org/officeDocument/2006/relationships/slide" Target="slides/slide236.xml"/><Relationship Id="rId484" Type="http://schemas.openxmlformats.org/officeDocument/2006/relationships/slide" Target="slides/slide478.xml"/><Relationship Id="rId241" Type="http://schemas.openxmlformats.org/officeDocument/2006/relationships/slide" Target="slides/slide235.xml"/><Relationship Id="rId483" Type="http://schemas.openxmlformats.org/officeDocument/2006/relationships/slide" Target="slides/slide477.xml"/><Relationship Id="rId240" Type="http://schemas.openxmlformats.org/officeDocument/2006/relationships/slide" Target="slides/slide234.xml"/><Relationship Id="rId482" Type="http://schemas.openxmlformats.org/officeDocument/2006/relationships/slide" Target="slides/slide476.xml"/><Relationship Id="rId481" Type="http://schemas.openxmlformats.org/officeDocument/2006/relationships/slide" Target="slides/slide475.xml"/><Relationship Id="rId246" Type="http://schemas.openxmlformats.org/officeDocument/2006/relationships/slide" Target="slides/slide240.xml"/><Relationship Id="rId488" Type="http://schemas.openxmlformats.org/officeDocument/2006/relationships/slide" Target="slides/slide482.xml"/><Relationship Id="rId245" Type="http://schemas.openxmlformats.org/officeDocument/2006/relationships/slide" Target="slides/slide239.xml"/><Relationship Id="rId487" Type="http://schemas.openxmlformats.org/officeDocument/2006/relationships/slide" Target="slides/slide481.xml"/><Relationship Id="rId244" Type="http://schemas.openxmlformats.org/officeDocument/2006/relationships/slide" Target="slides/slide238.xml"/><Relationship Id="rId486" Type="http://schemas.openxmlformats.org/officeDocument/2006/relationships/slide" Target="slides/slide480.xml"/><Relationship Id="rId243" Type="http://schemas.openxmlformats.org/officeDocument/2006/relationships/slide" Target="slides/slide237.xml"/><Relationship Id="rId485" Type="http://schemas.openxmlformats.org/officeDocument/2006/relationships/slide" Target="slides/slide479.xml"/><Relationship Id="rId480" Type="http://schemas.openxmlformats.org/officeDocument/2006/relationships/slide" Target="slides/slide474.xml"/><Relationship Id="rId239" Type="http://schemas.openxmlformats.org/officeDocument/2006/relationships/slide" Target="slides/slide233.xml"/><Relationship Id="rId238" Type="http://schemas.openxmlformats.org/officeDocument/2006/relationships/slide" Target="slides/slide232.xml"/><Relationship Id="rId237" Type="http://schemas.openxmlformats.org/officeDocument/2006/relationships/slide" Target="slides/slide231.xml"/><Relationship Id="rId479" Type="http://schemas.openxmlformats.org/officeDocument/2006/relationships/slide" Target="slides/slide473.xml"/><Relationship Id="rId236" Type="http://schemas.openxmlformats.org/officeDocument/2006/relationships/slide" Target="slides/slide230.xml"/><Relationship Id="rId478" Type="http://schemas.openxmlformats.org/officeDocument/2006/relationships/slide" Target="slides/slide472.xml"/><Relationship Id="rId231" Type="http://schemas.openxmlformats.org/officeDocument/2006/relationships/slide" Target="slides/slide225.xml"/><Relationship Id="rId473" Type="http://schemas.openxmlformats.org/officeDocument/2006/relationships/slide" Target="slides/slide467.xml"/><Relationship Id="rId230" Type="http://schemas.openxmlformats.org/officeDocument/2006/relationships/slide" Target="slides/slide224.xml"/><Relationship Id="rId472" Type="http://schemas.openxmlformats.org/officeDocument/2006/relationships/slide" Target="slides/slide466.xml"/><Relationship Id="rId471" Type="http://schemas.openxmlformats.org/officeDocument/2006/relationships/slide" Target="slides/slide465.xml"/><Relationship Id="rId470" Type="http://schemas.openxmlformats.org/officeDocument/2006/relationships/slide" Target="slides/slide464.xml"/><Relationship Id="rId235" Type="http://schemas.openxmlformats.org/officeDocument/2006/relationships/slide" Target="slides/slide229.xml"/><Relationship Id="rId477" Type="http://schemas.openxmlformats.org/officeDocument/2006/relationships/slide" Target="slides/slide471.xml"/><Relationship Id="rId234" Type="http://schemas.openxmlformats.org/officeDocument/2006/relationships/slide" Target="slides/slide228.xml"/><Relationship Id="rId476" Type="http://schemas.openxmlformats.org/officeDocument/2006/relationships/slide" Target="slides/slide470.xml"/><Relationship Id="rId233" Type="http://schemas.openxmlformats.org/officeDocument/2006/relationships/slide" Target="slides/slide227.xml"/><Relationship Id="rId475" Type="http://schemas.openxmlformats.org/officeDocument/2006/relationships/slide" Target="slides/slide469.xml"/><Relationship Id="rId232" Type="http://schemas.openxmlformats.org/officeDocument/2006/relationships/slide" Target="slides/slide226.xml"/><Relationship Id="rId474" Type="http://schemas.openxmlformats.org/officeDocument/2006/relationships/slide" Target="slides/slide468.xml"/><Relationship Id="rId426" Type="http://schemas.openxmlformats.org/officeDocument/2006/relationships/slide" Target="slides/slide420.xml"/><Relationship Id="rId668" Type="http://schemas.openxmlformats.org/officeDocument/2006/relationships/slide" Target="slides/slide662.xml"/><Relationship Id="rId425" Type="http://schemas.openxmlformats.org/officeDocument/2006/relationships/slide" Target="slides/slide419.xml"/><Relationship Id="rId667" Type="http://schemas.openxmlformats.org/officeDocument/2006/relationships/slide" Target="slides/slide661.xml"/><Relationship Id="rId424" Type="http://schemas.openxmlformats.org/officeDocument/2006/relationships/slide" Target="slides/slide418.xml"/><Relationship Id="rId666" Type="http://schemas.openxmlformats.org/officeDocument/2006/relationships/slide" Target="slides/slide660.xml"/><Relationship Id="rId423" Type="http://schemas.openxmlformats.org/officeDocument/2006/relationships/slide" Target="slides/slide417.xml"/><Relationship Id="rId665" Type="http://schemas.openxmlformats.org/officeDocument/2006/relationships/slide" Target="slides/slide659.xml"/><Relationship Id="rId429" Type="http://schemas.openxmlformats.org/officeDocument/2006/relationships/slide" Target="slides/slide423.xml"/><Relationship Id="rId428" Type="http://schemas.openxmlformats.org/officeDocument/2006/relationships/slide" Target="slides/slide422.xml"/><Relationship Id="rId427" Type="http://schemas.openxmlformats.org/officeDocument/2006/relationships/slide" Target="slides/slide421.xml"/><Relationship Id="rId669" Type="http://schemas.openxmlformats.org/officeDocument/2006/relationships/slide" Target="slides/slide663.xml"/><Relationship Id="rId660" Type="http://schemas.openxmlformats.org/officeDocument/2006/relationships/slide" Target="slides/slide654.xml"/><Relationship Id="rId422" Type="http://schemas.openxmlformats.org/officeDocument/2006/relationships/slide" Target="slides/slide416.xml"/><Relationship Id="rId664" Type="http://schemas.openxmlformats.org/officeDocument/2006/relationships/slide" Target="slides/slide658.xml"/><Relationship Id="rId421" Type="http://schemas.openxmlformats.org/officeDocument/2006/relationships/slide" Target="slides/slide415.xml"/><Relationship Id="rId663" Type="http://schemas.openxmlformats.org/officeDocument/2006/relationships/slide" Target="slides/slide657.xml"/><Relationship Id="rId420" Type="http://schemas.openxmlformats.org/officeDocument/2006/relationships/slide" Target="slides/slide414.xml"/><Relationship Id="rId662" Type="http://schemas.openxmlformats.org/officeDocument/2006/relationships/slide" Target="slides/slide656.xml"/><Relationship Id="rId661" Type="http://schemas.openxmlformats.org/officeDocument/2006/relationships/slide" Target="slides/slide655.xml"/><Relationship Id="rId415" Type="http://schemas.openxmlformats.org/officeDocument/2006/relationships/slide" Target="slides/slide409.xml"/><Relationship Id="rId657" Type="http://schemas.openxmlformats.org/officeDocument/2006/relationships/slide" Target="slides/slide651.xml"/><Relationship Id="rId414" Type="http://schemas.openxmlformats.org/officeDocument/2006/relationships/slide" Target="slides/slide408.xml"/><Relationship Id="rId656" Type="http://schemas.openxmlformats.org/officeDocument/2006/relationships/slide" Target="slides/slide650.xml"/><Relationship Id="rId413" Type="http://schemas.openxmlformats.org/officeDocument/2006/relationships/slide" Target="slides/slide407.xml"/><Relationship Id="rId655" Type="http://schemas.openxmlformats.org/officeDocument/2006/relationships/slide" Target="slides/slide649.xml"/><Relationship Id="rId412" Type="http://schemas.openxmlformats.org/officeDocument/2006/relationships/slide" Target="slides/slide406.xml"/><Relationship Id="rId654" Type="http://schemas.openxmlformats.org/officeDocument/2006/relationships/slide" Target="slides/slide648.xml"/><Relationship Id="rId419" Type="http://schemas.openxmlformats.org/officeDocument/2006/relationships/slide" Target="slides/slide413.xml"/><Relationship Id="rId418" Type="http://schemas.openxmlformats.org/officeDocument/2006/relationships/slide" Target="slides/slide412.xml"/><Relationship Id="rId417" Type="http://schemas.openxmlformats.org/officeDocument/2006/relationships/slide" Target="slides/slide411.xml"/><Relationship Id="rId659" Type="http://schemas.openxmlformats.org/officeDocument/2006/relationships/slide" Target="slides/slide653.xml"/><Relationship Id="rId416" Type="http://schemas.openxmlformats.org/officeDocument/2006/relationships/slide" Target="slides/slide410.xml"/><Relationship Id="rId658" Type="http://schemas.openxmlformats.org/officeDocument/2006/relationships/slide" Target="slides/slide652.xml"/><Relationship Id="rId411" Type="http://schemas.openxmlformats.org/officeDocument/2006/relationships/slide" Target="slides/slide405.xml"/><Relationship Id="rId653" Type="http://schemas.openxmlformats.org/officeDocument/2006/relationships/slide" Target="slides/slide647.xml"/><Relationship Id="rId410" Type="http://schemas.openxmlformats.org/officeDocument/2006/relationships/slide" Target="slides/slide404.xml"/><Relationship Id="rId652" Type="http://schemas.openxmlformats.org/officeDocument/2006/relationships/slide" Target="slides/slide646.xml"/><Relationship Id="rId651" Type="http://schemas.openxmlformats.org/officeDocument/2006/relationships/slide" Target="slides/slide645.xml"/><Relationship Id="rId650" Type="http://schemas.openxmlformats.org/officeDocument/2006/relationships/slide" Target="slides/slide644.xml"/><Relationship Id="rId206" Type="http://schemas.openxmlformats.org/officeDocument/2006/relationships/slide" Target="slides/slide200.xml"/><Relationship Id="rId448" Type="http://schemas.openxmlformats.org/officeDocument/2006/relationships/slide" Target="slides/slide442.xml"/><Relationship Id="rId205" Type="http://schemas.openxmlformats.org/officeDocument/2006/relationships/slide" Target="slides/slide199.xml"/><Relationship Id="rId447" Type="http://schemas.openxmlformats.org/officeDocument/2006/relationships/slide" Target="slides/slide441.xml"/><Relationship Id="rId689" Type="http://schemas.openxmlformats.org/officeDocument/2006/relationships/slide" Target="slides/slide683.xml"/><Relationship Id="rId204" Type="http://schemas.openxmlformats.org/officeDocument/2006/relationships/slide" Target="slides/slide198.xml"/><Relationship Id="rId446" Type="http://schemas.openxmlformats.org/officeDocument/2006/relationships/slide" Target="slides/slide440.xml"/><Relationship Id="rId688" Type="http://schemas.openxmlformats.org/officeDocument/2006/relationships/slide" Target="slides/slide682.xml"/><Relationship Id="rId203" Type="http://schemas.openxmlformats.org/officeDocument/2006/relationships/slide" Target="slides/slide197.xml"/><Relationship Id="rId445" Type="http://schemas.openxmlformats.org/officeDocument/2006/relationships/slide" Target="slides/slide439.xml"/><Relationship Id="rId687" Type="http://schemas.openxmlformats.org/officeDocument/2006/relationships/slide" Target="slides/slide681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449" Type="http://schemas.openxmlformats.org/officeDocument/2006/relationships/slide" Target="slides/slide443.xml"/><Relationship Id="rId440" Type="http://schemas.openxmlformats.org/officeDocument/2006/relationships/slide" Target="slides/slide434.xml"/><Relationship Id="rId682" Type="http://schemas.openxmlformats.org/officeDocument/2006/relationships/slide" Target="slides/slide676.xml"/><Relationship Id="rId681" Type="http://schemas.openxmlformats.org/officeDocument/2006/relationships/slide" Target="slides/slide675.xml"/><Relationship Id="rId680" Type="http://schemas.openxmlformats.org/officeDocument/2006/relationships/slide" Target="slides/slide674.xml"/><Relationship Id="rId202" Type="http://schemas.openxmlformats.org/officeDocument/2006/relationships/slide" Target="slides/slide196.xml"/><Relationship Id="rId444" Type="http://schemas.openxmlformats.org/officeDocument/2006/relationships/slide" Target="slides/slide438.xml"/><Relationship Id="rId686" Type="http://schemas.openxmlformats.org/officeDocument/2006/relationships/slide" Target="slides/slide680.xml"/><Relationship Id="rId201" Type="http://schemas.openxmlformats.org/officeDocument/2006/relationships/slide" Target="slides/slide195.xml"/><Relationship Id="rId443" Type="http://schemas.openxmlformats.org/officeDocument/2006/relationships/slide" Target="slides/slide437.xml"/><Relationship Id="rId685" Type="http://schemas.openxmlformats.org/officeDocument/2006/relationships/slide" Target="slides/slide679.xml"/><Relationship Id="rId200" Type="http://schemas.openxmlformats.org/officeDocument/2006/relationships/slide" Target="slides/slide194.xml"/><Relationship Id="rId442" Type="http://schemas.openxmlformats.org/officeDocument/2006/relationships/slide" Target="slides/slide436.xml"/><Relationship Id="rId684" Type="http://schemas.openxmlformats.org/officeDocument/2006/relationships/slide" Target="slides/slide678.xml"/><Relationship Id="rId441" Type="http://schemas.openxmlformats.org/officeDocument/2006/relationships/slide" Target="slides/slide435.xml"/><Relationship Id="rId683" Type="http://schemas.openxmlformats.org/officeDocument/2006/relationships/slide" Target="slides/slide677.xml"/><Relationship Id="rId437" Type="http://schemas.openxmlformats.org/officeDocument/2006/relationships/slide" Target="slides/slide431.xml"/><Relationship Id="rId679" Type="http://schemas.openxmlformats.org/officeDocument/2006/relationships/slide" Target="slides/slide673.xml"/><Relationship Id="rId436" Type="http://schemas.openxmlformats.org/officeDocument/2006/relationships/slide" Target="slides/slide430.xml"/><Relationship Id="rId678" Type="http://schemas.openxmlformats.org/officeDocument/2006/relationships/slide" Target="slides/slide672.xml"/><Relationship Id="rId435" Type="http://schemas.openxmlformats.org/officeDocument/2006/relationships/slide" Target="slides/slide429.xml"/><Relationship Id="rId677" Type="http://schemas.openxmlformats.org/officeDocument/2006/relationships/slide" Target="slides/slide671.xml"/><Relationship Id="rId434" Type="http://schemas.openxmlformats.org/officeDocument/2006/relationships/slide" Target="slides/slide428.xml"/><Relationship Id="rId676" Type="http://schemas.openxmlformats.org/officeDocument/2006/relationships/slide" Target="slides/slide670.xml"/><Relationship Id="rId439" Type="http://schemas.openxmlformats.org/officeDocument/2006/relationships/slide" Target="slides/slide433.xml"/><Relationship Id="rId438" Type="http://schemas.openxmlformats.org/officeDocument/2006/relationships/slide" Target="slides/slide432.xml"/><Relationship Id="rId671" Type="http://schemas.openxmlformats.org/officeDocument/2006/relationships/slide" Target="slides/slide665.xml"/><Relationship Id="rId670" Type="http://schemas.openxmlformats.org/officeDocument/2006/relationships/slide" Target="slides/slide664.xml"/><Relationship Id="rId433" Type="http://schemas.openxmlformats.org/officeDocument/2006/relationships/slide" Target="slides/slide427.xml"/><Relationship Id="rId675" Type="http://schemas.openxmlformats.org/officeDocument/2006/relationships/slide" Target="slides/slide669.xml"/><Relationship Id="rId432" Type="http://schemas.openxmlformats.org/officeDocument/2006/relationships/slide" Target="slides/slide426.xml"/><Relationship Id="rId674" Type="http://schemas.openxmlformats.org/officeDocument/2006/relationships/slide" Target="slides/slide668.xml"/><Relationship Id="rId431" Type="http://schemas.openxmlformats.org/officeDocument/2006/relationships/slide" Target="slides/slide425.xml"/><Relationship Id="rId673" Type="http://schemas.openxmlformats.org/officeDocument/2006/relationships/slide" Target="slides/slide667.xml"/><Relationship Id="rId430" Type="http://schemas.openxmlformats.org/officeDocument/2006/relationships/slide" Target="slides/slide424.xml"/><Relationship Id="rId672" Type="http://schemas.openxmlformats.org/officeDocument/2006/relationships/slide" Target="slides/slide66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7" name="Shape 92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4" name="Shape 93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1" name="Shape 94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8" name="Shape 94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6" name="Shape 95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4" name="Shape 96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" name="Shape 97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9" name="Shape 97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6" name="Shape 98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3" name="Shape 99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1" name="Shape 100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0" name="Shape 101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8" name="Shape 101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5" name="Shape 102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3" name="Shape 103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7" name="Shape 104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4" name="Shape 105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2" name="Shape 106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9" name="Shape 106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6" name="Shape 107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3" name="Shape 108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0" name="Shape 109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7" name="Shape 109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2" name="Shape 111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7" name="Shape 112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3" name="Shape 114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1" name="Shape 115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Shape 116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7" name="Shape 116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5" name="Shape 118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Shape 119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3" name="Shape 119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1" name="Shape 120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9" name="Shape 120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2" name="Shape 122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9" name="Shape 122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6" name="Shape 123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3" name="Shape 124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7" name="Shape 125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4" name="Shape 126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1" name="Shape 127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9" name="Shape 127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7" name="Shape 128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" name="Shape 129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Shape 130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2" name="Shape 130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9" name="Shape 130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3" name="Shape 132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1" name="Shape 133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9" name="Shape 133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6" name="Shape 134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Shape 135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3" name="Shape 135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Shape 135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0" name="Shape 136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Shape 136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7" name="Shape 136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4" name="Shape 137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1" name="Shape 138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Shape 138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8" name="Shape 138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6" name="Shape 139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4" name="Shape 140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1" name="Shape 141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8" name="Shape 141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5" name="Shape 142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Shape 143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2" name="Shape 143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9" name="Shape 143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6" name="Shape 144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Shape 145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3" name="Shape 145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Shape 145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0" name="Shape 146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7" name="Shape 146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Shape 147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4" name="Shape 147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Shape 147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0" name="Shape 148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Shape 148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7" name="Shape 148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5" name="Shape 149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2" name="Shape 150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9" name="Shape 150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6" name="Shape 151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Shape 152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3" name="Shape 152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Shape 152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0" name="Shape 153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Shape 153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7" name="Shape 153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Shape 154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4" name="Shape 154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Shape 157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2" name="Shape 157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Shape 157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8" name="Shape 157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Shape 158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4" name="Shape 158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1" name="Shape 159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Shape 159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8" name="Shape 159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Shape 160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5" name="Shape 160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Shape 161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2" name="Shape 161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Shape 161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9" name="Shape 161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Shape 162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7" name="Shape 162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Shape 163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8" name="Shape 163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Shape 164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5" name="Shape 164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Shape 165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2" name="Shape 165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Shape 165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9" name="Shape 165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6" name="Shape 166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Shape 167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3" name="Shape 167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Shape 167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0" name="Shape 168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Shape 168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7" name="Shape 168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Shape 169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4" name="Shape 169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1" name="Shape 170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8" name="Shape 170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Shape 171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5" name="Shape 171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2" name="Shape 172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Shape 172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9" name="Shape 172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Shape 173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7" name="Shape 173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Shape 174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5" name="Shape 174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Shape 175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3" name="Shape 175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Shape 175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0" name="Shape 176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Shape 176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8" name="Shape 176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Shape 177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6" name="Shape 177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Shape 178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4" name="Shape 178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Shape 179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2" name="Shape 179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Shape 180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4" name="Shape 180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Shape 181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2" name="Shape 181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Shape 182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9" name="Shape 182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5" name="Shape 184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0" name="Shape 186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6" name="Shape 187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3" name="Shape 188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1" name="Shape 189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Shape 189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0" name="Shape 190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Shape 190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8" name="Shape 190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Shape 191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6" name="Shape 191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Shape 192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4" name="Shape 192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Shape 193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2" name="Shape 193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0" name="Shape 194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Shape 194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8" name="Shape 194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Shape 195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6" name="Shape 195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Shape 196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5" name="Shape 196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Shape 197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2" name="Shape 197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Shape 199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0" name="Shape 200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Shape 200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8" name="Shape 200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Shape 201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7" name="Shape 201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Shape 202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5" name="Shape 202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Shape 203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3" name="Shape 203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1" name="Shape 204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Shape 204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9" name="Shape 204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7" name="Shape 205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Shape 206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5" name="Shape 206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Shape 207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3" name="Shape 207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Shape 208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1" name="Shape 208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Shape 209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3" name="Shape 209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1" name="Shape 210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Shape 210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8" name="Shape 210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Shape 213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6" name="Shape 213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Shape 214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4" name="Shape 214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Shape 215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2" name="Shape 215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1" name="Shape 216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6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Shape 216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8" name="Shape 216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Shape 217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4" name="Shape 2174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Shape 217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0" name="Shape 218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Shape 218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7" name="Shape 2187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Shape 221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1" name="Shape 221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Shape 223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9" name="Shape 2239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Shape 227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2" name="Shape 227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Shape 228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8" name="Shape 228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Shape 230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0" name="Shape 231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Shape 233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2" name="Shape 233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Shape 236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3" name="Shape 2363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Shape 238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0" name="Shape 239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" name="Shape 240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9" name="Shape 2409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Shape 241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5" name="Shape 241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Shape 242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1" name="Shape 242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Shape 244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9" name="Shape 2449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Shape 245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5" name="Shape 245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Shape 246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1" name="Shape 246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Shape 246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7" name="Shape 2467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Shape 247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3" name="Shape 2473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Shape 247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9" name="Shape 2479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Shape 248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5" name="Shape 248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Shape 249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1" name="Shape 249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Shape 249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7" name="Shape 2497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Shape 250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3" name="Shape 2503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Shape 250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9" name="Shape 250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Shape 251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6" name="Shape 251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Shape 252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5" name="Shape 252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Shape 253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2" name="Shape 253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Shape 253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9" name="Shape 253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Shape 256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1" name="Shape 256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Shape 256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0" name="Shape 257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Shape 257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8" name="Shape 257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Shape 258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5" name="Shape 258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Shape 259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2" name="Shape 259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Shape 259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9" name="Shape 259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Shape 260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8" name="Shape 260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5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Shape 261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7" name="Shape 261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Shape 262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4" name="Shape 262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Shape 263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1" name="Shape 263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8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" name="Shape 263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0" name="Shape 264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Shape 264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7" name="Shape 264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Shape 265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5" name="Shape 265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Shape 266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2" name="Shape 266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Shape 266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9" name="Shape 266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Shape 267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6" name="Shape 267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Shape 268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3" name="Shape 268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Shape 268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0" name="Shape 269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Shape 269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8" name="Shape 269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Shape 270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0" name="Shape 271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Shape 271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7" name="Shape 271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Shape 272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4" name="Shape 272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Shape 273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1" name="Shape 273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Shape 273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8" name="Shape 273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Shape 274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5" name="Shape 274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Shape 275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2" name="Shape 275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Shape 275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9" name="Shape 2759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Shape 276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7" name="Shape 2767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Shape 277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4" name="Shape 2774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Shape 278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1" name="Shape 278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Shape 278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8" name="Shape 278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Shape 279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0" name="Shape 280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Shape 280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7" name="Shape 2807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Shape 281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4" name="Shape 2814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Shape 282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1" name="Shape 282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Shape 282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8" name="Shape 282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Shape 283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5" name="Shape 283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Shape 284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1" name="Shape 284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6" name="Shape 2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" name="Shape 284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8" name="Shape 284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3" name="Shape 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" name="Shape 285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5" name="Shape 285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Shape 286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2" name="Shape 286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Shape 286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9" name="Shape 2869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Shape 287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6" name="Shape 2876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Shape 290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4" name="Shape 290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Shape 291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1" name="Shape 291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6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Shape 291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8" name="Shape 291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Shape 292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6" name="Shape 292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1" name="Shape 2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" name="Shape 293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3" name="Shape 293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Shape 293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0" name="Shape 294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Shape 294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7" name="Shape 294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" name="Shape 295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4" name="Shape 295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Shape 296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1" name="Shape 296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Shape 296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8" name="Shape 296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Shape 297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4" name="Shape 297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Shape 297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0" name="Shape 298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Shape 298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6" name="Shape 298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Shape 299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3" name="Shape 299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" name="Shape 299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9" name="Shape 299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Shape 300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5" name="Shape 300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Shape 301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2" name="Shape 301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Shape 301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8" name="Shape 301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Shape 302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6" name="Shape 302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" name="Shape 303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2" name="Shape 303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6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Shape 303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8" name="Shape 303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Shape 304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4" name="Shape 304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Shape 305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1" name="Shape 305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Shape 305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7" name="Shape 305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" name="Shape 306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5" name="Shape 306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Shape 307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2" name="Shape 307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Shape 307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9" name="Shape 307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Shape 308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6" name="Shape 308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Shape 309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3" name="Shape 309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8" name="Shape 3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" name="Shape 309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0" name="Shape 310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Shape 310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7" name="Shape 310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" name="Shape 311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4" name="Shape 311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Shape 312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1" name="Shape 312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Shape 312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8" name="Shape 312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" name="Shape 313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5" name="Shape 313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0" name="Shape 3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" name="Shape 314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2" name="Shape 314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Shape 314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9" name="Shape 314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Shape 315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6" name="Shape 315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" name="Shape 316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3" name="Shape 316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Shape 319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1" name="Shape 319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Shape 319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8" name="Shape 319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3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" name="Shape 320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5" name="Shape 320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0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Shape 321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2" name="Shape 321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Shape 321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9" name="Shape 321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Shape 322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6" name="Shape 322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Shape 323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3" name="Shape 323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Shape 323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0" name="Shape 324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Shape 324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7" name="Shape 324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Shape 325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4" name="Shape 325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Shape 326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1" name="Shape 326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Shape 326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8" name="Shape 326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3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Shape 327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5" name="Shape 327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Shape 328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3" name="Shape 328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Shape 328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0" name="Shape 329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Shape 329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7" name="Shape 329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Shape 330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4" name="Shape 330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Shape 331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1" name="Shape 331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Shape 331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8" name="Shape 331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Shape 332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25" name="Shape 332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Shape 333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2" name="Shape 333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Shape 333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9" name="Shape 333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Shape 334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6" name="Shape 334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Shape 335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3" name="Shape 335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Shape 335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0" name="Shape 336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5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Shape 336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7" name="Shape 336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2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Shape 337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4" name="Shape 337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Shape 338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1" name="Shape 338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Shape 338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88" name="Shape 338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3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Shape 339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5" name="Shape 339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Shape 340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2" name="Shape 340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Shape 340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9" name="Shape 340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Shape 341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6" name="Shape 341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Shape 342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4" name="Shape 342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0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Shape 343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2" name="Shape 343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Shape 343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0" name="Shape 344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5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Shape 344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7" name="Shape 344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Shape 345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9" name="Shape 345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Shape 347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1" name="Shape 347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Shape 348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1" name="Shape 348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Shape 348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8" name="Shape 348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Shape 349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5" name="Shape 349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Shape 350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2" name="Shape 350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8" name="Shape 3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9" name="Shape 350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0" name="Shape 351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Shape 351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7" name="Shape 351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2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Shape 352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4" name="Shape 352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Shape 353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1" name="Shape 353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Shape 353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8" name="Shape 353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3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Shape 354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5" name="Shape 354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Shape 355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2" name="Shape 355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Shape 355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9" name="Shape 355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5" name="Shape 356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6" name="Shape 356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Shape 357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3" name="Shape 357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Shape 358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1" name="Shape 358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7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Shape 360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9" name="Shape 360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3" name="Shape 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" name="Shape 361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5" name="Shape 361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0" name="Shape 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1" name="Shape 362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2" name="Shape 362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Shape 362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9" name="Shape 362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4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Shape 363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6" name="Shape 363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Shape 364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3" name="Shape 364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Shape 365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1" name="Shape 365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Shape 365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9" name="Shape 365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Shape 366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7" name="Shape 366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Shape 367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6" name="Shape 367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Shape 368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3" name="Shape 368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Shape 368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0" name="Shape 369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5" name="Shape 3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" name="Shape 369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7" name="Shape 369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3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Shape 370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5" name="Shape 370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Shape 371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3" name="Shape 371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Shape 371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0" name="Shape 372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5" name="Shape 3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6" name="Shape 372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7" name="Shape 372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Shape 373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4" name="Shape 373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Shape 374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1" name="Shape 374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Shape 374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0" name="Shape 375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Shape 375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8" name="Shape 375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3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Shape 376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5" name="Shape 376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0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Shape 377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2" name="Shape 377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Shape 377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9" name="Shape 377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4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Shape 378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6" name="Shape 378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Shape 379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3" name="Shape 379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9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Shape 380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1" name="Shape 380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6" name="Shape 3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7" name="Shape 380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08" name="Shape 380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Shape 381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5" name="Shape 381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0" name="Shape 3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1" name="Shape 382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2" name="Shape 382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7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8" name="Shape 382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9" name="Shape 382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7" name="Shape 383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Shape 384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4" name="Shape 384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1" name="Shape 385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Shape 385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8" name="Shape 385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Shape 386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5" name="Shape 386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1" name="Shape 387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5" name="Shape 3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6" name="Shape 388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7" name="Shape 388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Shape 389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3" name="Shape 389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7" name="Shape 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Shape 3898"/>
          <p:cNvSpPr/>
          <p:nvPr>
            <p:ph idx="2" type="sldImg"/>
          </p:nvPr>
        </p:nvSpPr>
        <p:spPr>
          <a:xfrm>
            <a:off x="1168625" y="697225"/>
            <a:ext cx="46737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9" name="Shape 3899"/>
          <p:cNvSpPr txBox="1"/>
          <p:nvPr>
            <p:ph idx="1" type="body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Shape 3904"/>
          <p:cNvSpPr/>
          <p:nvPr>
            <p:ph idx="2" type="sldImg"/>
          </p:nvPr>
        </p:nvSpPr>
        <p:spPr>
          <a:xfrm>
            <a:off x="1168625" y="697225"/>
            <a:ext cx="4673700" cy="34863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5" name="Shape 3905"/>
          <p:cNvSpPr txBox="1"/>
          <p:nvPr>
            <p:ph idx="1" type="body"/>
          </p:nvPr>
        </p:nvSpPr>
        <p:spPr>
          <a:xfrm>
            <a:off x="701025" y="4415775"/>
            <a:ext cx="5608200" cy="418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9" name="Shape 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0" name="Shape 391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1" name="Shape 391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6" name="Shape 391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7" name="Shape 391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Shape 392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3" name="Shape 392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Shape 392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9" name="Shape 392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35" name="Shape 393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Shape 394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1" name="Shape 394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Shape 394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8" name="Shape 394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Shape 395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4" name="Shape 3954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Shape 395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0" name="Shape 396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Shape 396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6" name="Shape 3966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Shape 397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2" name="Shape 397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Shape 397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8" name="Shape 397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3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Shape 398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5" name="Shape 398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Shape 399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2" name="Shape 399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6" name="Shape 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7" name="Shape 3997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3998" name="Shape 399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rIns="93275" wrap="square" tIns="46625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3999" name="Shape 3999"/>
          <p:cNvSpPr txBox="1"/>
          <p:nvPr/>
        </p:nvSpPr>
        <p:spPr>
          <a:xfrm>
            <a:off x="3970936" y="8829965"/>
            <a:ext cx="3037839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rIns="93275" wrap="square" tIns="466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3" name="Shape 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4" name="Shape 400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5" name="Shape 400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Shape 401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3" name="Shape 4013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8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Shape 401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0" name="Shape 402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Shape 402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7" name="Shape 4027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3" name="Shape 4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Shape 403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5" name="Shape 403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0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Shape 404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2" name="Shape 404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8" name="Shape 404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9" name="Shape 4049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" name="Shape 54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Shape 405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6" name="Shape 4056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Shape 406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4" name="Shape 4064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Shape 407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2" name="Shape 407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Shape 407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0" name="Shape 408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6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Shape 408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88" name="Shape 408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Shape 409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6" name="Shape 4096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2" name="Shape 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Shape 410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4" name="Shape 4104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0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Shape 411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2" name="Shape 411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8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Shape 412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0" name="Shape 413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Shape 413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7" name="Shape 4137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3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Shape 414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5" name="Shape 414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0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Shape 415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2" name="Shape 415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8" name="Shape 4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9" name="Shape 415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0" name="Shape 416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Shape 416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8" name="Shape 416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Shape 417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5" name="Shape 417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Shape 418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2" name="Shape 418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8" name="Shape 4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9" name="Shape 418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0" name="Shape 419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0" name="Shape 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1" name="Shape 420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2" name="Shape 420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8" name="Shape 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9" name="Shape 420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0" name="Shape 421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7" name="Shape 421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8" name="Shape 421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Shape 422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5" name="Shape 422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Shape 423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4" name="Shape 4234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Shape 424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2" name="Shape 4242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8" name="Shape 4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" name="Shape 424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0" name="Shape 425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6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Shape 425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8" name="Shape 425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4" name="Shape 426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5" name="Shape 426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1" name="Shape 4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2" name="Shape 427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3" name="Shape 4273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Shape 428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1" name="Shape 428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8" name="Shape 428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9" name="Shape 4289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Shape 429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6" name="Shape 4296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Shape 430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3" name="Shape 4303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4" name="Shape 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5" name="Shape 432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6" name="Shape 4326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1" name="Shape 4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2" name="Shape 433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3" name="Shape 4333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8" name="Shape 4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9" name="Shape 433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0" name="Shape 4340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5" name="Shape 4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6" name="Shape 434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7" name="Shape 4347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Shape 435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6" name="Shape 4356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1" name="Shape 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" name="Shape 436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3" name="Shape 4363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9" name="Shape 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0" name="Shape 437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1" name="Shape 437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6" name="Shape 4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7" name="Shape 437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8" name="Shape 437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Shape 438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6" name="Shape 4386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" name="Shape 57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" name="Shape 439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4" name="Shape 4394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9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Shape 440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1" name="Shape 4401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6" name="Shape 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" name="Shape 440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8" name="Shape 4408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3" name="Shape 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4" name="Shape 441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5" name="Shape 4415"/>
          <p:cNvSpPr/>
          <p:nvPr>
            <p:ph idx="2" type="sldImg"/>
          </p:nvPr>
        </p:nvSpPr>
        <p:spPr>
          <a:xfrm>
            <a:off x="1168400" y="697229"/>
            <a:ext cx="467360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Shape 442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1" name="Shape 442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6" name="Shape 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7" name="Shape 442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8" name="Shape 442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1" name="Shape 4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2" name="Shape 443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3" name="Shape 443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7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8" name="Shape 443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9" name="Shape 443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3" name="Shape 4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" name="Shape 444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5" name="Shape 444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9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Shape 445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1" name="Shape 445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6" name="Shape 4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" name="Shape 445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8" name="Shape 445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4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Shape 446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6" name="Shape 446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1" name="Shape 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2" name="Shape 447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3" name="Shape 447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6" name="Shape 4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7" name="Shape 447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8" name="Shape 447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3" name="Shape 4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4" name="Shape 448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5" name="Shape 448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0" name="Shape 4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1" name="Shape 449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2" name="Shape 449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6" name="Shape 4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7" name="Shape 449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8" name="Shape 449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3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Shape 450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5" name="Shape 450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0" name="Shape 4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1" name="Shape 451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2" name="Shape 451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9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Shape 452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1" name="Shape 452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7" name="Shape 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8" name="Shape 452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9" name="Shape 452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4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5" name="Shape 453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6" name="Shape 453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2" name="Shape 454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3" name="Shape 454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8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Shape 454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0" name="Shape 455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5" name="Shape 4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" name="Shape 455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7" name="Shape 455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Shape 456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4" name="Shape 456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Shape 457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2" name="Shape 457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7" name="Shape 4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8" name="Shape 457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9" name="Shape 457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4" name="Shape 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5" name="Shape 458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6" name="Shape 458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3" name="Shape 4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Shape 459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5" name="Shape 459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0" name="Shape 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1" name="Shape 460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2" name="Shape 460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8" name="Shape 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" name="Shape 460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0" name="Shape 461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8" name="Shape 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Shape 461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0" name="Shape 462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6" name="Shape 4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7" name="Shape 462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8" name="Shape 462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4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5" name="Shape 463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6" name="Shape 463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2" name="Shape 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3" name="Shape 464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4" name="Shape 464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0" name="Shape 4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1" name="Shape 465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2" name="Shape 465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7" name="Shape 4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8" name="Shape 465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9" name="Shape 465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Shape 466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6" name="Shape 466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1" name="Shape 4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2" name="Shape 467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3" name="Shape 467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8" name="Shape 4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" name="Shape 467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0" name="Shape 468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5" name="Shape 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6" name="Shape 468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7" name="Shape 468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" name="Shape 469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3" name="Shape 469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Shape 469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0" name="Shape 470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5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Shape 470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7" name="Shape 470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2" name="Shape 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3" name="Shape 471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4" name="Shape 471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9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Shape 472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1" name="Shape 472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6" name="Shape 4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7" name="Shape 472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8" name="Shape 472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3" name="Shape 4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4" name="Shape 473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5" name="Shape 473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0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" name="Shape 474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2" name="Shape 474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7" name="Shape 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8" name="Shape 474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9" name="Shape 474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4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5" name="Shape 475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6" name="Shape 475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2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Shape 478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4" name="Shape 478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9" name="Shape 4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0" name="Shape 479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1" name="Shape 479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6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Shape 479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8" name="Shape 479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3" name="Shape 4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4" name="Shape 480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5" name="Shape 480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0" name="Shape 4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1" name="Shape 481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2" name="Shape 481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8" name="Shape 4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9" name="Shape 481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0" name="Shape 482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0" name="Shape 4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1" name="Shape 483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2" name="Shape 483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7" name="Shape 4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8" name="Shape 483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9" name="Shape 483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" name="Shape 61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4" name="Shape 4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5" name="Shape 484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6" name="Shape 484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1" name="Shape 4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2" name="Shape 485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3" name="Shape 485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9" name="Shape 4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0" name="Shape 486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1" name="Shape 486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6" name="Shape 4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7" name="Shape 486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8" name="Shape 486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4" name="Shape 4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5" name="Shape 487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6" name="Shape 487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1" name="Shape 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2" name="Shape 488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3" name="Shape 488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8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Shape 488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0" name="Shape 489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6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Shape 489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8" name="Shape 489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3" name="Shape 4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" name="Shape 490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5" name="Shape 490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0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Shape 491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2" name="Shape 491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7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Shape 491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9" name="Shape 491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4" name="Shape 4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" name="Shape 492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6" name="Shape 492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Shape 493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3" name="Shape 493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8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Shape 493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0" name="Shape 494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4" name="Shape 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" name="Shape 494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6" name="Shape 494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1" name="Shape 4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2" name="Shape 495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3" name="Shape 495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9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0" name="Shape 498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1" name="Shape 498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5" name="Shape 4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" name="Shape 498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7" name="Shape 498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2" name="Shape 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3" name="Shape 499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4" name="Shape 499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0" name="Shape 5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1" name="Shape 500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2" name="Shape 500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8" name="Shape 5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9" name="Shape 500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0" name="Shape 501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5" name="Shape 5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6" name="Shape 501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7" name="Shape 501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3" name="Shape 5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4" name="Shape 502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5" name="Shape 502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1" name="Shape 5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2" name="Shape 503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3" name="Shape 503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7" name="Shape 5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" name="Shape 503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9" name="Shape 503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4" name="Shape 5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5" name="Shape 504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46" name="Shape 504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1" name="Shape 5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2" name="Shape 505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3" name="Shape 505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9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Shape 506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1" name="Shape 506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6" name="Shape 5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7" name="Shape 506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8" name="Shape 506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3" name="Shape 5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4" name="Shape 507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5" name="Shape 507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1" name="Shape 64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2" name="Shape 508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3" name="Shape 508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8" name="Shape 5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" name="Shape 508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0" name="Shape 509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5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Shape 509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7" name="Shape 509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2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Shape 510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4" name="Shape 510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9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Shape 511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1" name="Shape 511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6" name="Shape 5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7" name="Shape 511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8" name="Shape 511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2" name="Shape 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Shape 513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4" name="Shape 513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Shape 514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1" name="Shape 514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7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Shape 514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9" name="Shape 514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5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Shape 515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7" name="Shape 515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3" name="Shape 5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4" name="Shape 516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5" name="Shape 516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1" name="Shape 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2" name="Shape 517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3" name="Shape 517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Shape 518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1" name="Shape 518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8" name="Shape 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9" name="Shape 518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0" name="Shape 519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6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Shape 519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8" name="Shape 519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4" name="Shape 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5" name="Shape 520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6" name="Shape 520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6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Shape 521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8" name="Shape 521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4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Shape 522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26" name="Shape 522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1" name="Shape 5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" name="Shape 523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3" name="Shape 523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0" name="Shape 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1" name="Shape 524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2" name="Shape 524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7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8" name="Shape 524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9" name="Shape 524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4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Shape 525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56" name="Shape 525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Shape 526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3" name="Shape 526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8" name="Shape 5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9" name="Shape 526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0" name="Shape 527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5" name="Shape 5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6" name="Shape 527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7" name="Shape 527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2" name="Shape 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" name="Shape 528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4" name="Shape 528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0" name="Shape 5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1" name="Shape 529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2" name="Shape 529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9" name="Shape 5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" name="Shape 530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1" name="Shape 530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7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Shape 530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9" name="Shape 530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5" name="Shape 5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6" name="Shape 531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7" name="Shape 531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3" name="Shape 5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" name="Shape 532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5" name="Shape 532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0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Shape 533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2" name="Shape 533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7" name="Shape 5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8" name="Shape 533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9" name="Shape 533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5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Shape 534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7" name="Shape 534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2" name="Shape 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Shape 535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4" name="Shape 535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9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0" name="Shape 536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1" name="Shape 536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6" name="Shape 5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7" name="Shape 536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8" name="Shape 536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3" name="Shape 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4" name="Shape 537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75" name="Shape 537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2" name="Shape 538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3" name="Shape 538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8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Shape 538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0" name="Shape 539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6" name="Shape 5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7" name="Shape 539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8" name="Shape 539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7" name="Shape 5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8" name="Shape 540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9" name="Shape 540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4" name="Shape 5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5" name="Shape 541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6" name="Shape 541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2" name="Shape 5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3" name="Shape 542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4" name="Shape 542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9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Shape 543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1" name="Shape 543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6" name="Shape 5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" name="Shape 543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8" name="Shape 543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4" name="Shape 5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5" name="Shape 544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6" name="Shape 544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3" name="Shape 5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4" name="Shape 545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5" name="Shape 545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0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Shape 546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62" name="Shape 546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8" name="Shape 5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9" name="Shape 546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0" name="Shape 547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" name="Shape 67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5" name="Shape 5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6" name="Shape 547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77" name="Shape 547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3" name="Shape 5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4" name="Shape 548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5" name="Shape 548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0" name="Shape 5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1" name="Shape 549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2" name="Shape 549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6" name="Shape 5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7" name="Shape 549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8" name="Shape 549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3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4" name="Shape 550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5" name="Shape 550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1" name="Shape 5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2" name="Shape 551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3" name="Shape 551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0" name="Shape 5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1" name="Shape 552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2" name="Shape 552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8" name="Shape 5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" name="Shape 552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0" name="Shape 553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6" name="Shape 5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Shape 553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8" name="Shape 553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3" name="Shape 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4" name="Shape 554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5" name="Shape 554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0" name="Shape 5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1" name="Shape 555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2" name="Shape 555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7" name="Shape 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8" name="Shape 555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9" name="Shape 555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5" name="Shape 5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6" name="Shape 556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7" name="Shape 556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2" name="Shape 5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3" name="Shape 557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4" name="Shape 557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9" name="Shape 5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" name="Shape 558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1" name="Shape 558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6" name="Shape 5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7" name="Shape 558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8" name="Shape 558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3" name="Shape 5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4" name="Shape 559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5" name="Shape 559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0" name="Shape 5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" name="Shape 560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2" name="Shape 560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8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9" name="Shape 562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0" name="Shape 563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7" name="Shape 5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8" name="Shape 563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9" name="Shape 563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5" name="Shape 5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6" name="Shape 564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7" name="Shape 564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3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4" name="Shape 565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5" name="Shape 565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1" name="Shape 5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" name="Shape 566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3" name="Shape 566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9" name="Shape 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0" name="Shape 567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1" name="Shape 567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7" name="Shape 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8" name="Shape 567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79" name="Shape 567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5" name="Shape 5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6" name="Shape 568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7" name="Shape 568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3" name="Shape 5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4" name="Shape 569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5" name="Shape 569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Shape 570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3" name="Shape 570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9" name="Shape 5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0" name="Shape 571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1" name="Shape 571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7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8" name="Shape 571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9" name="Shape 571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5" name="Shape 5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6" name="Shape 572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7" name="Shape 572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4" name="Shape 5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" name="Shape 573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6" name="Shape 573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2" name="Shape 5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3" name="Shape 574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4" name="Shape 574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0" name="Shape 5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1" name="Shape 575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2" name="Shape 575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8" name="Shape 5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9" name="Shape 575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0" name="Shape 576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6" name="Shape 5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7" name="Shape 576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8" name="Shape 576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4" name="Shape 5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" name="Shape 577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6" name="Shape 577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2" name="Shape 5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3" name="Shape 578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4" name="Shape 578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0" name="Shape 5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1" name="Shape 579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92" name="Shape 579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8" name="Shape 5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9" name="Shape 579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00" name="Shape 580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6" name="Shape 5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7" name="Shape 580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08" name="Shape 580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3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4" name="Shape 581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5" name="Shape 581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9" name="Shape 5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0" name="Shape 582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1" name="Shape 582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6" name="Shape 5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7" name="Shape 582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8" name="Shape 582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3" name="Shape 5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4" name="Shape 583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5" name="Shape 583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0" name="Shape 5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1" name="Shape 584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2" name="Shape 584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7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8" name="Shape 584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9" name="Shape 584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4" name="Shape 5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5" name="Shape 585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6" name="Shape 585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1" name="Shape 5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2" name="Shape 586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3" name="Shape 586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8" name="Shape 5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9" name="Shape 586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0" name="Shape 587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5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Shape 587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77" name="Shape 587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2" name="Shape 5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3" name="Shape 588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4" name="Shape 588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9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0" name="Shape 589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1" name="Shape 589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6" name="Shape 5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7" name="Shape 589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8" name="Shape 589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3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Shape 590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5" name="Shape 590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0" name="Shape 5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Shape 591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12" name="Shape 591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7" name="Shape 5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" name="Shape 591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19" name="Shape 591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4" name="Shape 5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5" name="Shape 592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6" name="Shape 592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1" name="Shape 5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2" name="Shape 593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3" name="Shape 593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8" name="Shape 5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" name="Shape 593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0" name="Shape 594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5" name="Shape 5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6" name="Shape 594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7" name="Shape 594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3" name="Shape 5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4" name="Shape 597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5" name="Shape 597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2" name="Shape 5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3" name="Shape 598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4" name="Shape 598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9" name="Shape 5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" name="Shape 599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1" name="Shape 599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6" name="Shape 5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7" name="Shape 599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8" name="Shape 599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3" name="Shape 6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4" name="Shape 600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5" name="Shape 600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0" name="Shape 6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1" name="Shape 601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2" name="Shape 601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7" name="Shape 6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8" name="Shape 601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9" name="Shape 601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4" name="Shape 6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5" name="Shape 602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6" name="Shape 602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1" name="Shape 6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2" name="Shape 603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3" name="Shape 603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8" name="Shape 6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9" name="Shape 603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0" name="Shape 604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5" name="Shape 6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6" name="Shape 6046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7" name="Shape 6047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2" name="Shape 6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3" name="Shape 6053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54" name="Shape 6054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9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0" name="Shape 606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1" name="Shape 606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6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Shape 606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68" name="Shape 606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3" name="Shape 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4" name="Shape 607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75" name="Shape 607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0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Shape 608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2" name="Shape 608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7" name="Shape 6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8" name="Shape 608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9" name="Shape 608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4" name="Shape 6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5" name="Shape 609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6" name="Shape 609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Shape 610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3" name="Shape 610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2" name="Shape 74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8" name="Shape 6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9" name="Shape 6109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10" name="Shape 6110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6" name="Shape 6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7" name="Shape 6137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8" name="Shape 6138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3" name="Shape 6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" name="Shape 6144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5" name="Shape 6145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0" name="Shape 6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Shape 6151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2" name="Shape 6152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7" name="Shape 6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Shape 6158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9" name="Shape 6159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4" name="Shape 6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5" name="Shape 6165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6" name="Shape 6166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1" name="Shape 6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2" name="Shape 6172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3" name="Shape 6173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9" name="Shape 6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0" name="Shape 6180"/>
          <p:cNvSpPr txBox="1"/>
          <p:nvPr>
            <p:ph idx="1" type="body"/>
          </p:nvPr>
        </p:nvSpPr>
        <p:spPr>
          <a:xfrm>
            <a:off x="701040" y="4415789"/>
            <a:ext cx="5608319" cy="418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3275" lIns="93275" rIns="93275" wrap="square" tIns="93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1" name="Shape 6181"/>
          <p:cNvSpPr/>
          <p:nvPr>
            <p:ph idx="2" type="sldImg"/>
          </p:nvPr>
        </p:nvSpPr>
        <p:spPr>
          <a:xfrm>
            <a:off x="1168630" y="697229"/>
            <a:ext cx="4673830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6" name="Shape 6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7" name="Shape 618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8" name="Shape 618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2" name="Shape 6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3" name="Shape 619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94" name="Shape 619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8" name="Shape 74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8" name="Shape 6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9" name="Shape 619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0" name="Shape 620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5" name="Shape 6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6" name="Shape 620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7" name="Shape 620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2" name="Shape 6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3" name="Shape 621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4" name="Shape 621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9" name="Shape 6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0" name="Shape 622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1" name="Shape 622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6" name="Shape 6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7" name="Shape 622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8" name="Shape 622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3" name="Shape 6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4" name="Shape 623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5" name="Shape 623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0" name="Shape 6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1" name="Shape 6241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2" name="Shape 6242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7" name="Shape 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8" name="Shape 6248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9" name="Shape 6249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4" name="Shape 6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5" name="Shape 6255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56" name="Shape 6256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1" name="Shape 6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2" name="Shape 6262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3" name="Shape 6263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8" name="Shape 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9" name="Shape 626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0" name="Shape 627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5" name="Shape 6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6" name="Shape 627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7" name="Shape 627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2" name="Shape 6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3" name="Shape 628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4" name="Shape 628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9" name="Shape 6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0" name="Shape 629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1" name="Shape 629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8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9" name="Shape 6299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0" name="Shape 6300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5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6" name="Shape 6306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7" name="Shape 6307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2" name="Shape 6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3" name="Shape 6313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4" name="Shape 6314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9" name="Shape 6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0" name="Shape 6320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1" name="Shape 6321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6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7" name="Shape 632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8" name="Shape 632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6" name="Shape 76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4" name="Shape 77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8" name="Shape 788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5" name="Shape 79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3" name="Shape 80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7" name="Shape 84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701025" y="4415775"/>
            <a:ext cx="5608299" cy="4183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1168625" y="697225"/>
            <a:ext cx="4673825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4" name="Shape 854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1" name="Shape 861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9" name="Shape 86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6" name="Shape 876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" name="Shape 890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7" name="Shape 897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5" name="Shape 905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>
            <p:ph idx="1" type="body"/>
          </p:nvPr>
        </p:nvSpPr>
        <p:spPr>
          <a:xfrm>
            <a:off x="701675" y="4416425"/>
            <a:ext cx="5607049" cy="4183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9" name="Shape 919"/>
          <p:cNvSpPr/>
          <p:nvPr>
            <p:ph idx="2" type="sldImg"/>
          </p:nvPr>
        </p:nvSpPr>
        <p:spPr>
          <a:xfrm>
            <a:off x="1181100" y="696912"/>
            <a:ext cx="4648199" cy="34861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clipArtAndTx">
  <p:cSld name="Title, Clip Art and 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/>
          <p:nvPr>
            <p:ph idx="2" type="clipArt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-1333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-101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-114300" lvl="3" marL="1600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1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-114300" lvl="4" marL="2057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-114300" lvl="5" marL="25146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131" name="Shape 131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20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320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40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sz="240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40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sz="240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sz="2400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>
                <a:solidFill>
                  <a:srgbClr val="888888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9144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1371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22860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280"/>
              </a:spcBef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 rot="5400000">
            <a:off x="2309018" y="-251619"/>
            <a:ext cx="4525961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4300" lvl="2" marL="1143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0" lvl="3" marL="1600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2057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0" lvl="6" marL="2971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0" lvl="7" marL="3429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0" lvl="8" marL="3886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6245225"/>
            <a:ext cx="2895600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None/>
              <a:defRPr b="1" i="0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1pPr>
            <a:lvl2pPr indent="-1079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indent="-762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17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17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7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7.jpg"/><Relationship Id="rId4" Type="http://schemas.openxmlformats.org/officeDocument/2006/relationships/image" Target="../media/image12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7.jpg"/><Relationship Id="rId4" Type="http://schemas.openxmlformats.org/officeDocument/2006/relationships/image" Target="../media/image12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7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7.jpg"/><Relationship Id="rId4" Type="http://schemas.openxmlformats.org/officeDocument/2006/relationships/image" Target="../media/image12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7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7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7.jpg"/><Relationship Id="rId4" Type="http://schemas.openxmlformats.org/officeDocument/2006/relationships/image" Target="../media/image1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7.jpg"/><Relationship Id="rId4" Type="http://schemas.openxmlformats.org/officeDocument/2006/relationships/image" Target="../media/image127.png"/><Relationship Id="rId5" Type="http://schemas.openxmlformats.org/officeDocument/2006/relationships/image" Target="../media/image12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7.jpg"/><Relationship Id="rId4" Type="http://schemas.openxmlformats.org/officeDocument/2006/relationships/image" Target="../media/image13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17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7.jpg"/><Relationship Id="rId4" Type="http://schemas.openxmlformats.org/officeDocument/2006/relationships/image" Target="../media/image12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7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7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7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7.jpg"/><Relationship Id="rId4" Type="http://schemas.openxmlformats.org/officeDocument/2006/relationships/image" Target="../media/image131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7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7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Relationship Id="rId3" Type="http://schemas.openxmlformats.org/officeDocument/2006/relationships/hyperlink" Target="http://www.vpfund.com/" TargetMode="External"/><Relationship Id="rId4" Type="http://schemas.openxmlformats.org/officeDocument/2006/relationships/image" Target="../media/image117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7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2.jpg"/><Relationship Id="rId4" Type="http://schemas.openxmlformats.org/officeDocument/2006/relationships/image" Target="../media/image13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3.png"/><Relationship Id="rId4" Type="http://schemas.openxmlformats.org/officeDocument/2006/relationships/image" Target="../media/image137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9.jpg"/><Relationship Id="rId4" Type="http://schemas.openxmlformats.org/officeDocument/2006/relationships/image" Target="../media/image145.png"/><Relationship Id="rId5" Type="http://schemas.openxmlformats.org/officeDocument/2006/relationships/image" Target="../media/image14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43.png"/><Relationship Id="rId4" Type="http://schemas.openxmlformats.org/officeDocument/2006/relationships/image" Target="../media/image1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6.png"/><Relationship Id="rId4" Type="http://schemas.openxmlformats.org/officeDocument/2006/relationships/image" Target="../media/image14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42.png"/><Relationship Id="rId4" Type="http://schemas.openxmlformats.org/officeDocument/2006/relationships/image" Target="../media/image148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7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55.png"/><Relationship Id="rId4" Type="http://schemas.openxmlformats.org/officeDocument/2006/relationships/image" Target="../media/image15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54.png"/><Relationship Id="rId4" Type="http://schemas.openxmlformats.org/officeDocument/2006/relationships/image" Target="../media/image156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57.jpg"/><Relationship Id="rId4" Type="http://schemas.openxmlformats.org/officeDocument/2006/relationships/image" Target="../media/image158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59.png"/><Relationship Id="rId4" Type="http://schemas.openxmlformats.org/officeDocument/2006/relationships/image" Target="../media/image160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61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6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census.gov/" TargetMode="External"/><Relationship Id="rId4" Type="http://schemas.openxmlformats.org/officeDocument/2006/relationships/image" Target="../media/image20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65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65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62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66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64.png"/><Relationship Id="rId4" Type="http://schemas.openxmlformats.org/officeDocument/2006/relationships/image" Target="../media/image16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64.png"/><Relationship Id="rId4" Type="http://schemas.openxmlformats.org/officeDocument/2006/relationships/image" Target="../media/image167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68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74.png"/><Relationship Id="rId4" Type="http://schemas.openxmlformats.org/officeDocument/2006/relationships/image" Target="../media/image169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7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70.png"/><Relationship Id="rId4" Type="http://schemas.openxmlformats.org/officeDocument/2006/relationships/image" Target="../media/image172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73.png"/><Relationship Id="rId4" Type="http://schemas.openxmlformats.org/officeDocument/2006/relationships/image" Target="../media/image175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76.png"/><Relationship Id="rId4" Type="http://schemas.openxmlformats.org/officeDocument/2006/relationships/image" Target="../media/image177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81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78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84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79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80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8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85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86.png"/><Relationship Id="rId4" Type="http://schemas.openxmlformats.org/officeDocument/2006/relationships/image" Target="../media/image183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90.png"/><Relationship Id="rId4" Type="http://schemas.openxmlformats.org/officeDocument/2006/relationships/image" Target="../media/image19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87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89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88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93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92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94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8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95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97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99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79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205.png"/><Relationship Id="rId4" Type="http://schemas.openxmlformats.org/officeDocument/2006/relationships/image" Target="../media/image196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9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204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200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2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burtsbees.com/" TargetMode="External"/><Relationship Id="rId4" Type="http://schemas.openxmlformats.org/officeDocument/2006/relationships/image" Target="../media/image25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01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03.pn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06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07.pn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209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208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210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2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211.pn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213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212.jpg"/><Relationship Id="rId4" Type="http://schemas.openxmlformats.org/officeDocument/2006/relationships/image" Target="../media/image215.jpg"/><Relationship Id="rId5" Type="http://schemas.openxmlformats.org/officeDocument/2006/relationships/image" Target="../media/image216.png"/><Relationship Id="rId6" Type="http://schemas.openxmlformats.org/officeDocument/2006/relationships/image" Target="../media/image217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218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219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220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22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24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21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25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1.xml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226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227.jp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228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229.jpg"/><Relationship Id="rId4" Type="http://schemas.openxmlformats.org/officeDocument/2006/relationships/image" Target="../media/image230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229.jpg"/><Relationship Id="rId4" Type="http://schemas.openxmlformats.org/officeDocument/2006/relationships/image" Target="../media/image231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229.jpg"/><Relationship Id="rId4" Type="http://schemas.openxmlformats.org/officeDocument/2006/relationships/image" Target="../media/image233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9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29.jpg"/><Relationship Id="rId4" Type="http://schemas.openxmlformats.org/officeDocument/2006/relationships/image" Target="../media/image232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229.jpg"/><Relationship Id="rId4" Type="http://schemas.openxmlformats.org/officeDocument/2006/relationships/image" Target="../media/image238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229.jpg"/><Relationship Id="rId4" Type="http://schemas.openxmlformats.org/officeDocument/2006/relationships/image" Target="../media/image240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229.jpg"/><Relationship Id="rId4" Type="http://schemas.openxmlformats.org/officeDocument/2006/relationships/image" Target="../media/image234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229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229.jpg"/><Relationship Id="rId4" Type="http://schemas.openxmlformats.org/officeDocument/2006/relationships/image" Target="../media/image236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29.jpg"/><Relationship Id="rId4" Type="http://schemas.openxmlformats.org/officeDocument/2006/relationships/image" Target="../media/image237.pn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35.jpg"/><Relationship Id="rId4" Type="http://schemas.openxmlformats.org/officeDocument/2006/relationships/image" Target="../media/image241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39.jpg"/><Relationship Id="rId4" Type="http://schemas.openxmlformats.org/officeDocument/2006/relationships/image" Target="../media/image242.jpg"/><Relationship Id="rId5" Type="http://schemas.openxmlformats.org/officeDocument/2006/relationships/image" Target="../media/image243.pn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239.jpg"/><Relationship Id="rId4" Type="http://schemas.openxmlformats.org/officeDocument/2006/relationships/image" Target="../media/image245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239.jpg"/><Relationship Id="rId4" Type="http://schemas.openxmlformats.org/officeDocument/2006/relationships/image" Target="../media/image244.jp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239.jpg"/><Relationship Id="rId4" Type="http://schemas.openxmlformats.org/officeDocument/2006/relationships/image" Target="../media/image250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239.jpg"/><Relationship Id="rId4" Type="http://schemas.openxmlformats.org/officeDocument/2006/relationships/image" Target="../media/image247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239.jpg"/><Relationship Id="rId4" Type="http://schemas.openxmlformats.org/officeDocument/2006/relationships/image" Target="../media/image245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239.jpg"/><Relationship Id="rId4" Type="http://schemas.openxmlformats.org/officeDocument/2006/relationships/image" Target="../media/image248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239.jpg"/><Relationship Id="rId4" Type="http://schemas.openxmlformats.org/officeDocument/2006/relationships/image" Target="../media/image2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239.jpg"/><Relationship Id="rId4" Type="http://schemas.openxmlformats.org/officeDocument/2006/relationships/image" Target="../media/image249.jpg"/><Relationship Id="rId5" Type="http://schemas.openxmlformats.org/officeDocument/2006/relationships/image" Target="../media/image251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239.jp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39.jpg"/><Relationship Id="rId4" Type="http://schemas.openxmlformats.org/officeDocument/2006/relationships/image" Target="../media/image252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39.jpg"/><Relationship Id="rId4" Type="http://schemas.openxmlformats.org/officeDocument/2006/relationships/image" Target="../media/image253.png"/><Relationship Id="rId5" Type="http://schemas.openxmlformats.org/officeDocument/2006/relationships/image" Target="../media/image255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39.jpg"/><Relationship Id="rId4" Type="http://schemas.openxmlformats.org/officeDocument/2006/relationships/image" Target="../media/image254.pn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39.jpg"/><Relationship Id="rId4" Type="http://schemas.openxmlformats.org/officeDocument/2006/relationships/image" Target="../media/image256.jp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39.jpg"/><Relationship Id="rId4" Type="http://schemas.openxmlformats.org/officeDocument/2006/relationships/image" Target="../media/image256.jp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239.jpg"/><Relationship Id="rId4" Type="http://schemas.openxmlformats.org/officeDocument/2006/relationships/image" Target="../media/image257.jp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239.jpg"/><Relationship Id="rId4" Type="http://schemas.openxmlformats.org/officeDocument/2006/relationships/image" Target="../media/image2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239.jpg"/><Relationship Id="rId4" Type="http://schemas.openxmlformats.org/officeDocument/2006/relationships/image" Target="../media/image258.jp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239.jpg"/><Relationship Id="rId4" Type="http://schemas.openxmlformats.org/officeDocument/2006/relationships/image" Target="../media/image260.jp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239.jpg"/><Relationship Id="rId4" Type="http://schemas.openxmlformats.org/officeDocument/2006/relationships/image" Target="../media/image261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239.jpg"/><Relationship Id="rId4" Type="http://schemas.openxmlformats.org/officeDocument/2006/relationships/image" Target="../media/image259.pn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239.jpg"/><Relationship Id="rId4" Type="http://schemas.openxmlformats.org/officeDocument/2006/relationships/image" Target="../media/image262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239.jp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239.jpg"/><Relationship Id="rId4" Type="http://schemas.openxmlformats.org/officeDocument/2006/relationships/image" Target="../media/image263.pn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239.jpg"/><Relationship Id="rId4" Type="http://schemas.openxmlformats.org/officeDocument/2006/relationships/image" Target="../media/image265.pn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239.jpg"/><Relationship Id="rId4" Type="http://schemas.openxmlformats.org/officeDocument/2006/relationships/image" Target="../media/image264.png"/><Relationship Id="rId5" Type="http://schemas.openxmlformats.org/officeDocument/2006/relationships/image" Target="../media/image2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267.jp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268.jp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4.xm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6.xml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8.xm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9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0.xml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://www.methodhome.com/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3.xml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4.xml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277.jp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270.jpg"/><Relationship Id="rId4" Type="http://schemas.openxmlformats.org/officeDocument/2006/relationships/image" Target="../media/image269.jpg"/><Relationship Id="rId5" Type="http://schemas.openxmlformats.org/officeDocument/2006/relationships/image" Target="../media/image271.jp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272.jp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27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jpg"/><Relationship Id="rId4" Type="http://schemas.openxmlformats.org/officeDocument/2006/relationships/image" Target="../media/image38.png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276.jp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8.jpg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2.xml"/><Relationship Id="rId3" Type="http://schemas.openxmlformats.org/officeDocument/2006/relationships/image" Target="../media/image280.jpg"/><Relationship Id="rId4" Type="http://schemas.openxmlformats.org/officeDocument/2006/relationships/image" Target="../media/image279.png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3.xml"/><Relationship Id="rId3" Type="http://schemas.openxmlformats.org/officeDocument/2006/relationships/image" Target="../media/image281.jpg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282.jp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285.jp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6.xml"/><Relationship Id="rId3" Type="http://schemas.openxmlformats.org/officeDocument/2006/relationships/image" Target="../media/image283.jpg"/><Relationship Id="rId4" Type="http://schemas.openxmlformats.org/officeDocument/2006/relationships/image" Target="../media/image287.jpg"/><Relationship Id="rId5" Type="http://schemas.openxmlformats.org/officeDocument/2006/relationships/image" Target="../media/image286.jpg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284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290.jp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29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jpg"/><Relationship Id="rId4" Type="http://schemas.openxmlformats.org/officeDocument/2006/relationships/image" Target="../media/image40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Relationship Id="rId3" Type="http://schemas.openxmlformats.org/officeDocument/2006/relationships/image" Target="../media/image292.png"/><Relationship Id="rId4" Type="http://schemas.openxmlformats.org/officeDocument/2006/relationships/image" Target="../media/image294.jpg"/><Relationship Id="rId5" Type="http://schemas.openxmlformats.org/officeDocument/2006/relationships/image" Target="../media/image293.jpg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1.xml"/><Relationship Id="rId3" Type="http://schemas.openxmlformats.org/officeDocument/2006/relationships/image" Target="../media/image295.png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2.xml"/><Relationship Id="rId3" Type="http://schemas.openxmlformats.org/officeDocument/2006/relationships/image" Target="../media/image296.png"/><Relationship Id="rId4" Type="http://schemas.openxmlformats.org/officeDocument/2006/relationships/image" Target="../media/image297.png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298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Relationship Id="rId3" Type="http://schemas.openxmlformats.org/officeDocument/2006/relationships/image" Target="../media/image298.png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5.xml"/><Relationship Id="rId3" Type="http://schemas.openxmlformats.org/officeDocument/2006/relationships/image" Target="../media/image300.jpg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6.xml"/><Relationship Id="rId3" Type="http://schemas.openxmlformats.org/officeDocument/2006/relationships/image" Target="../media/image299.png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7.xml"/><Relationship Id="rId3" Type="http://schemas.openxmlformats.org/officeDocument/2006/relationships/image" Target="../media/image305.jpg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8.xml"/><Relationship Id="rId3" Type="http://schemas.openxmlformats.org/officeDocument/2006/relationships/image" Target="../media/image306.png"/><Relationship Id="rId4" Type="http://schemas.openxmlformats.org/officeDocument/2006/relationships/image" Target="../media/image301.png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g"/><Relationship Id="rId4" Type="http://schemas.openxmlformats.org/officeDocument/2006/relationships/image" Target="../media/image39.png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0.xml"/><Relationship Id="rId3" Type="http://schemas.openxmlformats.org/officeDocument/2006/relationships/image" Target="../media/image303.jpg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1.xml"/><Relationship Id="rId3" Type="http://schemas.openxmlformats.org/officeDocument/2006/relationships/image" Target="../media/image302.png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2.xml"/><Relationship Id="rId3" Type="http://schemas.openxmlformats.org/officeDocument/2006/relationships/image" Target="../media/image304.png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3.xml"/><Relationship Id="rId3" Type="http://schemas.openxmlformats.org/officeDocument/2006/relationships/image" Target="../media/image308.png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4.xml"/><Relationship Id="rId3" Type="http://schemas.openxmlformats.org/officeDocument/2006/relationships/image" Target="../media/image307.png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5.xml"/><Relationship Id="rId3" Type="http://schemas.openxmlformats.org/officeDocument/2006/relationships/image" Target="../media/image309.jpg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6.xml"/><Relationship Id="rId3" Type="http://schemas.openxmlformats.org/officeDocument/2006/relationships/image" Target="../media/image310.png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7.xml"/><Relationship Id="rId3" Type="http://schemas.openxmlformats.org/officeDocument/2006/relationships/image" Target="../media/image312.jpg"/><Relationship Id="rId4" Type="http://schemas.openxmlformats.org/officeDocument/2006/relationships/image" Target="../media/image314.jpg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8.xml"/><Relationship Id="rId3" Type="http://schemas.openxmlformats.org/officeDocument/2006/relationships/image" Target="../media/image311.jpg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9.xml"/><Relationship Id="rId3" Type="http://schemas.openxmlformats.org/officeDocument/2006/relationships/image" Target="../media/image3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0.xml"/><Relationship Id="rId3" Type="http://schemas.openxmlformats.org/officeDocument/2006/relationships/image" Target="../media/image315.png"/></Relationships>
</file>

<file path=ppt/slides/_rels/slide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1.xml"/></Relationships>
</file>

<file path=ppt/slides/_rels/slide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2.xml"/><Relationship Id="rId3" Type="http://schemas.openxmlformats.org/officeDocument/2006/relationships/image" Target="../media/image313.png"/></Relationships>
</file>

<file path=ppt/slides/_rels/slide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3.xml"/><Relationship Id="rId3" Type="http://schemas.openxmlformats.org/officeDocument/2006/relationships/image" Target="../media/image317.png"/></Relationships>
</file>

<file path=ppt/slides/_rels/slide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4.xml"/><Relationship Id="rId3" Type="http://schemas.openxmlformats.org/officeDocument/2006/relationships/image" Target="../media/image319.jpg"/></Relationships>
</file>

<file path=ppt/slides/_rels/slide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5.xml"/><Relationship Id="rId3" Type="http://schemas.openxmlformats.org/officeDocument/2006/relationships/image" Target="../media/image316.png"/></Relationships>
</file>

<file path=ppt/slides/_rels/slide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6.xml"/><Relationship Id="rId3" Type="http://schemas.openxmlformats.org/officeDocument/2006/relationships/image" Target="../media/image320.png"/></Relationships>
</file>

<file path=ppt/slides/_rels/slide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7.xml"/></Relationships>
</file>

<file path=ppt/slides/_rels/slide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8.xml"/><Relationship Id="rId3" Type="http://schemas.openxmlformats.org/officeDocument/2006/relationships/image" Target="../media/image321.png"/></Relationships>
</file>

<file path=ppt/slides/_rels/slide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9.xml"/><Relationship Id="rId3" Type="http://schemas.openxmlformats.org/officeDocument/2006/relationships/image" Target="../media/image32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jpg"/><Relationship Id="rId4" Type="http://schemas.openxmlformats.org/officeDocument/2006/relationships/image" Target="../media/image43.png"/></Relationships>
</file>

<file path=ppt/slides/_rels/slide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0.xml"/><Relationship Id="rId3" Type="http://schemas.openxmlformats.org/officeDocument/2006/relationships/image" Target="../media/image323.png"/></Relationships>
</file>

<file path=ppt/slides/_rels/slide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1.xml"/><Relationship Id="rId3" Type="http://schemas.openxmlformats.org/officeDocument/2006/relationships/image" Target="../media/image325.jpg"/></Relationships>
</file>

<file path=ppt/slides/_rels/slide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2.xml"/><Relationship Id="rId3" Type="http://schemas.openxmlformats.org/officeDocument/2006/relationships/image" Target="../media/image324.png"/></Relationships>
</file>

<file path=ppt/slides/_rels/slide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3.xml"/></Relationships>
</file>

<file path=ppt/slides/_rels/slide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4.xml"/><Relationship Id="rId3" Type="http://schemas.openxmlformats.org/officeDocument/2006/relationships/image" Target="../media/image326.png"/></Relationships>
</file>

<file path=ppt/slides/_rels/slide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5.xml"/><Relationship Id="rId3" Type="http://schemas.openxmlformats.org/officeDocument/2006/relationships/image" Target="../media/image327.png"/></Relationships>
</file>

<file path=ppt/slides/_rels/slide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6.xml"/><Relationship Id="rId3" Type="http://schemas.openxmlformats.org/officeDocument/2006/relationships/image" Target="../media/image328.png"/><Relationship Id="rId4" Type="http://schemas.openxmlformats.org/officeDocument/2006/relationships/image" Target="../media/image330.png"/></Relationships>
</file>

<file path=ppt/slides/_rels/slide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7.xml"/><Relationship Id="rId3" Type="http://schemas.openxmlformats.org/officeDocument/2006/relationships/image" Target="../media/image329.png"/></Relationships>
</file>

<file path=ppt/slides/_rels/slide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8.xml"/><Relationship Id="rId3" Type="http://schemas.openxmlformats.org/officeDocument/2006/relationships/image" Target="../media/image332.png"/></Relationships>
</file>

<file path=ppt/slides/_rels/slide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9.xml"/><Relationship Id="rId3" Type="http://schemas.openxmlformats.org/officeDocument/2006/relationships/image" Target="../media/image3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9.png"/></Relationships>
</file>

<file path=ppt/slides/_rels/slide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0.xml"/><Relationship Id="rId3" Type="http://schemas.openxmlformats.org/officeDocument/2006/relationships/image" Target="../media/image329.png"/></Relationships>
</file>

<file path=ppt/slides/_rels/slide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1.xml"/><Relationship Id="rId3" Type="http://schemas.openxmlformats.org/officeDocument/2006/relationships/image" Target="../media/image334.jpg"/></Relationships>
</file>

<file path=ppt/slides/_rels/slide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2.xml"/><Relationship Id="rId3" Type="http://schemas.openxmlformats.org/officeDocument/2006/relationships/image" Target="../media/image327.png"/><Relationship Id="rId4" Type="http://schemas.openxmlformats.org/officeDocument/2006/relationships/image" Target="../media/image333.jpg"/></Relationships>
</file>

<file path=ppt/slides/_rels/slide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3.xml"/><Relationship Id="rId3" Type="http://schemas.openxmlformats.org/officeDocument/2006/relationships/image" Target="../media/image338.jpg"/></Relationships>
</file>

<file path=ppt/slides/_rels/slide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4.xml"/><Relationship Id="rId3" Type="http://schemas.openxmlformats.org/officeDocument/2006/relationships/image" Target="../media/image335.png"/></Relationships>
</file>

<file path=ppt/slides/_rels/slide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5.xml"/><Relationship Id="rId3" Type="http://schemas.openxmlformats.org/officeDocument/2006/relationships/image" Target="../media/image336.png"/></Relationships>
</file>

<file path=ppt/slides/_rels/slide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6.xml"/><Relationship Id="rId3" Type="http://schemas.openxmlformats.org/officeDocument/2006/relationships/image" Target="../media/image331.png"/><Relationship Id="rId4" Type="http://schemas.openxmlformats.org/officeDocument/2006/relationships/image" Target="../media/image339.jpg"/></Relationships>
</file>

<file path=ppt/slides/_rels/slide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7.xml"/><Relationship Id="rId3" Type="http://schemas.openxmlformats.org/officeDocument/2006/relationships/image" Target="../media/image337.jpg"/></Relationships>
</file>

<file path=ppt/slides/_rels/slide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8.xml"/><Relationship Id="rId3" Type="http://schemas.openxmlformats.org/officeDocument/2006/relationships/image" Target="../media/image340.png"/></Relationships>
</file>

<file path=ppt/slides/_rels/slide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9.xml"/><Relationship Id="rId3" Type="http://schemas.openxmlformats.org/officeDocument/2006/relationships/image" Target="../media/image341.jpg"/><Relationship Id="rId4" Type="http://schemas.openxmlformats.org/officeDocument/2006/relationships/image" Target="../media/image34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48.jpg"/></Relationships>
</file>

<file path=ppt/slides/_rels/slide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0.xml"/><Relationship Id="rId3" Type="http://schemas.openxmlformats.org/officeDocument/2006/relationships/image" Target="../media/image343.png"/></Relationships>
</file>

<file path=ppt/slides/_rels/slide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1.xml"/><Relationship Id="rId3" Type="http://schemas.openxmlformats.org/officeDocument/2006/relationships/image" Target="../media/image346.jpg"/><Relationship Id="rId4" Type="http://schemas.openxmlformats.org/officeDocument/2006/relationships/image" Target="../media/image348.jpg"/><Relationship Id="rId5" Type="http://schemas.openxmlformats.org/officeDocument/2006/relationships/image" Target="../media/image347.jpg"/></Relationships>
</file>

<file path=ppt/slides/_rels/slide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2.xml"/><Relationship Id="rId3" Type="http://schemas.openxmlformats.org/officeDocument/2006/relationships/image" Target="../media/image349.jpg"/></Relationships>
</file>

<file path=ppt/slides/_rels/slide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3.xml"/><Relationship Id="rId3" Type="http://schemas.openxmlformats.org/officeDocument/2006/relationships/image" Target="../media/image344.png"/></Relationships>
</file>

<file path=ppt/slides/_rels/slide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4.xml"/><Relationship Id="rId3" Type="http://schemas.openxmlformats.org/officeDocument/2006/relationships/image" Target="../media/image345.jpg"/></Relationships>
</file>

<file path=ppt/slides/_rels/slide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5.xml"/><Relationship Id="rId3" Type="http://schemas.openxmlformats.org/officeDocument/2006/relationships/image" Target="../media/image351.jpg"/><Relationship Id="rId4" Type="http://schemas.openxmlformats.org/officeDocument/2006/relationships/image" Target="../media/image353.png"/></Relationships>
</file>

<file path=ppt/slides/_rels/slide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6.xml"/><Relationship Id="rId3" Type="http://schemas.openxmlformats.org/officeDocument/2006/relationships/image" Target="../media/image350.png"/></Relationships>
</file>

<file path=ppt/slides/_rels/slide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7.xml"/><Relationship Id="rId3" Type="http://schemas.openxmlformats.org/officeDocument/2006/relationships/image" Target="../media/image352.png"/><Relationship Id="rId4" Type="http://schemas.openxmlformats.org/officeDocument/2006/relationships/image" Target="../media/image354.jpg"/></Relationships>
</file>

<file path=ppt/slides/_rels/slide3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8.xml"/><Relationship Id="rId3" Type="http://schemas.openxmlformats.org/officeDocument/2006/relationships/image" Target="../media/image356.jpg"/></Relationships>
</file>

<file path=ppt/slides/_rels/slide3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9.xml"/><Relationship Id="rId3" Type="http://schemas.openxmlformats.org/officeDocument/2006/relationships/image" Target="../media/image3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jpg"/></Relationships>
</file>

<file path=ppt/slides/_rels/slide3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0.xml"/><Relationship Id="rId3" Type="http://schemas.openxmlformats.org/officeDocument/2006/relationships/image" Target="../media/image357.jpg"/></Relationships>
</file>

<file path=ppt/slides/_rels/slide3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1.xml"/><Relationship Id="rId3" Type="http://schemas.openxmlformats.org/officeDocument/2006/relationships/image" Target="../media/image358.jpg"/></Relationships>
</file>

<file path=ppt/slides/_rels/slide3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2.xml"/><Relationship Id="rId3" Type="http://schemas.openxmlformats.org/officeDocument/2006/relationships/image" Target="../media/image359.jpg"/></Relationships>
</file>

<file path=ppt/slides/_rels/slide3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3.xml"/><Relationship Id="rId3" Type="http://schemas.openxmlformats.org/officeDocument/2006/relationships/image" Target="../media/image360.png"/></Relationships>
</file>

<file path=ppt/slides/_rels/slide3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4.xml"/><Relationship Id="rId3" Type="http://schemas.openxmlformats.org/officeDocument/2006/relationships/image" Target="../media/image361.png"/></Relationships>
</file>

<file path=ppt/slides/_rels/slide3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5.xml"/><Relationship Id="rId3" Type="http://schemas.openxmlformats.org/officeDocument/2006/relationships/image" Target="../media/image362.png"/></Relationships>
</file>

<file path=ppt/slides/_rels/slide3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6.xml"/><Relationship Id="rId3" Type="http://schemas.openxmlformats.org/officeDocument/2006/relationships/image" Target="../media/image363.png"/></Relationships>
</file>

<file path=ppt/slides/_rels/slide3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7.xml"/><Relationship Id="rId3" Type="http://schemas.openxmlformats.org/officeDocument/2006/relationships/image" Target="../media/image364.png"/></Relationships>
</file>

<file path=ppt/slides/_rels/slide3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8.xml"/><Relationship Id="rId3" Type="http://schemas.openxmlformats.org/officeDocument/2006/relationships/image" Target="../media/image365.png"/></Relationships>
</file>

<file path=ppt/slides/_rels/slide3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9.xml"/><Relationship Id="rId3" Type="http://schemas.openxmlformats.org/officeDocument/2006/relationships/image" Target="../media/image3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3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0.xml"/><Relationship Id="rId3" Type="http://schemas.openxmlformats.org/officeDocument/2006/relationships/image" Target="../media/image367.png"/></Relationships>
</file>

<file path=ppt/slides/_rels/slide3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1.xml"/><Relationship Id="rId3" Type="http://schemas.openxmlformats.org/officeDocument/2006/relationships/image" Target="../media/image369.png"/></Relationships>
</file>

<file path=ppt/slides/_rels/slide3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2.xml"/></Relationships>
</file>

<file path=ppt/slides/_rels/slide3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3.xml"/><Relationship Id="rId3" Type="http://schemas.openxmlformats.org/officeDocument/2006/relationships/image" Target="../media/image368.png"/></Relationships>
</file>

<file path=ppt/slides/_rels/slide3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4.xml"/><Relationship Id="rId3" Type="http://schemas.openxmlformats.org/officeDocument/2006/relationships/image" Target="../media/image371.png"/></Relationships>
</file>

<file path=ppt/slides/_rels/slide3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5.xml"/><Relationship Id="rId3" Type="http://schemas.openxmlformats.org/officeDocument/2006/relationships/image" Target="../media/image370.png"/></Relationships>
</file>

<file path=ppt/slides/_rels/slide3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6.xml"/><Relationship Id="rId3" Type="http://schemas.openxmlformats.org/officeDocument/2006/relationships/image" Target="../media/image372.png"/></Relationships>
</file>

<file path=ppt/slides/_rels/slide3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7.xml"/><Relationship Id="rId3" Type="http://schemas.openxmlformats.org/officeDocument/2006/relationships/image" Target="../media/image373.png"/></Relationships>
</file>

<file path=ppt/slides/_rels/slide3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8.xml"/><Relationship Id="rId3" Type="http://schemas.openxmlformats.org/officeDocument/2006/relationships/image" Target="../media/image375.png"/></Relationships>
</file>

<file path=ppt/slides/_rels/slide3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9.xml"/><Relationship Id="rId3" Type="http://schemas.openxmlformats.org/officeDocument/2006/relationships/image" Target="../media/image3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0.xml"/><Relationship Id="rId3" Type="http://schemas.openxmlformats.org/officeDocument/2006/relationships/image" Target="../media/image376.png"/></Relationships>
</file>

<file path=ppt/slides/_rels/slide3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1.xml"/><Relationship Id="rId3" Type="http://schemas.openxmlformats.org/officeDocument/2006/relationships/image" Target="../media/image376.png"/></Relationships>
</file>

<file path=ppt/slides/_rels/slide3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2.xml"/><Relationship Id="rId3" Type="http://schemas.openxmlformats.org/officeDocument/2006/relationships/image" Target="../media/image379.png"/></Relationships>
</file>

<file path=ppt/slides/_rels/slide3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3.xml"/><Relationship Id="rId3" Type="http://schemas.openxmlformats.org/officeDocument/2006/relationships/image" Target="../media/image384.jpg"/></Relationships>
</file>

<file path=ppt/slides/_rels/slide3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4.xml"/><Relationship Id="rId3" Type="http://schemas.openxmlformats.org/officeDocument/2006/relationships/image" Target="../media/image378.jpg"/></Relationships>
</file>

<file path=ppt/slides/_rels/slide3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5.xml"/><Relationship Id="rId3" Type="http://schemas.openxmlformats.org/officeDocument/2006/relationships/image" Target="../media/image380.jpg"/><Relationship Id="rId4" Type="http://schemas.openxmlformats.org/officeDocument/2006/relationships/image" Target="../media/image377.png"/></Relationships>
</file>

<file path=ppt/slides/_rels/slide3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6.xml"/><Relationship Id="rId3" Type="http://schemas.openxmlformats.org/officeDocument/2006/relationships/image" Target="../media/image382.jpg"/></Relationships>
</file>

<file path=ppt/slides/_rels/slide3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7.xml"/><Relationship Id="rId3" Type="http://schemas.openxmlformats.org/officeDocument/2006/relationships/image" Target="../media/image381.png"/></Relationships>
</file>

<file path=ppt/slides/_rels/slide3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8.xml"/><Relationship Id="rId3" Type="http://schemas.openxmlformats.org/officeDocument/2006/relationships/image" Target="../media/image383.jpg"/></Relationships>
</file>

<file path=ppt/slides/_rels/slide3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9.xml"/><Relationship Id="rId3" Type="http://schemas.openxmlformats.org/officeDocument/2006/relationships/image" Target="../media/image38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0.xml"/><Relationship Id="rId3" Type="http://schemas.openxmlformats.org/officeDocument/2006/relationships/image" Target="../media/image385.png"/></Relationships>
</file>

<file path=ppt/slides/_rels/slide3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1.xml"/><Relationship Id="rId3" Type="http://schemas.openxmlformats.org/officeDocument/2006/relationships/image" Target="../media/image390.jpg"/></Relationships>
</file>

<file path=ppt/slides/_rels/slide3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2.xml"/><Relationship Id="rId3" Type="http://schemas.openxmlformats.org/officeDocument/2006/relationships/image" Target="../media/image388.jpg"/></Relationships>
</file>

<file path=ppt/slides/_rels/slide3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3.xml"/><Relationship Id="rId3" Type="http://schemas.openxmlformats.org/officeDocument/2006/relationships/image" Target="../media/image391.jpg"/></Relationships>
</file>

<file path=ppt/slides/_rels/slide3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4.xml"/><Relationship Id="rId3" Type="http://schemas.openxmlformats.org/officeDocument/2006/relationships/image" Target="../media/image387.jpg"/></Relationships>
</file>

<file path=ppt/slides/_rels/slide3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5.xml"/><Relationship Id="rId3" Type="http://schemas.openxmlformats.org/officeDocument/2006/relationships/image" Target="../media/image392.jpg"/></Relationships>
</file>

<file path=ppt/slides/_rels/slide3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6.xml"/><Relationship Id="rId3" Type="http://schemas.openxmlformats.org/officeDocument/2006/relationships/image" Target="../media/image389.png"/></Relationships>
</file>

<file path=ppt/slides/_rels/slide3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7.xml"/><Relationship Id="rId3" Type="http://schemas.openxmlformats.org/officeDocument/2006/relationships/image" Target="../media/image393.png"/></Relationships>
</file>

<file path=ppt/slides/_rels/slide3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8.xml"/><Relationship Id="rId3" Type="http://schemas.openxmlformats.org/officeDocument/2006/relationships/image" Target="../media/image394.png"/></Relationships>
</file>

<file path=ppt/slides/_rels/slide3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9.xml"/><Relationship Id="rId3" Type="http://schemas.openxmlformats.org/officeDocument/2006/relationships/image" Target="../media/image39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jpg"/><Relationship Id="rId4" Type="http://schemas.openxmlformats.org/officeDocument/2006/relationships/image" Target="../media/image59.jpg"/><Relationship Id="rId5" Type="http://schemas.openxmlformats.org/officeDocument/2006/relationships/image" Target="../media/image58.jpg"/></Relationships>
</file>

<file path=ppt/slides/_rels/slide3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0.xml"/><Relationship Id="rId3" Type="http://schemas.openxmlformats.org/officeDocument/2006/relationships/image" Target="../media/image396.jpg"/></Relationships>
</file>

<file path=ppt/slides/_rels/slide3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1.xml"/><Relationship Id="rId3" Type="http://schemas.openxmlformats.org/officeDocument/2006/relationships/image" Target="../media/image397.png"/></Relationships>
</file>

<file path=ppt/slides/_rels/slide3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2.xml"/><Relationship Id="rId3" Type="http://schemas.openxmlformats.org/officeDocument/2006/relationships/image" Target="../media/image398.jpg"/></Relationships>
</file>

<file path=ppt/slides/_rels/slide3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3.xml"/><Relationship Id="rId3" Type="http://schemas.openxmlformats.org/officeDocument/2006/relationships/image" Target="../media/image401.png"/></Relationships>
</file>

<file path=ppt/slides/_rels/slide3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4.xml"/><Relationship Id="rId3" Type="http://schemas.openxmlformats.org/officeDocument/2006/relationships/image" Target="../media/image400.png"/></Relationships>
</file>

<file path=ppt/slides/_rels/slide3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5.xml"/><Relationship Id="rId3" Type="http://schemas.openxmlformats.org/officeDocument/2006/relationships/image" Target="../media/image399.png"/><Relationship Id="rId4" Type="http://schemas.openxmlformats.org/officeDocument/2006/relationships/image" Target="../media/image402.png"/></Relationships>
</file>

<file path=ppt/slides/_rels/slide3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6.xml"/><Relationship Id="rId3" Type="http://schemas.openxmlformats.org/officeDocument/2006/relationships/image" Target="../media/image404.jpg"/><Relationship Id="rId4" Type="http://schemas.openxmlformats.org/officeDocument/2006/relationships/image" Target="../media/image403.jpg"/></Relationships>
</file>

<file path=ppt/slides/_rels/slide3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7.xml"/><Relationship Id="rId3" Type="http://schemas.openxmlformats.org/officeDocument/2006/relationships/image" Target="../media/image405.png"/><Relationship Id="rId4" Type="http://schemas.openxmlformats.org/officeDocument/2006/relationships/image" Target="../media/image406.png"/></Relationships>
</file>

<file path=ppt/slides/_rels/slide3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8.xml"/><Relationship Id="rId3" Type="http://schemas.openxmlformats.org/officeDocument/2006/relationships/image" Target="../media/image424.jpg"/></Relationships>
</file>

<file path=ppt/slides/_rels/slide3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9.xml"/><Relationship Id="rId3" Type="http://schemas.openxmlformats.org/officeDocument/2006/relationships/image" Target="../media/image411.png"/><Relationship Id="rId4" Type="http://schemas.openxmlformats.org/officeDocument/2006/relationships/image" Target="../media/image407.png"/><Relationship Id="rId5" Type="http://schemas.openxmlformats.org/officeDocument/2006/relationships/image" Target="../media/image408.png"/><Relationship Id="rId6" Type="http://schemas.openxmlformats.org/officeDocument/2006/relationships/image" Target="../media/image409.png"/><Relationship Id="rId7" Type="http://schemas.openxmlformats.org/officeDocument/2006/relationships/image" Target="../media/image410.png"/><Relationship Id="rId8" Type="http://schemas.openxmlformats.org/officeDocument/2006/relationships/image" Target="../media/image4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jpg"/><Relationship Id="rId4" Type="http://schemas.openxmlformats.org/officeDocument/2006/relationships/image" Target="../media/image57.png"/><Relationship Id="rId5" Type="http://schemas.openxmlformats.org/officeDocument/2006/relationships/image" Target="../media/image62.jpg"/><Relationship Id="rId6" Type="http://schemas.openxmlformats.org/officeDocument/2006/relationships/image" Target="../media/image60.png"/><Relationship Id="rId7" Type="http://schemas.openxmlformats.org/officeDocument/2006/relationships/image" Target="../media/image63.jpg"/><Relationship Id="rId8" Type="http://schemas.openxmlformats.org/officeDocument/2006/relationships/image" Target="../media/image65.png"/></Relationships>
</file>

<file path=ppt/slides/_rels/slide4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0.xml"/><Relationship Id="rId3" Type="http://schemas.openxmlformats.org/officeDocument/2006/relationships/image" Target="../media/image414.jpg"/><Relationship Id="rId4" Type="http://schemas.openxmlformats.org/officeDocument/2006/relationships/image" Target="../media/image413.jpg"/><Relationship Id="rId5" Type="http://schemas.openxmlformats.org/officeDocument/2006/relationships/image" Target="../media/image415.jpg"/><Relationship Id="rId6" Type="http://schemas.openxmlformats.org/officeDocument/2006/relationships/image" Target="../media/image420.png"/><Relationship Id="rId7" Type="http://schemas.openxmlformats.org/officeDocument/2006/relationships/image" Target="../media/image416.jpg"/><Relationship Id="rId8" Type="http://schemas.openxmlformats.org/officeDocument/2006/relationships/image" Target="../media/image417.png"/></Relationships>
</file>

<file path=ppt/slides/_rels/slide4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1.xml"/><Relationship Id="rId3" Type="http://schemas.openxmlformats.org/officeDocument/2006/relationships/image" Target="../media/image421.png"/><Relationship Id="rId4" Type="http://schemas.openxmlformats.org/officeDocument/2006/relationships/image" Target="../media/image419.png"/><Relationship Id="rId5" Type="http://schemas.openxmlformats.org/officeDocument/2006/relationships/image" Target="../media/image418.png"/><Relationship Id="rId6" Type="http://schemas.openxmlformats.org/officeDocument/2006/relationships/image" Target="../media/image423.png"/><Relationship Id="rId7" Type="http://schemas.openxmlformats.org/officeDocument/2006/relationships/image" Target="../media/image422.png"/></Relationships>
</file>

<file path=ppt/slides/_rels/slide4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2.xml"/><Relationship Id="rId3" Type="http://schemas.openxmlformats.org/officeDocument/2006/relationships/image" Target="../media/image421.png"/></Relationships>
</file>

<file path=ppt/slides/_rels/slide4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3.xml"/><Relationship Id="rId3" Type="http://schemas.openxmlformats.org/officeDocument/2006/relationships/image" Target="../media/image427.png"/></Relationships>
</file>

<file path=ppt/slides/_rels/slide4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4.xml"/><Relationship Id="rId3" Type="http://schemas.openxmlformats.org/officeDocument/2006/relationships/image" Target="../media/image425.png"/></Relationships>
</file>

<file path=ppt/slides/_rels/slide4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5.xml"/><Relationship Id="rId3" Type="http://schemas.openxmlformats.org/officeDocument/2006/relationships/image" Target="../media/image426.jpg"/></Relationships>
</file>

<file path=ppt/slides/_rels/slide4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6.xml"/><Relationship Id="rId3" Type="http://schemas.openxmlformats.org/officeDocument/2006/relationships/image" Target="../media/image431.png"/></Relationships>
</file>

<file path=ppt/slides/_rels/slide4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7.xml"/><Relationship Id="rId3" Type="http://schemas.openxmlformats.org/officeDocument/2006/relationships/image" Target="../media/image432.png"/></Relationships>
</file>

<file path=ppt/slides/_rels/slide4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8.xml"/><Relationship Id="rId3" Type="http://schemas.openxmlformats.org/officeDocument/2006/relationships/image" Target="../media/image428.png"/></Relationships>
</file>

<file path=ppt/slides/_rels/slide4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9.xml"/><Relationship Id="rId3" Type="http://schemas.openxmlformats.org/officeDocument/2006/relationships/image" Target="../media/image4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72.png"/></Relationships>
</file>

<file path=ppt/slides/_rels/slide4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0.xml"/><Relationship Id="rId3" Type="http://schemas.openxmlformats.org/officeDocument/2006/relationships/image" Target="../media/image430.png"/></Relationships>
</file>

<file path=ppt/slides/_rels/slide4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1.xml"/><Relationship Id="rId3" Type="http://schemas.openxmlformats.org/officeDocument/2006/relationships/image" Target="../media/image421.png"/></Relationships>
</file>

<file path=ppt/slides/_rels/slide4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2.xml"/><Relationship Id="rId3" Type="http://schemas.openxmlformats.org/officeDocument/2006/relationships/image" Target="../media/image429.png"/></Relationships>
</file>

<file path=ppt/slides/_rels/slide4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3.xml"/><Relationship Id="rId3" Type="http://schemas.openxmlformats.org/officeDocument/2006/relationships/image" Target="../media/image434.png"/></Relationships>
</file>

<file path=ppt/slides/_rels/slide4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4.xml"/><Relationship Id="rId3" Type="http://schemas.openxmlformats.org/officeDocument/2006/relationships/image" Target="../media/image435.png"/></Relationships>
</file>

<file path=ppt/slides/_rels/slide4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5.xml"/><Relationship Id="rId3" Type="http://schemas.openxmlformats.org/officeDocument/2006/relationships/image" Target="../media/image438.jpg"/><Relationship Id="rId4" Type="http://schemas.openxmlformats.org/officeDocument/2006/relationships/image" Target="../media/image436.png"/></Relationships>
</file>

<file path=ppt/slides/_rels/slide4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6.xml"/></Relationships>
</file>

<file path=ppt/slides/_rels/slide4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7.xml"/></Relationships>
</file>

<file path=ppt/slides/_rels/slide4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8.xml"/><Relationship Id="rId3" Type="http://schemas.openxmlformats.org/officeDocument/2006/relationships/image" Target="../media/image437.png"/></Relationships>
</file>

<file path=ppt/slides/_rels/slide4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9.xml"/><Relationship Id="rId3" Type="http://schemas.openxmlformats.org/officeDocument/2006/relationships/image" Target="../media/image4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6.png"/></Relationships>
</file>

<file path=ppt/slides/_rels/slide4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0.xml"/><Relationship Id="rId3" Type="http://schemas.openxmlformats.org/officeDocument/2006/relationships/image" Target="../media/image440.png"/></Relationships>
</file>

<file path=ppt/slides/_rels/slide4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1.xml"/><Relationship Id="rId3" Type="http://schemas.openxmlformats.org/officeDocument/2006/relationships/image" Target="../media/image443.png"/></Relationships>
</file>

<file path=ppt/slides/_rels/slide4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2.xml"/><Relationship Id="rId3" Type="http://schemas.openxmlformats.org/officeDocument/2006/relationships/image" Target="../media/image439.png"/><Relationship Id="rId4" Type="http://schemas.openxmlformats.org/officeDocument/2006/relationships/image" Target="../media/image444.png"/></Relationships>
</file>

<file path=ppt/slides/_rels/slide4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3.xml"/><Relationship Id="rId3" Type="http://schemas.openxmlformats.org/officeDocument/2006/relationships/image" Target="../media/image442.png"/><Relationship Id="rId4" Type="http://schemas.openxmlformats.org/officeDocument/2006/relationships/image" Target="../media/image445.png"/></Relationships>
</file>

<file path=ppt/slides/_rels/slide4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4.xml"/><Relationship Id="rId3" Type="http://schemas.openxmlformats.org/officeDocument/2006/relationships/image" Target="../media/image446.png"/><Relationship Id="rId4" Type="http://schemas.openxmlformats.org/officeDocument/2006/relationships/image" Target="../media/image447.jpg"/></Relationships>
</file>

<file path=ppt/slides/_rels/slide4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5.xml"/><Relationship Id="rId3" Type="http://schemas.openxmlformats.org/officeDocument/2006/relationships/image" Target="../media/image448.png"/><Relationship Id="rId4" Type="http://schemas.openxmlformats.org/officeDocument/2006/relationships/image" Target="../media/image454.jpg"/><Relationship Id="rId5" Type="http://schemas.openxmlformats.org/officeDocument/2006/relationships/image" Target="../media/image449.jpg"/></Relationships>
</file>

<file path=ppt/slides/_rels/slide4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6.xml"/><Relationship Id="rId3" Type="http://schemas.openxmlformats.org/officeDocument/2006/relationships/image" Target="../media/image450.png"/></Relationships>
</file>

<file path=ppt/slides/_rels/slide4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7.xml"/><Relationship Id="rId3" Type="http://schemas.openxmlformats.org/officeDocument/2006/relationships/image" Target="../media/image453.png"/></Relationships>
</file>

<file path=ppt/slides/_rels/slide4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8.xml"/><Relationship Id="rId3" Type="http://schemas.openxmlformats.org/officeDocument/2006/relationships/image" Target="../media/image451.png"/></Relationships>
</file>

<file path=ppt/slides/_rels/slide4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9.xml"/><Relationship Id="rId3" Type="http://schemas.openxmlformats.org/officeDocument/2006/relationships/image" Target="../media/image452.png"/><Relationship Id="rId4" Type="http://schemas.openxmlformats.org/officeDocument/2006/relationships/image" Target="../media/image4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jpg"/><Relationship Id="rId4" Type="http://schemas.openxmlformats.org/officeDocument/2006/relationships/image" Target="../media/image67.png"/></Relationships>
</file>

<file path=ppt/slides/_rels/slide4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0.xml"/><Relationship Id="rId3" Type="http://schemas.openxmlformats.org/officeDocument/2006/relationships/image" Target="../media/image456.png"/><Relationship Id="rId4" Type="http://schemas.openxmlformats.org/officeDocument/2006/relationships/image" Target="../media/image457.png"/></Relationships>
</file>

<file path=ppt/slides/_rels/slide4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1.xml"/><Relationship Id="rId3" Type="http://schemas.openxmlformats.org/officeDocument/2006/relationships/image" Target="../media/image458.png"/></Relationships>
</file>

<file path=ppt/slides/_rels/slide4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2.xml"/><Relationship Id="rId3" Type="http://schemas.openxmlformats.org/officeDocument/2006/relationships/image" Target="../media/image460.png"/></Relationships>
</file>

<file path=ppt/slides/_rels/slide4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3.xml"/><Relationship Id="rId3" Type="http://schemas.openxmlformats.org/officeDocument/2006/relationships/image" Target="../media/image459.png"/></Relationships>
</file>

<file path=ppt/slides/_rels/slide4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4.xml"/><Relationship Id="rId3" Type="http://schemas.openxmlformats.org/officeDocument/2006/relationships/image" Target="../media/image461.png"/></Relationships>
</file>

<file path=ppt/slides/_rels/slide4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5.xml"/><Relationship Id="rId3" Type="http://schemas.openxmlformats.org/officeDocument/2006/relationships/image" Target="../media/image462.png"/><Relationship Id="rId4" Type="http://schemas.openxmlformats.org/officeDocument/2006/relationships/image" Target="../media/image464.png"/><Relationship Id="rId5" Type="http://schemas.openxmlformats.org/officeDocument/2006/relationships/image" Target="../media/image463.png"/></Relationships>
</file>

<file path=ppt/slides/_rels/slide4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6.xml"/><Relationship Id="rId3" Type="http://schemas.openxmlformats.org/officeDocument/2006/relationships/image" Target="../media/image465.jpg"/><Relationship Id="rId4" Type="http://schemas.openxmlformats.org/officeDocument/2006/relationships/image" Target="../media/image468.png"/></Relationships>
</file>

<file path=ppt/slides/_rels/slide4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7.xml"/><Relationship Id="rId3" Type="http://schemas.openxmlformats.org/officeDocument/2006/relationships/image" Target="../media/image466.png"/></Relationships>
</file>

<file path=ppt/slides/_rels/slide4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8.xml"/><Relationship Id="rId3" Type="http://schemas.openxmlformats.org/officeDocument/2006/relationships/image" Target="../media/image467.png"/></Relationships>
</file>

<file path=ppt/slides/_rels/slide4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9.xml"/><Relationship Id="rId3" Type="http://schemas.openxmlformats.org/officeDocument/2006/relationships/image" Target="../media/image46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jpg"/><Relationship Id="rId4" Type="http://schemas.openxmlformats.org/officeDocument/2006/relationships/image" Target="../media/image70.png"/><Relationship Id="rId5" Type="http://schemas.openxmlformats.org/officeDocument/2006/relationships/image" Target="../media/image68.png"/></Relationships>
</file>

<file path=ppt/slides/_rels/slide4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0.xml"/><Relationship Id="rId3" Type="http://schemas.openxmlformats.org/officeDocument/2006/relationships/image" Target="../media/image470.png"/></Relationships>
</file>

<file path=ppt/slides/_rels/slide4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1.xml"/><Relationship Id="rId3" Type="http://schemas.openxmlformats.org/officeDocument/2006/relationships/image" Target="../media/image471.png"/></Relationships>
</file>

<file path=ppt/slides/_rels/slide4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2.xml"/><Relationship Id="rId3" Type="http://schemas.openxmlformats.org/officeDocument/2006/relationships/image" Target="../media/image465.jpg"/><Relationship Id="rId4" Type="http://schemas.openxmlformats.org/officeDocument/2006/relationships/image" Target="../media/image473.png"/></Relationships>
</file>

<file path=ppt/slides/_rels/slide4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3.xml"/><Relationship Id="rId3" Type="http://schemas.openxmlformats.org/officeDocument/2006/relationships/image" Target="../media/image479.png"/></Relationships>
</file>

<file path=ppt/slides/_rels/slide4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4.xml"/><Relationship Id="rId3" Type="http://schemas.openxmlformats.org/officeDocument/2006/relationships/image" Target="../media/image480.jpg"/></Relationships>
</file>

<file path=ppt/slides/_rels/slide4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5.xml"/><Relationship Id="rId3" Type="http://schemas.openxmlformats.org/officeDocument/2006/relationships/image" Target="../media/image474.png"/></Relationships>
</file>

<file path=ppt/slides/_rels/slide4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6.xml"/><Relationship Id="rId3" Type="http://schemas.openxmlformats.org/officeDocument/2006/relationships/image" Target="../media/image481.png"/></Relationships>
</file>

<file path=ppt/slides/_rels/slide4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7.xml"/><Relationship Id="rId3" Type="http://schemas.openxmlformats.org/officeDocument/2006/relationships/image" Target="../media/image472.png"/></Relationships>
</file>

<file path=ppt/slides/_rels/slide4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8.xml"/><Relationship Id="rId3" Type="http://schemas.openxmlformats.org/officeDocument/2006/relationships/image" Target="../media/image476.png"/></Relationships>
</file>

<file path=ppt/slides/_rels/slide4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9.xml"/><Relationship Id="rId3" Type="http://schemas.openxmlformats.org/officeDocument/2006/relationships/image" Target="../media/image47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9.jpg"/><Relationship Id="rId4" Type="http://schemas.openxmlformats.org/officeDocument/2006/relationships/image" Target="../media/image74.png"/><Relationship Id="rId5" Type="http://schemas.openxmlformats.org/officeDocument/2006/relationships/image" Target="../media/image73.png"/></Relationships>
</file>

<file path=ppt/slides/_rels/slide4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0.xml"/><Relationship Id="rId3" Type="http://schemas.openxmlformats.org/officeDocument/2006/relationships/image" Target="../media/image478.png"/></Relationships>
</file>

<file path=ppt/slides/_rels/slide4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1.xml"/><Relationship Id="rId3" Type="http://schemas.openxmlformats.org/officeDocument/2006/relationships/image" Target="../media/image475.png"/></Relationships>
</file>

<file path=ppt/slides/_rels/slide4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2.xml"/></Relationships>
</file>

<file path=ppt/slides/_rels/slide4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3.xml"/></Relationships>
</file>

<file path=ppt/slides/_rels/slide4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4.xml"/></Relationships>
</file>

<file path=ppt/slides/_rels/slide4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5.xml"/></Relationships>
</file>

<file path=ppt/slides/_rels/slide4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6.xml"/></Relationships>
</file>

<file path=ppt/slides/_rels/slide4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7.xml"/></Relationships>
</file>

<file path=ppt/slides/_rels/slide4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8.xml"/></Relationships>
</file>

<file path=ppt/slides/_rels/slide4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9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5.png"/></Relationships>
</file>

<file path=ppt/slides/_rels/slide4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0.xml"/></Relationships>
</file>

<file path=ppt/slides/_rels/slide4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1.xml"/></Relationships>
</file>

<file path=ppt/slides/_rels/slide4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2.xml"/></Relationships>
</file>

<file path=ppt/slides/_rels/slide4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3.xml"/><Relationship Id="rId3" Type="http://schemas.openxmlformats.org/officeDocument/2006/relationships/image" Target="../media/image485.png"/></Relationships>
</file>

<file path=ppt/slides/_rels/slide4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4.xml"/><Relationship Id="rId3" Type="http://schemas.openxmlformats.org/officeDocument/2006/relationships/image" Target="../media/image483.png"/></Relationships>
</file>

<file path=ppt/slides/_rels/slide4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5.xml"/><Relationship Id="rId3" Type="http://schemas.openxmlformats.org/officeDocument/2006/relationships/image" Target="../media/image482.png"/></Relationships>
</file>

<file path=ppt/slides/_rels/slide4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6.xml"/><Relationship Id="rId3" Type="http://schemas.openxmlformats.org/officeDocument/2006/relationships/image" Target="../media/image484.png"/></Relationships>
</file>

<file path=ppt/slides/_rels/slide4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7.xml"/><Relationship Id="rId3" Type="http://schemas.openxmlformats.org/officeDocument/2006/relationships/image" Target="../media/image487.png"/></Relationships>
</file>

<file path=ppt/slides/_rels/slide4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8.xml"/><Relationship Id="rId3" Type="http://schemas.openxmlformats.org/officeDocument/2006/relationships/image" Target="../media/image486.png"/></Relationships>
</file>

<file path=ppt/slides/_rels/slide4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9.xml"/><Relationship Id="rId3" Type="http://schemas.openxmlformats.org/officeDocument/2006/relationships/image" Target="../media/image49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3.jpg"/></Relationships>
</file>

<file path=ppt/slides/_rels/slide4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0.xml"/><Relationship Id="rId3" Type="http://schemas.openxmlformats.org/officeDocument/2006/relationships/image" Target="../media/image489.png"/></Relationships>
</file>

<file path=ppt/slides/_rels/slide4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1.xml"/><Relationship Id="rId3" Type="http://schemas.openxmlformats.org/officeDocument/2006/relationships/image" Target="../media/image490.png"/></Relationships>
</file>

<file path=ppt/slides/_rels/slide4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2.xml"/><Relationship Id="rId3" Type="http://schemas.openxmlformats.org/officeDocument/2006/relationships/image" Target="../media/image488.png"/></Relationships>
</file>

<file path=ppt/slides/_rels/slide4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3.xml"/><Relationship Id="rId3" Type="http://schemas.openxmlformats.org/officeDocument/2006/relationships/image" Target="../media/image499.png"/></Relationships>
</file>

<file path=ppt/slides/_rels/slide4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4.xml"/><Relationship Id="rId3" Type="http://schemas.openxmlformats.org/officeDocument/2006/relationships/image" Target="../media/image492.png"/></Relationships>
</file>

<file path=ppt/slides/_rels/slide4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5.xml"/><Relationship Id="rId3" Type="http://schemas.openxmlformats.org/officeDocument/2006/relationships/image" Target="../media/image493.png"/></Relationships>
</file>

<file path=ppt/slides/_rels/slide4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6.xml"/><Relationship Id="rId3" Type="http://schemas.openxmlformats.org/officeDocument/2006/relationships/image" Target="../media/image494.png"/><Relationship Id="rId4" Type="http://schemas.openxmlformats.org/officeDocument/2006/relationships/image" Target="../media/image495.png"/></Relationships>
</file>

<file path=ppt/slides/_rels/slide4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7.xml"/><Relationship Id="rId3" Type="http://schemas.openxmlformats.org/officeDocument/2006/relationships/image" Target="../media/image496.png"/></Relationships>
</file>

<file path=ppt/slides/_rels/slide4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8.xml"/><Relationship Id="rId3" Type="http://schemas.openxmlformats.org/officeDocument/2006/relationships/image" Target="../media/image497.png"/></Relationships>
</file>

<file path=ppt/slides/_rels/slide4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9.xml"/><Relationship Id="rId3" Type="http://schemas.openxmlformats.org/officeDocument/2006/relationships/image" Target="../media/image49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jpg"/></Relationships>
</file>

<file path=ppt/slides/_rels/slide4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0.xml"/><Relationship Id="rId3" Type="http://schemas.openxmlformats.org/officeDocument/2006/relationships/image" Target="../media/image500.png"/><Relationship Id="rId4" Type="http://schemas.openxmlformats.org/officeDocument/2006/relationships/image" Target="../media/image509.png"/></Relationships>
</file>

<file path=ppt/slides/_rels/slide4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1.xml"/><Relationship Id="rId3" Type="http://schemas.openxmlformats.org/officeDocument/2006/relationships/image" Target="../media/image502.png"/></Relationships>
</file>

<file path=ppt/slides/_rels/slide4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2.xml"/><Relationship Id="rId3" Type="http://schemas.openxmlformats.org/officeDocument/2006/relationships/image" Target="../media/image501.png"/></Relationships>
</file>

<file path=ppt/slides/_rels/slide4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3.xml"/><Relationship Id="rId3" Type="http://schemas.openxmlformats.org/officeDocument/2006/relationships/image" Target="../media/image541.png"/></Relationships>
</file>

<file path=ppt/slides/_rels/slide4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4.xml"/><Relationship Id="rId3" Type="http://schemas.openxmlformats.org/officeDocument/2006/relationships/image" Target="../media/image505.png"/></Relationships>
</file>

<file path=ppt/slides/_rels/slide4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5.xml"/><Relationship Id="rId3" Type="http://schemas.openxmlformats.org/officeDocument/2006/relationships/image" Target="../media/image503.png"/></Relationships>
</file>

<file path=ppt/slides/_rels/slide4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6.xml"/><Relationship Id="rId3" Type="http://schemas.openxmlformats.org/officeDocument/2006/relationships/image" Target="../media/image504.png"/><Relationship Id="rId4" Type="http://schemas.openxmlformats.org/officeDocument/2006/relationships/image" Target="../media/image508.png"/></Relationships>
</file>

<file path=ppt/slides/_rels/slide487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7.xml"/><Relationship Id="rId3" Type="http://schemas.openxmlformats.org/officeDocument/2006/relationships/image" Target="../media/image506.png"/><Relationship Id="rId4" Type="http://schemas.openxmlformats.org/officeDocument/2006/relationships/image" Target="../media/image507.png"/><Relationship Id="rId9" Type="http://schemas.openxmlformats.org/officeDocument/2006/relationships/image" Target="../media/image515.png"/><Relationship Id="rId5" Type="http://schemas.openxmlformats.org/officeDocument/2006/relationships/image" Target="../media/image510.png"/><Relationship Id="rId6" Type="http://schemas.openxmlformats.org/officeDocument/2006/relationships/image" Target="../media/image513.png"/><Relationship Id="rId7" Type="http://schemas.openxmlformats.org/officeDocument/2006/relationships/image" Target="../media/image511.png"/><Relationship Id="rId8" Type="http://schemas.openxmlformats.org/officeDocument/2006/relationships/image" Target="../media/image512.png"/></Relationships>
</file>

<file path=ppt/slides/_rels/slide4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8.xml"/></Relationships>
</file>

<file path=ppt/slides/_rels/slide4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9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7.png"/></Relationships>
</file>

<file path=ppt/slides/_rels/slide4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0.xml"/><Relationship Id="rId3" Type="http://schemas.openxmlformats.org/officeDocument/2006/relationships/image" Target="../media/image514.png"/><Relationship Id="rId4" Type="http://schemas.openxmlformats.org/officeDocument/2006/relationships/image" Target="../media/image516.png"/></Relationships>
</file>

<file path=ppt/slides/_rels/slide4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1.xml"/></Relationships>
</file>

<file path=ppt/slides/_rels/slide4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2.xml"/></Relationships>
</file>

<file path=ppt/slides/_rels/slide4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3.xml"/></Relationships>
</file>

<file path=ppt/slides/_rels/slide4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4.xml"/><Relationship Id="rId3" Type="http://schemas.openxmlformats.org/officeDocument/2006/relationships/image" Target="../media/image506.png"/><Relationship Id="rId4" Type="http://schemas.openxmlformats.org/officeDocument/2006/relationships/image" Target="../media/image518.png"/></Relationships>
</file>

<file path=ppt/slides/_rels/slide4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5.xml"/></Relationships>
</file>

<file path=ppt/slides/_rels/slide4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6.xml"/><Relationship Id="rId3" Type="http://schemas.openxmlformats.org/officeDocument/2006/relationships/image" Target="../media/image517.png"/><Relationship Id="rId4" Type="http://schemas.openxmlformats.org/officeDocument/2006/relationships/image" Target="../media/image516.png"/><Relationship Id="rId5" Type="http://schemas.openxmlformats.org/officeDocument/2006/relationships/image" Target="../media/image519.png"/><Relationship Id="rId6" Type="http://schemas.openxmlformats.org/officeDocument/2006/relationships/image" Target="../media/image506.png"/></Relationships>
</file>

<file path=ppt/slides/_rels/slide4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7.xml"/></Relationships>
</file>

<file path=ppt/slides/_rels/slide4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8.xml"/></Relationships>
</file>

<file path=ppt/slides/_rels/slide4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jpg"/></Relationships>
</file>

<file path=ppt/slides/_rels/slide5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0.xml"/><Relationship Id="rId3" Type="http://schemas.openxmlformats.org/officeDocument/2006/relationships/image" Target="../media/image521.png"/><Relationship Id="rId4" Type="http://schemas.openxmlformats.org/officeDocument/2006/relationships/image" Target="../media/image507.png"/><Relationship Id="rId5" Type="http://schemas.openxmlformats.org/officeDocument/2006/relationships/image" Target="../media/image522.png"/><Relationship Id="rId6" Type="http://schemas.openxmlformats.org/officeDocument/2006/relationships/image" Target="../media/image527.png"/></Relationships>
</file>

<file path=ppt/slides/_rels/slide5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1.xml"/></Relationships>
</file>

<file path=ppt/slides/_rels/slide5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2.xml"/></Relationships>
</file>

<file path=ppt/slides/_rels/slide5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3.xml"/><Relationship Id="rId3" Type="http://schemas.openxmlformats.org/officeDocument/2006/relationships/image" Target="../media/image525.png"/></Relationships>
</file>

<file path=ppt/slides/_rels/slide5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4.xml"/></Relationships>
</file>

<file path=ppt/slides/_rels/slide5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5.xml"/><Relationship Id="rId3" Type="http://schemas.openxmlformats.org/officeDocument/2006/relationships/image" Target="../media/image523.png"/></Relationships>
</file>

<file path=ppt/slides/_rels/slide5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6.xml"/></Relationships>
</file>

<file path=ppt/slides/_rels/slide5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7.xml"/></Relationships>
</file>

<file path=ppt/slides/_rels/slide5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8.xml"/></Relationships>
</file>

<file path=ppt/slides/_rels/slide5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9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png"/></Relationships>
</file>

<file path=ppt/slides/_rels/slide5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0.xml"/><Relationship Id="rId3" Type="http://schemas.openxmlformats.org/officeDocument/2006/relationships/image" Target="../media/image524.png"/><Relationship Id="rId4" Type="http://schemas.openxmlformats.org/officeDocument/2006/relationships/image" Target="../media/image520.png"/><Relationship Id="rId5" Type="http://schemas.openxmlformats.org/officeDocument/2006/relationships/image" Target="../media/image526.png"/><Relationship Id="rId6" Type="http://schemas.openxmlformats.org/officeDocument/2006/relationships/image" Target="../media/image529.png"/><Relationship Id="rId7" Type="http://schemas.openxmlformats.org/officeDocument/2006/relationships/image" Target="../media/image528.png"/></Relationships>
</file>

<file path=ppt/slides/_rels/slide5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1.xml"/><Relationship Id="rId3" Type="http://schemas.openxmlformats.org/officeDocument/2006/relationships/image" Target="../media/image533.png"/></Relationships>
</file>

<file path=ppt/slides/_rels/slide5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2.xml"/><Relationship Id="rId3" Type="http://schemas.openxmlformats.org/officeDocument/2006/relationships/image" Target="../media/image530.png"/></Relationships>
</file>

<file path=ppt/slides/_rels/slide5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3.xml"/><Relationship Id="rId3" Type="http://schemas.openxmlformats.org/officeDocument/2006/relationships/image" Target="../media/image532.png"/></Relationships>
</file>

<file path=ppt/slides/_rels/slide5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4.xml"/><Relationship Id="rId3" Type="http://schemas.openxmlformats.org/officeDocument/2006/relationships/image" Target="../media/image534.png"/><Relationship Id="rId4" Type="http://schemas.openxmlformats.org/officeDocument/2006/relationships/image" Target="../media/image531.png"/><Relationship Id="rId5" Type="http://schemas.openxmlformats.org/officeDocument/2006/relationships/image" Target="../media/image538.png"/></Relationships>
</file>

<file path=ppt/slides/_rels/slide5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5.xml"/><Relationship Id="rId3" Type="http://schemas.openxmlformats.org/officeDocument/2006/relationships/image" Target="../media/image535.png"/></Relationships>
</file>

<file path=ppt/slides/_rels/slide5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6.xml"/><Relationship Id="rId3" Type="http://schemas.openxmlformats.org/officeDocument/2006/relationships/image" Target="../media/image536.png"/><Relationship Id="rId4" Type="http://schemas.openxmlformats.org/officeDocument/2006/relationships/image" Target="../media/image537.png"/></Relationships>
</file>

<file path=ppt/slides/_rels/slide5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7.xml"/><Relationship Id="rId3" Type="http://schemas.openxmlformats.org/officeDocument/2006/relationships/image" Target="../media/image558.png"/></Relationships>
</file>

<file path=ppt/slides/_rels/slide5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8.xml"/><Relationship Id="rId3" Type="http://schemas.openxmlformats.org/officeDocument/2006/relationships/image" Target="../media/image578.png"/><Relationship Id="rId4" Type="http://schemas.openxmlformats.org/officeDocument/2006/relationships/image" Target="../media/image540.png"/></Relationships>
</file>

<file path=ppt/slides/_rels/slide5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9.xml"/><Relationship Id="rId3" Type="http://schemas.openxmlformats.org/officeDocument/2006/relationships/image" Target="../media/image5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/Relationships>
</file>

<file path=ppt/slides/_rels/slide5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0.xml"/></Relationships>
</file>

<file path=ppt/slides/_rels/slide5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1.xml"/></Relationships>
</file>

<file path=ppt/slides/_rels/slide5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2.xml"/></Relationships>
</file>

<file path=ppt/slides/_rels/slide5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3.xml"/><Relationship Id="rId3" Type="http://schemas.openxmlformats.org/officeDocument/2006/relationships/image" Target="../media/image539.png"/></Relationships>
</file>

<file path=ppt/slides/_rels/slide5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4.xml"/><Relationship Id="rId3" Type="http://schemas.openxmlformats.org/officeDocument/2006/relationships/image" Target="../media/image543.jpg"/></Relationships>
</file>

<file path=ppt/slides/_rels/slide5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5.xml"/><Relationship Id="rId3" Type="http://schemas.openxmlformats.org/officeDocument/2006/relationships/image" Target="../media/image545.jpg"/></Relationships>
</file>

<file path=ppt/slides/_rels/slide5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6.xml"/><Relationship Id="rId3" Type="http://schemas.openxmlformats.org/officeDocument/2006/relationships/image" Target="../media/image542.jpg"/></Relationships>
</file>

<file path=ppt/slides/_rels/slide5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7.xml"/><Relationship Id="rId3" Type="http://schemas.openxmlformats.org/officeDocument/2006/relationships/image" Target="../media/image546.jpg"/></Relationships>
</file>

<file path=ppt/slides/_rels/slide5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8.xml"/><Relationship Id="rId3" Type="http://schemas.openxmlformats.org/officeDocument/2006/relationships/image" Target="../media/image544.jpg"/></Relationships>
</file>

<file path=ppt/slides/_rels/slide5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9.xml"/><Relationship Id="rId3" Type="http://schemas.openxmlformats.org/officeDocument/2006/relationships/image" Target="../media/image5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2.jpg"/></Relationships>
</file>

<file path=ppt/slides/_rels/slide5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0.xml"/><Relationship Id="rId3" Type="http://schemas.openxmlformats.org/officeDocument/2006/relationships/image" Target="../media/image549.png"/><Relationship Id="rId4" Type="http://schemas.openxmlformats.org/officeDocument/2006/relationships/image" Target="../media/image547.png"/></Relationships>
</file>

<file path=ppt/slides/_rels/slide5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1.xml"/><Relationship Id="rId3" Type="http://schemas.openxmlformats.org/officeDocument/2006/relationships/image" Target="../media/image550.png"/></Relationships>
</file>

<file path=ppt/slides/_rels/slide5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2.xml"/><Relationship Id="rId3" Type="http://schemas.openxmlformats.org/officeDocument/2006/relationships/image" Target="../media/image545.jpg"/></Relationships>
</file>

<file path=ppt/slides/_rels/slide5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3.xml"/><Relationship Id="rId3" Type="http://schemas.openxmlformats.org/officeDocument/2006/relationships/image" Target="../media/image551.png"/></Relationships>
</file>

<file path=ppt/slides/_rels/slide5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4.xml"/><Relationship Id="rId3" Type="http://schemas.openxmlformats.org/officeDocument/2006/relationships/image" Target="../media/image552.png"/></Relationships>
</file>

<file path=ppt/slides/_rels/slide5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5.xml"/><Relationship Id="rId3" Type="http://schemas.openxmlformats.org/officeDocument/2006/relationships/image" Target="../media/image555.jpg"/></Relationships>
</file>

<file path=ppt/slides/_rels/slide5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6.xml"/><Relationship Id="rId3" Type="http://schemas.openxmlformats.org/officeDocument/2006/relationships/image" Target="../media/image553.png"/></Relationships>
</file>

<file path=ppt/slides/_rels/slide5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7.xml"/><Relationship Id="rId3" Type="http://schemas.openxmlformats.org/officeDocument/2006/relationships/image" Target="../media/image554.png"/></Relationships>
</file>

<file path=ppt/slides/_rels/slide5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8.xml"/><Relationship Id="rId3" Type="http://schemas.openxmlformats.org/officeDocument/2006/relationships/image" Target="../media/image556.png"/><Relationship Id="rId4" Type="http://schemas.openxmlformats.org/officeDocument/2006/relationships/image" Target="../media/image557.png"/><Relationship Id="rId5" Type="http://schemas.openxmlformats.org/officeDocument/2006/relationships/image" Target="../media/image559.jpg"/></Relationships>
</file>

<file path=ppt/slides/_rels/slide5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9.xml"/><Relationship Id="rId3" Type="http://schemas.openxmlformats.org/officeDocument/2006/relationships/image" Target="../media/image560.png"/><Relationship Id="rId4" Type="http://schemas.openxmlformats.org/officeDocument/2006/relationships/image" Target="../media/image59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4.jpg"/></Relationships>
</file>

<file path=ppt/slides/_rels/slide5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0.xml"/><Relationship Id="rId3" Type="http://schemas.openxmlformats.org/officeDocument/2006/relationships/image" Target="../media/image565.png"/></Relationships>
</file>

<file path=ppt/slides/_rels/slide5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1.xml"/><Relationship Id="rId3" Type="http://schemas.openxmlformats.org/officeDocument/2006/relationships/image" Target="../media/image564.png"/></Relationships>
</file>

<file path=ppt/slides/_rels/slide5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2.xml"/><Relationship Id="rId3" Type="http://schemas.openxmlformats.org/officeDocument/2006/relationships/image" Target="../media/image561.png"/></Relationships>
</file>

<file path=ppt/slides/_rels/slide5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3.xml"/><Relationship Id="rId3" Type="http://schemas.openxmlformats.org/officeDocument/2006/relationships/image" Target="../media/image606.png"/></Relationships>
</file>

<file path=ppt/slides/_rels/slide5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4.xml"/><Relationship Id="rId3" Type="http://schemas.openxmlformats.org/officeDocument/2006/relationships/image" Target="../media/image562.png"/></Relationships>
</file>

<file path=ppt/slides/_rels/slide5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5.xml"/><Relationship Id="rId3" Type="http://schemas.openxmlformats.org/officeDocument/2006/relationships/image" Target="../media/image563.png"/><Relationship Id="rId4" Type="http://schemas.openxmlformats.org/officeDocument/2006/relationships/image" Target="../media/image566.png"/></Relationships>
</file>

<file path=ppt/slides/_rels/slide5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6.xml"/><Relationship Id="rId3" Type="http://schemas.openxmlformats.org/officeDocument/2006/relationships/image" Target="../media/image569.jpg"/></Relationships>
</file>

<file path=ppt/slides/_rels/slide5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7.xml"/><Relationship Id="rId3" Type="http://schemas.openxmlformats.org/officeDocument/2006/relationships/image" Target="../media/image567.png"/></Relationships>
</file>

<file path=ppt/slides/_rels/slide5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8.xml"/><Relationship Id="rId3" Type="http://schemas.openxmlformats.org/officeDocument/2006/relationships/image" Target="../media/image572.jpg"/><Relationship Id="rId4" Type="http://schemas.openxmlformats.org/officeDocument/2006/relationships/image" Target="../media/image568.jpg"/><Relationship Id="rId5" Type="http://schemas.openxmlformats.org/officeDocument/2006/relationships/image" Target="../media/image571.png"/></Relationships>
</file>

<file path=ppt/slides/_rels/slide5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9.xml"/><Relationship Id="rId3" Type="http://schemas.openxmlformats.org/officeDocument/2006/relationships/image" Target="../media/image5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8.png"/></Relationships>
</file>

<file path=ppt/slides/_rels/slide5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0.xml"/><Relationship Id="rId3" Type="http://schemas.openxmlformats.org/officeDocument/2006/relationships/image" Target="../media/image575.jpg"/><Relationship Id="rId4" Type="http://schemas.openxmlformats.org/officeDocument/2006/relationships/image" Target="../media/image573.png"/></Relationships>
</file>

<file path=ppt/slides/_rels/slide5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1.xml"/><Relationship Id="rId3" Type="http://schemas.openxmlformats.org/officeDocument/2006/relationships/image" Target="../media/image574.png"/><Relationship Id="rId4" Type="http://schemas.openxmlformats.org/officeDocument/2006/relationships/image" Target="../media/image577.png"/><Relationship Id="rId5" Type="http://schemas.openxmlformats.org/officeDocument/2006/relationships/image" Target="../media/image576.png"/><Relationship Id="rId6" Type="http://schemas.openxmlformats.org/officeDocument/2006/relationships/image" Target="../media/image580.png"/></Relationships>
</file>

<file path=ppt/slides/_rels/slide5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2.xml"/><Relationship Id="rId3" Type="http://schemas.openxmlformats.org/officeDocument/2006/relationships/image" Target="../media/image582.png"/><Relationship Id="rId4" Type="http://schemas.openxmlformats.org/officeDocument/2006/relationships/image" Target="../media/image579.png"/></Relationships>
</file>

<file path=ppt/slides/_rels/slide5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3.xml"/><Relationship Id="rId3" Type="http://schemas.openxmlformats.org/officeDocument/2006/relationships/image" Target="../media/image583.jpg"/><Relationship Id="rId4" Type="http://schemas.openxmlformats.org/officeDocument/2006/relationships/image" Target="../media/image581.png"/></Relationships>
</file>

<file path=ppt/slides/_rels/slide5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4.xml"/><Relationship Id="rId3" Type="http://schemas.openxmlformats.org/officeDocument/2006/relationships/image" Target="../media/image590.png"/><Relationship Id="rId4" Type="http://schemas.openxmlformats.org/officeDocument/2006/relationships/image" Target="../media/image584.png"/></Relationships>
</file>

<file path=ppt/slides/_rels/slide5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5.xml"/><Relationship Id="rId3" Type="http://schemas.openxmlformats.org/officeDocument/2006/relationships/image" Target="../media/image585.png"/><Relationship Id="rId4" Type="http://schemas.openxmlformats.org/officeDocument/2006/relationships/image" Target="../media/image579.png"/></Relationships>
</file>

<file path=ppt/slides/_rels/slide5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6.xml"/><Relationship Id="rId3" Type="http://schemas.openxmlformats.org/officeDocument/2006/relationships/image" Target="../media/image587.png"/></Relationships>
</file>

<file path=ppt/slides/_rels/slide5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7.xml"/><Relationship Id="rId3" Type="http://schemas.openxmlformats.org/officeDocument/2006/relationships/image" Target="../media/image586.jpg"/></Relationships>
</file>

<file path=ppt/slides/_rels/slide5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8.xml"/><Relationship Id="rId3" Type="http://schemas.openxmlformats.org/officeDocument/2006/relationships/image" Target="../media/image588.jpg"/></Relationships>
</file>

<file path=ppt/slides/_rels/slide5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9.xml"/><Relationship Id="rId3" Type="http://schemas.openxmlformats.org/officeDocument/2006/relationships/image" Target="../media/image59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6.png"/></Relationships>
</file>

<file path=ppt/slides/_rels/slide5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0.xml"/><Relationship Id="rId3" Type="http://schemas.openxmlformats.org/officeDocument/2006/relationships/image" Target="../media/image589.jpg"/></Relationships>
</file>

<file path=ppt/slides/_rels/slide5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1.xml"/></Relationships>
</file>

<file path=ppt/slides/_rels/slide5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2.xml"/><Relationship Id="rId3" Type="http://schemas.openxmlformats.org/officeDocument/2006/relationships/image" Target="../media/image591.png"/></Relationships>
</file>

<file path=ppt/slides/_rels/slide5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3.xml"/><Relationship Id="rId3" Type="http://schemas.openxmlformats.org/officeDocument/2006/relationships/image" Target="../media/image595.png"/></Relationships>
</file>

<file path=ppt/slides/_rels/slide5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4.xml"/><Relationship Id="rId3" Type="http://schemas.openxmlformats.org/officeDocument/2006/relationships/image" Target="../media/image594.png"/></Relationships>
</file>

<file path=ppt/slides/_rels/slide5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5.xml"/><Relationship Id="rId3" Type="http://schemas.openxmlformats.org/officeDocument/2006/relationships/image" Target="../media/image597.jpg"/></Relationships>
</file>

<file path=ppt/slides/_rels/slide5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6.xml"/><Relationship Id="rId3" Type="http://schemas.openxmlformats.org/officeDocument/2006/relationships/image" Target="../media/image596.jpg"/></Relationships>
</file>

<file path=ppt/slides/_rels/slide5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7.xml"/><Relationship Id="rId3" Type="http://schemas.openxmlformats.org/officeDocument/2006/relationships/image" Target="../media/image600.jpg"/></Relationships>
</file>

<file path=ppt/slides/_rels/slide5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8.xml"/><Relationship Id="rId3" Type="http://schemas.openxmlformats.org/officeDocument/2006/relationships/image" Target="../media/image617.png"/></Relationships>
</file>

<file path=ppt/slides/_rels/slide5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9.xml"/><Relationship Id="rId3" Type="http://schemas.openxmlformats.org/officeDocument/2006/relationships/hyperlink" Target="http://www.bigbellysolar.com/" TargetMode="External"/><Relationship Id="rId4" Type="http://schemas.openxmlformats.org/officeDocument/2006/relationships/image" Target="../media/image59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jpg"/></Relationships>
</file>

<file path=ppt/slides/_rels/slide5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0.xml"/><Relationship Id="rId3" Type="http://schemas.openxmlformats.org/officeDocument/2006/relationships/image" Target="../media/image589.jpg"/></Relationships>
</file>

<file path=ppt/slides/_rels/slide5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1.xml"/></Relationships>
</file>

<file path=ppt/slides/_rels/slide5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2.xml"/><Relationship Id="rId3" Type="http://schemas.openxmlformats.org/officeDocument/2006/relationships/image" Target="../media/image604.png"/></Relationships>
</file>

<file path=ppt/slides/_rels/slide5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3.xml"/><Relationship Id="rId3" Type="http://schemas.openxmlformats.org/officeDocument/2006/relationships/image" Target="../media/image598.jpg"/></Relationships>
</file>

<file path=ppt/slides/_rels/slide5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4.xml"/><Relationship Id="rId3" Type="http://schemas.openxmlformats.org/officeDocument/2006/relationships/image" Target="../media/image607.jpg"/></Relationships>
</file>

<file path=ppt/slides/_rels/slide5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5.xml"/><Relationship Id="rId3" Type="http://schemas.openxmlformats.org/officeDocument/2006/relationships/image" Target="../media/image601.jpg"/></Relationships>
</file>

<file path=ppt/slides/_rels/slide5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6.xml"/><Relationship Id="rId3" Type="http://schemas.openxmlformats.org/officeDocument/2006/relationships/image" Target="../media/image608.jpg"/><Relationship Id="rId4" Type="http://schemas.openxmlformats.org/officeDocument/2006/relationships/image" Target="../media/image602.jpg"/></Relationships>
</file>

<file path=ppt/slides/_rels/slide5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7.xml"/><Relationship Id="rId3" Type="http://schemas.openxmlformats.org/officeDocument/2006/relationships/image" Target="../media/image605.png"/><Relationship Id="rId4" Type="http://schemas.openxmlformats.org/officeDocument/2006/relationships/image" Target="../media/image603.png"/></Relationships>
</file>

<file path=ppt/slides/_rels/slide5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8.xml"/><Relationship Id="rId3" Type="http://schemas.openxmlformats.org/officeDocument/2006/relationships/image" Target="../media/image615.jpg"/></Relationships>
</file>

<file path=ppt/slides/_rels/slide5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9.xml"/><Relationship Id="rId3" Type="http://schemas.openxmlformats.org/officeDocument/2006/relationships/image" Target="../media/image61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Relationship Id="rId4" Type="http://schemas.openxmlformats.org/officeDocument/2006/relationships/image" Target="../media/image87.jpg"/><Relationship Id="rId5" Type="http://schemas.openxmlformats.org/officeDocument/2006/relationships/image" Target="../media/image90.png"/></Relationships>
</file>

<file path=ppt/slides/_rels/slide5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0.xml"/><Relationship Id="rId3" Type="http://schemas.openxmlformats.org/officeDocument/2006/relationships/image" Target="../media/image612.png"/></Relationships>
</file>

<file path=ppt/slides/_rels/slide5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1.xml"/><Relationship Id="rId3" Type="http://schemas.openxmlformats.org/officeDocument/2006/relationships/image" Target="../media/image618.jpg"/><Relationship Id="rId4" Type="http://schemas.openxmlformats.org/officeDocument/2006/relationships/image" Target="../media/image614.jpg"/></Relationships>
</file>

<file path=ppt/slides/_rels/slide5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2.xml"/><Relationship Id="rId3" Type="http://schemas.openxmlformats.org/officeDocument/2006/relationships/image" Target="../media/image616.png"/></Relationships>
</file>

<file path=ppt/slides/_rels/slide5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3.xml"/><Relationship Id="rId3" Type="http://schemas.openxmlformats.org/officeDocument/2006/relationships/image" Target="../media/image609.png"/><Relationship Id="rId4" Type="http://schemas.openxmlformats.org/officeDocument/2006/relationships/image" Target="../media/image611.png"/></Relationships>
</file>

<file path=ppt/slides/_rels/slide5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4.xml"/><Relationship Id="rId3" Type="http://schemas.openxmlformats.org/officeDocument/2006/relationships/image" Target="../media/image613.jpg"/></Relationships>
</file>

<file path=ppt/slides/_rels/slide5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5.xml"/><Relationship Id="rId3" Type="http://schemas.openxmlformats.org/officeDocument/2006/relationships/image" Target="../media/image621.jpg"/></Relationships>
</file>

<file path=ppt/slides/_rels/slide5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6.xml"/><Relationship Id="rId3" Type="http://schemas.openxmlformats.org/officeDocument/2006/relationships/image" Target="../media/image623.png"/><Relationship Id="rId4" Type="http://schemas.openxmlformats.org/officeDocument/2006/relationships/image" Target="../media/image619.png"/></Relationships>
</file>

<file path=ppt/slides/_rels/slide5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7.xml"/><Relationship Id="rId3" Type="http://schemas.openxmlformats.org/officeDocument/2006/relationships/image" Target="../media/image630.jpg"/></Relationships>
</file>

<file path=ppt/slides/_rels/slide5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8.xml"/><Relationship Id="rId3" Type="http://schemas.openxmlformats.org/officeDocument/2006/relationships/image" Target="../media/image622.jpg"/></Relationships>
</file>

<file path=ppt/slides/_rels/slide5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9.xml"/><Relationship Id="rId3" Type="http://schemas.openxmlformats.org/officeDocument/2006/relationships/image" Target="../media/image6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1.png"/><Relationship Id="rId4" Type="http://schemas.openxmlformats.org/officeDocument/2006/relationships/image" Target="../media/image92.jpg"/></Relationships>
</file>

<file path=ppt/slides/_rels/slide5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0.xml"/><Relationship Id="rId3" Type="http://schemas.openxmlformats.org/officeDocument/2006/relationships/image" Target="../media/image624.jpg"/></Relationships>
</file>

<file path=ppt/slides/_rels/slide5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1.xml"/><Relationship Id="rId3" Type="http://schemas.openxmlformats.org/officeDocument/2006/relationships/image" Target="../media/image626.jpg"/></Relationships>
</file>

<file path=ppt/slides/_rels/slide5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2.xml"/><Relationship Id="rId3" Type="http://schemas.openxmlformats.org/officeDocument/2006/relationships/image" Target="../media/image625.png"/></Relationships>
</file>

<file path=ppt/slides/_rels/slide5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3.xml"/></Relationships>
</file>

<file path=ppt/slides/_rels/slide5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4.xml"/><Relationship Id="rId3" Type="http://schemas.openxmlformats.org/officeDocument/2006/relationships/image" Target="../media/image627.jpg"/></Relationships>
</file>

<file path=ppt/slides/_rels/slide5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5.xml"/></Relationships>
</file>

<file path=ppt/slides/_rels/slide5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6.xml"/></Relationships>
</file>

<file path=ppt/slides/_rels/slide5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7.xml"/><Relationship Id="rId3" Type="http://schemas.openxmlformats.org/officeDocument/2006/relationships/image" Target="../media/image631.png"/></Relationships>
</file>

<file path=ppt/slides/_rels/slide5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8.xml"/><Relationship Id="rId3" Type="http://schemas.openxmlformats.org/officeDocument/2006/relationships/image" Target="../media/image633.png"/><Relationship Id="rId4" Type="http://schemas.openxmlformats.org/officeDocument/2006/relationships/image" Target="../media/image628.png"/></Relationships>
</file>

<file path=ppt/slides/_rels/slide5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9.xml"/><Relationship Id="rId3" Type="http://schemas.openxmlformats.org/officeDocument/2006/relationships/image" Target="../media/image635.png"/><Relationship Id="rId4" Type="http://schemas.openxmlformats.org/officeDocument/2006/relationships/image" Target="../media/image6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3.jpg"/></Relationships>
</file>

<file path=ppt/slides/_rels/slide6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0.xml"/><Relationship Id="rId3" Type="http://schemas.openxmlformats.org/officeDocument/2006/relationships/image" Target="../media/image637.png"/></Relationships>
</file>

<file path=ppt/slides/_rels/slide6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1.xml"/><Relationship Id="rId3" Type="http://schemas.openxmlformats.org/officeDocument/2006/relationships/image" Target="../media/image634.png"/><Relationship Id="rId4" Type="http://schemas.openxmlformats.org/officeDocument/2006/relationships/image" Target="../media/image632.png"/></Relationships>
</file>

<file path=ppt/slides/_rels/slide6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2.xml"/><Relationship Id="rId3" Type="http://schemas.openxmlformats.org/officeDocument/2006/relationships/image" Target="../media/image638.png"/><Relationship Id="rId4" Type="http://schemas.openxmlformats.org/officeDocument/2006/relationships/image" Target="../media/image636.png"/></Relationships>
</file>

<file path=ppt/slides/_rels/slide6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3.xml"/></Relationships>
</file>

<file path=ppt/slides/_rels/slide6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4.xml"/><Relationship Id="rId3" Type="http://schemas.openxmlformats.org/officeDocument/2006/relationships/image" Target="../media/image642.png"/></Relationships>
</file>

<file path=ppt/slides/_rels/slide6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5.xml"/><Relationship Id="rId3" Type="http://schemas.openxmlformats.org/officeDocument/2006/relationships/image" Target="../media/image641.png"/></Relationships>
</file>

<file path=ppt/slides/_rels/slide6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6.xml"/><Relationship Id="rId3" Type="http://schemas.openxmlformats.org/officeDocument/2006/relationships/image" Target="../media/image640.png"/><Relationship Id="rId4" Type="http://schemas.openxmlformats.org/officeDocument/2006/relationships/image" Target="../media/image643.png"/></Relationships>
</file>

<file path=ppt/slides/_rels/slide6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7.xml"/><Relationship Id="rId3" Type="http://schemas.openxmlformats.org/officeDocument/2006/relationships/image" Target="../media/image646.jpg"/></Relationships>
</file>

<file path=ppt/slides/_rels/slide6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8.xml"/><Relationship Id="rId3" Type="http://schemas.openxmlformats.org/officeDocument/2006/relationships/image" Target="../media/image645.jpg"/></Relationships>
</file>

<file path=ppt/slides/_rels/slide6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9.xml"/><Relationship Id="rId3" Type="http://schemas.openxmlformats.org/officeDocument/2006/relationships/image" Target="../media/image644.png"/><Relationship Id="rId4" Type="http://schemas.openxmlformats.org/officeDocument/2006/relationships/image" Target="../media/image6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4.jpg"/></Relationships>
</file>

<file path=ppt/slides/_rels/slide6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0.xml"/><Relationship Id="rId3" Type="http://schemas.openxmlformats.org/officeDocument/2006/relationships/image" Target="../media/image650.png"/></Relationships>
</file>

<file path=ppt/slides/_rels/slide6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1.xml"/><Relationship Id="rId3" Type="http://schemas.openxmlformats.org/officeDocument/2006/relationships/image" Target="../media/image652.png"/></Relationships>
</file>

<file path=ppt/slides/_rels/slide6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2.xml"/><Relationship Id="rId3" Type="http://schemas.openxmlformats.org/officeDocument/2006/relationships/image" Target="../media/image647.png"/></Relationships>
</file>

<file path=ppt/slides/_rels/slide6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3.xml"/><Relationship Id="rId3" Type="http://schemas.openxmlformats.org/officeDocument/2006/relationships/image" Target="../media/image648.png"/></Relationships>
</file>

<file path=ppt/slides/_rels/slide6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4.xml"/></Relationships>
</file>

<file path=ppt/slides/_rels/slide6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5.xml"/></Relationships>
</file>

<file path=ppt/slides/_rels/slide6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6.xml"/><Relationship Id="rId3" Type="http://schemas.openxmlformats.org/officeDocument/2006/relationships/image" Target="../media/image649.jpg"/></Relationships>
</file>

<file path=ppt/slides/_rels/slide6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7.xml"/><Relationship Id="rId3" Type="http://schemas.openxmlformats.org/officeDocument/2006/relationships/image" Target="../media/image653.jpg"/><Relationship Id="rId4" Type="http://schemas.openxmlformats.org/officeDocument/2006/relationships/image" Target="../media/image651.png"/></Relationships>
</file>

<file path=ppt/slides/_rels/slide6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8.xml"/><Relationship Id="rId3" Type="http://schemas.openxmlformats.org/officeDocument/2006/relationships/image" Target="../media/image653.jpg"/><Relationship Id="rId4" Type="http://schemas.openxmlformats.org/officeDocument/2006/relationships/image" Target="../media/image654.png"/></Relationships>
</file>

<file path=ppt/slides/_rels/slide6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9.xml"/><Relationship Id="rId3" Type="http://schemas.openxmlformats.org/officeDocument/2006/relationships/image" Target="../media/image653.jpg"/><Relationship Id="rId4" Type="http://schemas.openxmlformats.org/officeDocument/2006/relationships/image" Target="../media/image65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5.png"/></Relationships>
</file>

<file path=ppt/slides/_rels/slide6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0.xml"/><Relationship Id="rId3" Type="http://schemas.openxmlformats.org/officeDocument/2006/relationships/image" Target="../media/image653.jpg"/><Relationship Id="rId4" Type="http://schemas.openxmlformats.org/officeDocument/2006/relationships/image" Target="../media/image655.png"/></Relationships>
</file>

<file path=ppt/slides/_rels/slide6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1.xml"/><Relationship Id="rId3" Type="http://schemas.openxmlformats.org/officeDocument/2006/relationships/image" Target="../media/image653.jpg"/><Relationship Id="rId4" Type="http://schemas.openxmlformats.org/officeDocument/2006/relationships/image" Target="../media/image664.png"/></Relationships>
</file>

<file path=ppt/slides/_rels/slide6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2.xml"/><Relationship Id="rId3" Type="http://schemas.openxmlformats.org/officeDocument/2006/relationships/image" Target="../media/image653.jpg"/><Relationship Id="rId4" Type="http://schemas.openxmlformats.org/officeDocument/2006/relationships/image" Target="../media/image658.png"/><Relationship Id="rId5" Type="http://schemas.openxmlformats.org/officeDocument/2006/relationships/image" Target="../media/image661.png"/></Relationships>
</file>

<file path=ppt/slides/_rels/slide6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3.xml"/><Relationship Id="rId3" Type="http://schemas.openxmlformats.org/officeDocument/2006/relationships/image" Target="../media/image653.jpg"/><Relationship Id="rId4" Type="http://schemas.openxmlformats.org/officeDocument/2006/relationships/image" Target="../media/image659.jpg"/></Relationships>
</file>

<file path=ppt/slides/_rels/slide6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4.xml"/><Relationship Id="rId3" Type="http://schemas.openxmlformats.org/officeDocument/2006/relationships/image" Target="../media/image653.jpg"/><Relationship Id="rId4" Type="http://schemas.openxmlformats.org/officeDocument/2006/relationships/image" Target="../media/image665.png"/></Relationships>
</file>

<file path=ppt/slides/_rels/slide6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5.xml"/><Relationship Id="rId3" Type="http://schemas.openxmlformats.org/officeDocument/2006/relationships/image" Target="../media/image653.jpg"/><Relationship Id="rId4" Type="http://schemas.openxmlformats.org/officeDocument/2006/relationships/image" Target="../media/image660.jpg"/><Relationship Id="rId5" Type="http://schemas.openxmlformats.org/officeDocument/2006/relationships/image" Target="../media/image657.png"/><Relationship Id="rId6" Type="http://schemas.openxmlformats.org/officeDocument/2006/relationships/image" Target="../media/image669.png"/><Relationship Id="rId7" Type="http://schemas.openxmlformats.org/officeDocument/2006/relationships/image" Target="../media/image662.png"/><Relationship Id="rId8" Type="http://schemas.openxmlformats.org/officeDocument/2006/relationships/image" Target="../media/image663.png"/></Relationships>
</file>

<file path=ppt/slides/_rels/slide6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6.xml"/><Relationship Id="rId3" Type="http://schemas.openxmlformats.org/officeDocument/2006/relationships/image" Target="../media/image670.png"/><Relationship Id="rId4" Type="http://schemas.openxmlformats.org/officeDocument/2006/relationships/image" Target="../media/image668.png"/></Relationships>
</file>

<file path=ppt/slides/_rels/slide6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7.xml"/><Relationship Id="rId3" Type="http://schemas.openxmlformats.org/officeDocument/2006/relationships/image" Target="../media/image667.png"/></Relationships>
</file>

<file path=ppt/slides/_rels/slide6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8.xml"/><Relationship Id="rId3" Type="http://schemas.openxmlformats.org/officeDocument/2006/relationships/image" Target="../media/image671.jpg"/><Relationship Id="rId4" Type="http://schemas.openxmlformats.org/officeDocument/2006/relationships/image" Target="../media/image666.png"/><Relationship Id="rId5" Type="http://schemas.openxmlformats.org/officeDocument/2006/relationships/image" Target="../media/image672.png"/></Relationships>
</file>

<file path=ppt/slides/_rels/slide6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9.xml"/><Relationship Id="rId3" Type="http://schemas.openxmlformats.org/officeDocument/2006/relationships/image" Target="../media/image676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6.png"/></Relationships>
</file>

<file path=ppt/slides/_rels/slide6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0.xml"/><Relationship Id="rId3" Type="http://schemas.openxmlformats.org/officeDocument/2006/relationships/image" Target="../media/image675.png"/></Relationships>
</file>

<file path=ppt/slides/_rels/slide6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1.xml"/><Relationship Id="rId3" Type="http://schemas.openxmlformats.org/officeDocument/2006/relationships/image" Target="../media/image673.png"/></Relationships>
</file>

<file path=ppt/slides/_rels/slide6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2.xml"/><Relationship Id="rId3" Type="http://schemas.openxmlformats.org/officeDocument/2006/relationships/image" Target="../media/image678.png"/></Relationships>
</file>

<file path=ppt/slides/_rels/slide6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3.xml"/><Relationship Id="rId3" Type="http://schemas.openxmlformats.org/officeDocument/2006/relationships/image" Target="../media/image677.png"/></Relationships>
</file>

<file path=ppt/slides/_rels/slide6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4.xml"/><Relationship Id="rId3" Type="http://schemas.openxmlformats.org/officeDocument/2006/relationships/image" Target="../media/image679.png"/></Relationships>
</file>

<file path=ppt/slides/_rels/slide6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5.xml"/><Relationship Id="rId3" Type="http://schemas.openxmlformats.org/officeDocument/2006/relationships/image" Target="../media/image674.png"/><Relationship Id="rId4" Type="http://schemas.openxmlformats.org/officeDocument/2006/relationships/image" Target="../media/image682.jpg"/></Relationships>
</file>

<file path=ppt/slides/_rels/slide6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6.xml"/><Relationship Id="rId3" Type="http://schemas.openxmlformats.org/officeDocument/2006/relationships/image" Target="../media/image680.png"/><Relationship Id="rId4" Type="http://schemas.openxmlformats.org/officeDocument/2006/relationships/image" Target="../media/image681.png"/><Relationship Id="rId5" Type="http://schemas.openxmlformats.org/officeDocument/2006/relationships/image" Target="../media/image688.png"/></Relationships>
</file>

<file path=ppt/slides/_rels/slide6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7.xml"/><Relationship Id="rId3" Type="http://schemas.openxmlformats.org/officeDocument/2006/relationships/image" Target="../media/image683.png"/><Relationship Id="rId4" Type="http://schemas.openxmlformats.org/officeDocument/2006/relationships/image" Target="../media/image686.png"/></Relationships>
</file>

<file path=ppt/slides/_rels/slide6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8.xml"/><Relationship Id="rId3" Type="http://schemas.openxmlformats.org/officeDocument/2006/relationships/image" Target="../media/image685.jpg"/><Relationship Id="rId4" Type="http://schemas.openxmlformats.org/officeDocument/2006/relationships/image" Target="../media/image687.jpg"/></Relationships>
</file>

<file path=ppt/slides/_rels/slide6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9.xml"/><Relationship Id="rId3" Type="http://schemas.openxmlformats.org/officeDocument/2006/relationships/image" Target="../media/image691.jpg"/><Relationship Id="rId4" Type="http://schemas.openxmlformats.org/officeDocument/2006/relationships/image" Target="../media/image68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7.jpg"/></Relationships>
</file>

<file path=ppt/slides/_rels/slide6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0.xml"/><Relationship Id="rId3" Type="http://schemas.openxmlformats.org/officeDocument/2006/relationships/image" Target="../media/image689.png"/></Relationships>
</file>

<file path=ppt/slides/_rels/slide6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1.xml"/><Relationship Id="rId3" Type="http://schemas.openxmlformats.org/officeDocument/2006/relationships/image" Target="../media/image690.png"/></Relationships>
</file>

<file path=ppt/slides/_rels/slide6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2.xml"/><Relationship Id="rId3" Type="http://schemas.openxmlformats.org/officeDocument/2006/relationships/image" Target="../media/image692.png"/><Relationship Id="rId4" Type="http://schemas.openxmlformats.org/officeDocument/2006/relationships/image" Target="../media/image694.png"/></Relationships>
</file>

<file path=ppt/slides/_rels/slide6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3.xml"/><Relationship Id="rId3" Type="http://schemas.openxmlformats.org/officeDocument/2006/relationships/image" Target="../media/image696.jpg"/></Relationships>
</file>

<file path=ppt/slides/_rels/slide6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4.xml"/><Relationship Id="rId3" Type="http://schemas.openxmlformats.org/officeDocument/2006/relationships/image" Target="../media/image693.png"/></Relationships>
</file>

<file path=ppt/slides/_rels/slide6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5.xml"/><Relationship Id="rId3" Type="http://schemas.openxmlformats.org/officeDocument/2006/relationships/image" Target="../media/image699.png"/></Relationships>
</file>

<file path=ppt/slides/_rels/slide6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6.xml"/><Relationship Id="rId3" Type="http://schemas.openxmlformats.org/officeDocument/2006/relationships/image" Target="../media/image697.png"/></Relationships>
</file>

<file path=ppt/slides/_rels/slide6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7.xml"/><Relationship Id="rId3" Type="http://schemas.openxmlformats.org/officeDocument/2006/relationships/image" Target="../media/image695.png"/><Relationship Id="rId4" Type="http://schemas.openxmlformats.org/officeDocument/2006/relationships/image" Target="../media/image700.png"/></Relationships>
</file>

<file path=ppt/slides/_rels/slide6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8.xml"/><Relationship Id="rId3" Type="http://schemas.openxmlformats.org/officeDocument/2006/relationships/image" Target="../media/image702.png"/></Relationships>
</file>

<file path=ppt/slides/_rels/slide6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9.xml"/><Relationship Id="rId3" Type="http://schemas.openxmlformats.org/officeDocument/2006/relationships/image" Target="../media/image698.png"/><Relationship Id="rId4" Type="http://schemas.openxmlformats.org/officeDocument/2006/relationships/image" Target="../media/image70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8.jpg"/><Relationship Id="rId4" Type="http://schemas.openxmlformats.org/officeDocument/2006/relationships/image" Target="../media/image101.jpg"/></Relationships>
</file>

<file path=ppt/slides/_rels/slide6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0.xml"/><Relationship Id="rId3" Type="http://schemas.openxmlformats.org/officeDocument/2006/relationships/image" Target="../media/image703.png"/><Relationship Id="rId4" Type="http://schemas.openxmlformats.org/officeDocument/2006/relationships/image" Target="../media/image706.png"/><Relationship Id="rId5" Type="http://schemas.openxmlformats.org/officeDocument/2006/relationships/image" Target="../media/image704.png"/><Relationship Id="rId6" Type="http://schemas.openxmlformats.org/officeDocument/2006/relationships/image" Target="../media/image705.jpg"/><Relationship Id="rId7" Type="http://schemas.openxmlformats.org/officeDocument/2006/relationships/image" Target="../media/image713.jpg"/></Relationships>
</file>

<file path=ppt/slides/_rels/slide6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1.xml"/><Relationship Id="rId3" Type="http://schemas.openxmlformats.org/officeDocument/2006/relationships/image" Target="../media/image708.png"/></Relationships>
</file>

<file path=ppt/slides/_rels/slide6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2.xml"/><Relationship Id="rId3" Type="http://schemas.openxmlformats.org/officeDocument/2006/relationships/image" Target="../media/image707.jpg"/><Relationship Id="rId4" Type="http://schemas.openxmlformats.org/officeDocument/2006/relationships/image" Target="../media/image709.jpg"/></Relationships>
</file>

<file path=ppt/slides/_rels/slide6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3.xml"/><Relationship Id="rId3" Type="http://schemas.openxmlformats.org/officeDocument/2006/relationships/image" Target="../media/image711.jpg"/></Relationships>
</file>

<file path=ppt/slides/_rels/slide6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4.xml"/><Relationship Id="rId3" Type="http://schemas.openxmlformats.org/officeDocument/2006/relationships/image" Target="../media/image712.png"/></Relationships>
</file>

<file path=ppt/slides/_rels/slide6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5.xml"/><Relationship Id="rId3" Type="http://schemas.openxmlformats.org/officeDocument/2006/relationships/image" Target="../media/image710.png"/><Relationship Id="rId4" Type="http://schemas.openxmlformats.org/officeDocument/2006/relationships/image" Target="../media/image759.png"/></Relationships>
</file>

<file path=ppt/slides/_rels/slide6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6.xml"/><Relationship Id="rId3" Type="http://schemas.openxmlformats.org/officeDocument/2006/relationships/image" Target="../media/image716.png"/><Relationship Id="rId4" Type="http://schemas.openxmlformats.org/officeDocument/2006/relationships/image" Target="../media/image714.jpg"/><Relationship Id="rId5" Type="http://schemas.openxmlformats.org/officeDocument/2006/relationships/image" Target="../media/image718.png"/></Relationships>
</file>

<file path=ppt/slides/_rels/slide6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7.xml"/><Relationship Id="rId3" Type="http://schemas.openxmlformats.org/officeDocument/2006/relationships/image" Target="../media/image715.png"/></Relationships>
</file>

<file path=ppt/slides/_rels/slide6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8.xml"/><Relationship Id="rId3" Type="http://schemas.openxmlformats.org/officeDocument/2006/relationships/image" Target="../media/image721.png"/><Relationship Id="rId4" Type="http://schemas.openxmlformats.org/officeDocument/2006/relationships/image" Target="../media/image720.png"/></Relationships>
</file>

<file path=ppt/slides/_rels/slide6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9.xml"/><Relationship Id="rId3" Type="http://schemas.openxmlformats.org/officeDocument/2006/relationships/image" Target="../media/image71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/Relationships>
</file>

<file path=ppt/slides/_rels/slide6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0.xml"/><Relationship Id="rId3" Type="http://schemas.openxmlformats.org/officeDocument/2006/relationships/image" Target="../media/image717.jpg"/><Relationship Id="rId4" Type="http://schemas.openxmlformats.org/officeDocument/2006/relationships/image" Target="../media/image722.jpg"/></Relationships>
</file>

<file path=ppt/slides/_rels/slide6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1.xml"/><Relationship Id="rId3" Type="http://schemas.openxmlformats.org/officeDocument/2006/relationships/image" Target="../media/image725.jpg"/></Relationships>
</file>

<file path=ppt/slides/_rels/slide6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2.xml"/></Relationships>
</file>

<file path=ppt/slides/_rels/slide6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3.xml"/><Relationship Id="rId3" Type="http://schemas.openxmlformats.org/officeDocument/2006/relationships/image" Target="../media/image723.png"/></Relationships>
</file>

<file path=ppt/slides/_rels/slide6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4.xml"/><Relationship Id="rId3" Type="http://schemas.openxmlformats.org/officeDocument/2006/relationships/image" Target="../media/image727.jpg"/><Relationship Id="rId4" Type="http://schemas.openxmlformats.org/officeDocument/2006/relationships/image" Target="../media/image724.jpg"/></Relationships>
</file>

<file path=ppt/slides/_rels/slide6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5.xml"/><Relationship Id="rId3" Type="http://schemas.openxmlformats.org/officeDocument/2006/relationships/hyperlink" Target="http://www.youtube.com/" TargetMode="External"/><Relationship Id="rId4" Type="http://schemas.openxmlformats.org/officeDocument/2006/relationships/image" Target="../media/image729.png"/><Relationship Id="rId5" Type="http://schemas.openxmlformats.org/officeDocument/2006/relationships/image" Target="../media/image728.png"/><Relationship Id="rId6" Type="http://schemas.openxmlformats.org/officeDocument/2006/relationships/image" Target="../media/image726.png"/></Relationships>
</file>

<file path=ppt/slides/_rels/slide6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6.xml"/><Relationship Id="rId3" Type="http://schemas.openxmlformats.org/officeDocument/2006/relationships/image" Target="../media/image730.jpg"/><Relationship Id="rId4" Type="http://schemas.openxmlformats.org/officeDocument/2006/relationships/image" Target="../media/image732.jpg"/></Relationships>
</file>

<file path=ppt/slides/_rels/slide6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7.xml"/><Relationship Id="rId3" Type="http://schemas.openxmlformats.org/officeDocument/2006/relationships/image" Target="../media/image735.jpg"/><Relationship Id="rId4" Type="http://schemas.openxmlformats.org/officeDocument/2006/relationships/image" Target="../media/image734.jpg"/></Relationships>
</file>

<file path=ppt/slides/_rels/slide6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8.xml"/><Relationship Id="rId3" Type="http://schemas.openxmlformats.org/officeDocument/2006/relationships/image" Target="../media/image733.jpg"/></Relationships>
</file>

<file path=ppt/slides/_rels/slide6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9.xml"/><Relationship Id="rId3" Type="http://schemas.openxmlformats.org/officeDocument/2006/relationships/image" Target="../media/image731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0.jpg"/><Relationship Id="rId4" Type="http://schemas.openxmlformats.org/officeDocument/2006/relationships/image" Target="../media/image102.png"/><Relationship Id="rId5" Type="http://schemas.openxmlformats.org/officeDocument/2006/relationships/image" Target="../media/image103.jpg"/><Relationship Id="rId6" Type="http://schemas.openxmlformats.org/officeDocument/2006/relationships/image" Target="../media/image104.jpg"/></Relationships>
</file>

<file path=ppt/slides/_rels/slide6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0.xml"/><Relationship Id="rId3" Type="http://schemas.openxmlformats.org/officeDocument/2006/relationships/image" Target="../media/image736.png"/></Relationships>
</file>

<file path=ppt/slides/_rels/slide6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1.xml"/><Relationship Id="rId3" Type="http://schemas.openxmlformats.org/officeDocument/2006/relationships/image" Target="../media/image738.jpg"/><Relationship Id="rId4" Type="http://schemas.openxmlformats.org/officeDocument/2006/relationships/image" Target="../media/image741.jpg"/></Relationships>
</file>

<file path=ppt/slides/_rels/slide6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2.xml"/><Relationship Id="rId3" Type="http://schemas.openxmlformats.org/officeDocument/2006/relationships/image" Target="../media/image737.jpg"/></Relationships>
</file>

<file path=ppt/slides/_rels/slide6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3.xml"/><Relationship Id="rId3" Type="http://schemas.openxmlformats.org/officeDocument/2006/relationships/image" Target="../media/image742.jpg"/></Relationships>
</file>

<file path=ppt/slides/_rels/slide6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4.xml"/><Relationship Id="rId3" Type="http://schemas.openxmlformats.org/officeDocument/2006/relationships/image" Target="../media/image744.jpg"/></Relationships>
</file>

<file path=ppt/slides/_rels/slide6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5.xml"/><Relationship Id="rId3" Type="http://schemas.openxmlformats.org/officeDocument/2006/relationships/image" Target="../media/image739.png"/></Relationships>
</file>

<file path=ppt/slides/_rels/slide6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6.xml"/><Relationship Id="rId3" Type="http://schemas.openxmlformats.org/officeDocument/2006/relationships/image" Target="../media/image740.jpg"/></Relationships>
</file>

<file path=ppt/slides/_rels/slide6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7.xml"/></Relationships>
</file>

<file path=ppt/slides/_rels/slide6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8.xml"/><Relationship Id="rId3" Type="http://schemas.openxmlformats.org/officeDocument/2006/relationships/image" Target="../media/image743.png"/><Relationship Id="rId4" Type="http://schemas.openxmlformats.org/officeDocument/2006/relationships/image" Target="../media/image745.jpg"/><Relationship Id="rId5" Type="http://schemas.openxmlformats.org/officeDocument/2006/relationships/image" Target="../media/image747.png"/></Relationships>
</file>

<file path=ppt/slides/_rels/slide6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9.xml"/><Relationship Id="rId3" Type="http://schemas.openxmlformats.org/officeDocument/2006/relationships/image" Target="../media/image743.png"/><Relationship Id="rId4" Type="http://schemas.openxmlformats.org/officeDocument/2006/relationships/image" Target="../media/image7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6.jpg"/><Relationship Id="rId4" Type="http://schemas.openxmlformats.org/officeDocument/2006/relationships/image" Target="../media/image105.jpg"/><Relationship Id="rId5" Type="http://schemas.openxmlformats.org/officeDocument/2006/relationships/image" Target="../media/image108.jpg"/><Relationship Id="rId6" Type="http://schemas.openxmlformats.org/officeDocument/2006/relationships/image" Target="../media/image107.png"/></Relationships>
</file>

<file path=ppt/slides/_rels/slide6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0.xml"/><Relationship Id="rId3" Type="http://schemas.openxmlformats.org/officeDocument/2006/relationships/image" Target="../media/image743.png"/><Relationship Id="rId4" Type="http://schemas.openxmlformats.org/officeDocument/2006/relationships/image" Target="../media/image746.png"/></Relationships>
</file>

<file path=ppt/slides/_rels/slide6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1.xml"/><Relationship Id="rId3" Type="http://schemas.openxmlformats.org/officeDocument/2006/relationships/image" Target="../media/image743.png"/><Relationship Id="rId4" Type="http://schemas.openxmlformats.org/officeDocument/2006/relationships/image" Target="../media/image751.png"/></Relationships>
</file>

<file path=ppt/slides/_rels/slide6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2.xml"/><Relationship Id="rId3" Type="http://schemas.openxmlformats.org/officeDocument/2006/relationships/image" Target="../media/image743.png"/><Relationship Id="rId4" Type="http://schemas.openxmlformats.org/officeDocument/2006/relationships/image" Target="../media/image750.png"/></Relationships>
</file>

<file path=ppt/slides/_rels/slide6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3.xml"/><Relationship Id="rId3" Type="http://schemas.openxmlformats.org/officeDocument/2006/relationships/image" Target="../media/image743.png"/><Relationship Id="rId4" Type="http://schemas.openxmlformats.org/officeDocument/2006/relationships/image" Target="../media/image749.png"/></Relationships>
</file>

<file path=ppt/slides/_rels/slide6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4.xml"/><Relationship Id="rId3" Type="http://schemas.openxmlformats.org/officeDocument/2006/relationships/image" Target="../media/image743.png"/><Relationship Id="rId4" Type="http://schemas.openxmlformats.org/officeDocument/2006/relationships/image" Target="../media/image748.png"/></Relationships>
</file>

<file path=ppt/slides/_rels/slide6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5.xml"/><Relationship Id="rId3" Type="http://schemas.openxmlformats.org/officeDocument/2006/relationships/image" Target="../media/image743.png"/><Relationship Id="rId4" Type="http://schemas.openxmlformats.org/officeDocument/2006/relationships/image" Target="../media/image754.png"/></Relationships>
</file>

<file path=ppt/slides/_rels/slide6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6.xml"/><Relationship Id="rId3" Type="http://schemas.openxmlformats.org/officeDocument/2006/relationships/image" Target="../media/image743.png"/><Relationship Id="rId4" Type="http://schemas.openxmlformats.org/officeDocument/2006/relationships/image" Target="../media/image770.jpg"/></Relationships>
</file>

<file path=ppt/slides/_rels/slide6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7.xml"/><Relationship Id="rId3" Type="http://schemas.openxmlformats.org/officeDocument/2006/relationships/image" Target="../media/image743.png"/><Relationship Id="rId4" Type="http://schemas.openxmlformats.org/officeDocument/2006/relationships/image" Target="../media/image755.png"/></Relationships>
</file>

<file path=ppt/slides/_rels/slide6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8.xml"/><Relationship Id="rId3" Type="http://schemas.openxmlformats.org/officeDocument/2006/relationships/image" Target="../media/image743.png"/><Relationship Id="rId4" Type="http://schemas.openxmlformats.org/officeDocument/2006/relationships/image" Target="../media/image756.png"/></Relationships>
</file>

<file path=ppt/slides/_rels/slide6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9.xml"/><Relationship Id="rId3" Type="http://schemas.openxmlformats.org/officeDocument/2006/relationships/image" Target="../media/image743.png"/><Relationship Id="rId4" Type="http://schemas.openxmlformats.org/officeDocument/2006/relationships/image" Target="../media/image7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9.png"/><Relationship Id="rId4" Type="http://schemas.openxmlformats.org/officeDocument/2006/relationships/image" Target="../media/image77.png"/><Relationship Id="rId5" Type="http://schemas.openxmlformats.org/officeDocument/2006/relationships/image" Target="../media/image111.jpg"/></Relationships>
</file>

<file path=ppt/slides/_rels/slide6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0.xml"/><Relationship Id="rId3" Type="http://schemas.openxmlformats.org/officeDocument/2006/relationships/image" Target="../media/image743.png"/><Relationship Id="rId4" Type="http://schemas.openxmlformats.org/officeDocument/2006/relationships/image" Target="../media/image758.png"/></Relationships>
</file>

<file path=ppt/slides/_rels/slide6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1.xml"/><Relationship Id="rId3" Type="http://schemas.openxmlformats.org/officeDocument/2006/relationships/image" Target="../media/image743.png"/><Relationship Id="rId4" Type="http://schemas.openxmlformats.org/officeDocument/2006/relationships/image" Target="../media/image753.png"/></Relationships>
</file>

<file path=ppt/slides/_rels/slide6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2.xml"/><Relationship Id="rId3" Type="http://schemas.openxmlformats.org/officeDocument/2006/relationships/image" Target="../media/image743.png"/><Relationship Id="rId4" Type="http://schemas.openxmlformats.org/officeDocument/2006/relationships/image" Target="../media/image757.jpg"/></Relationships>
</file>

<file path=ppt/slides/_rels/slide6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3.xml"/><Relationship Id="rId3" Type="http://schemas.openxmlformats.org/officeDocument/2006/relationships/image" Target="../media/image743.png"/><Relationship Id="rId4" Type="http://schemas.openxmlformats.org/officeDocument/2006/relationships/image" Target="../media/image763.png"/></Relationships>
</file>

<file path=ppt/slides/_rels/slide6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4.xml"/><Relationship Id="rId3" Type="http://schemas.openxmlformats.org/officeDocument/2006/relationships/image" Target="../media/image743.png"/><Relationship Id="rId4" Type="http://schemas.openxmlformats.org/officeDocument/2006/relationships/image" Target="../media/image760.png"/></Relationships>
</file>

<file path=ppt/slides/_rels/slide6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5.xml"/><Relationship Id="rId3" Type="http://schemas.openxmlformats.org/officeDocument/2006/relationships/image" Target="../media/image743.png"/><Relationship Id="rId4" Type="http://schemas.openxmlformats.org/officeDocument/2006/relationships/image" Target="../media/image767.jpg"/></Relationships>
</file>

<file path=ppt/slides/_rels/slide6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6.xml"/><Relationship Id="rId3" Type="http://schemas.openxmlformats.org/officeDocument/2006/relationships/image" Target="../media/image743.png"/><Relationship Id="rId4" Type="http://schemas.openxmlformats.org/officeDocument/2006/relationships/image" Target="../media/image762.png"/></Relationships>
</file>

<file path=ppt/slides/_rels/slide6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7.xml"/><Relationship Id="rId3" Type="http://schemas.openxmlformats.org/officeDocument/2006/relationships/image" Target="../media/image743.png"/><Relationship Id="rId4" Type="http://schemas.openxmlformats.org/officeDocument/2006/relationships/image" Target="../media/image765.png"/></Relationships>
</file>

<file path=ppt/slides/_rels/slide6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8.xml"/><Relationship Id="rId3" Type="http://schemas.openxmlformats.org/officeDocument/2006/relationships/image" Target="../media/image743.png"/><Relationship Id="rId4" Type="http://schemas.openxmlformats.org/officeDocument/2006/relationships/image" Target="../media/image761.png"/></Relationships>
</file>

<file path=ppt/slides/_rels/slide6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9.xml"/><Relationship Id="rId3" Type="http://schemas.openxmlformats.org/officeDocument/2006/relationships/image" Target="../media/image743.png"/><Relationship Id="rId4" Type="http://schemas.openxmlformats.org/officeDocument/2006/relationships/image" Target="../media/image76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2.png"/></Relationships>
</file>

<file path=ppt/slides/_rels/slide7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0.xml"/><Relationship Id="rId3" Type="http://schemas.openxmlformats.org/officeDocument/2006/relationships/image" Target="../media/image773.png"/></Relationships>
</file>

<file path=ppt/slides/_rels/slide7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1.xml"/></Relationships>
</file>

<file path=ppt/slides/_rels/slide7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2.xml"/><Relationship Id="rId3" Type="http://schemas.openxmlformats.org/officeDocument/2006/relationships/image" Target="../media/image769.jpg"/></Relationships>
</file>

<file path=ppt/slides/_rels/slide7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3.xml"/><Relationship Id="rId3" Type="http://schemas.openxmlformats.org/officeDocument/2006/relationships/image" Target="../media/image768.jpg"/></Relationships>
</file>

<file path=ppt/slides/_rels/slide7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4.xml"/><Relationship Id="rId3" Type="http://schemas.openxmlformats.org/officeDocument/2006/relationships/image" Target="../media/image774.jpg"/></Relationships>
</file>

<file path=ppt/slides/_rels/slide7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5.xml"/><Relationship Id="rId3" Type="http://schemas.openxmlformats.org/officeDocument/2006/relationships/image" Target="../media/image772.png"/></Relationships>
</file>

<file path=ppt/slides/_rels/slide7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6.xml"/><Relationship Id="rId3" Type="http://schemas.openxmlformats.org/officeDocument/2006/relationships/image" Target="../media/image780.png"/></Relationships>
</file>

<file path=ppt/slides/_rels/slide7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7.xml"/><Relationship Id="rId3" Type="http://schemas.openxmlformats.org/officeDocument/2006/relationships/image" Target="../media/image771.png"/></Relationships>
</file>

<file path=ppt/slides/_rels/slide7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8.xml"/><Relationship Id="rId3" Type="http://schemas.openxmlformats.org/officeDocument/2006/relationships/image" Target="../media/image776.png"/></Relationships>
</file>

<file path=ppt/slides/_rels/slide7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9.xml"/><Relationship Id="rId3" Type="http://schemas.openxmlformats.org/officeDocument/2006/relationships/image" Target="../media/image77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16.png"/></Relationships>
</file>

<file path=ppt/slides/_rels/slide7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0.xml"/><Relationship Id="rId3" Type="http://schemas.openxmlformats.org/officeDocument/2006/relationships/image" Target="../media/image778.png"/></Relationships>
</file>

<file path=ppt/slides/_rels/slide7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1.xml"/><Relationship Id="rId3" Type="http://schemas.openxmlformats.org/officeDocument/2006/relationships/image" Target="../media/image785.png"/></Relationships>
</file>

<file path=ppt/slides/_rels/slide7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2.xml"/><Relationship Id="rId3" Type="http://schemas.openxmlformats.org/officeDocument/2006/relationships/image" Target="../media/image779.jpg"/></Relationships>
</file>

<file path=ppt/slides/_rels/slide7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3.xml"/><Relationship Id="rId3" Type="http://schemas.openxmlformats.org/officeDocument/2006/relationships/image" Target="../media/image777.png"/></Relationships>
</file>

<file path=ppt/slides/_rels/slide7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4.xml"/><Relationship Id="rId3" Type="http://schemas.openxmlformats.org/officeDocument/2006/relationships/image" Target="../media/image781.png"/></Relationships>
</file>

<file path=ppt/slides/_rels/slide7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5.xml"/><Relationship Id="rId3" Type="http://schemas.openxmlformats.org/officeDocument/2006/relationships/image" Target="../media/image784.jpg"/></Relationships>
</file>

<file path=ppt/slides/_rels/slide7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6.xml"/><Relationship Id="rId3" Type="http://schemas.openxmlformats.org/officeDocument/2006/relationships/image" Target="../media/image782.png"/></Relationships>
</file>

<file path=ppt/slides/_rels/slide7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7.xml"/><Relationship Id="rId3" Type="http://schemas.openxmlformats.org/officeDocument/2006/relationships/image" Target="../media/image786.jpg"/></Relationships>
</file>

<file path=ppt/slides/_rels/slide7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8.xml"/><Relationship Id="rId3" Type="http://schemas.openxmlformats.org/officeDocument/2006/relationships/image" Target="../media/image783.png"/></Relationships>
</file>

<file path=ppt/slides/_rels/slide7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9.xml"/><Relationship Id="rId3" Type="http://schemas.openxmlformats.org/officeDocument/2006/relationships/image" Target="../media/image788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3.jpg"/></Relationships>
</file>

<file path=ppt/slides/_rels/slide7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0.xml"/></Relationships>
</file>

<file path=ppt/slides/_rels/slide7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1.xml"/><Relationship Id="rId3" Type="http://schemas.openxmlformats.org/officeDocument/2006/relationships/image" Target="../media/image789.jpg"/><Relationship Id="rId4" Type="http://schemas.openxmlformats.org/officeDocument/2006/relationships/image" Target="../media/image793.png"/><Relationship Id="rId5" Type="http://schemas.openxmlformats.org/officeDocument/2006/relationships/image" Target="../media/image791.png"/></Relationships>
</file>

<file path=ppt/slides/_rels/slide7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2.xml"/><Relationship Id="rId3" Type="http://schemas.openxmlformats.org/officeDocument/2006/relationships/image" Target="../media/image790.png"/></Relationships>
</file>

<file path=ppt/slides/_rels/slide7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3.xml"/><Relationship Id="rId3" Type="http://schemas.openxmlformats.org/officeDocument/2006/relationships/image" Target="../media/image787.png"/></Relationships>
</file>

<file path=ppt/slides/_rels/slide7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4.xml"/><Relationship Id="rId3" Type="http://schemas.openxmlformats.org/officeDocument/2006/relationships/image" Target="../media/image792.png"/></Relationships>
</file>

<file path=ppt/slides/_rels/slide7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5.xml"/><Relationship Id="rId3" Type="http://schemas.openxmlformats.org/officeDocument/2006/relationships/image" Target="../media/image798.png"/></Relationships>
</file>

<file path=ppt/slides/_rels/slide7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6.xml"/><Relationship Id="rId3" Type="http://schemas.openxmlformats.org/officeDocument/2006/relationships/image" Target="../media/image797.jpg"/></Relationships>
</file>

<file path=ppt/slides/_rels/slide7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7.xml"/><Relationship Id="rId3" Type="http://schemas.openxmlformats.org/officeDocument/2006/relationships/image" Target="../media/image796.png"/></Relationships>
</file>

<file path=ppt/slides/_rels/slide7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8.xml"/><Relationship Id="rId3" Type="http://schemas.openxmlformats.org/officeDocument/2006/relationships/image" Target="../media/image795.jpg"/></Relationships>
</file>

<file path=ppt/slides/_rels/slide7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9.xml"/><Relationship Id="rId3" Type="http://schemas.openxmlformats.org/officeDocument/2006/relationships/image" Target="../media/image799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4.png"/></Relationships>
</file>

<file path=ppt/slides/_rels/slide7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0.xml"/><Relationship Id="rId3" Type="http://schemas.openxmlformats.org/officeDocument/2006/relationships/image" Target="../media/image794.jpg"/></Relationships>
</file>

<file path=ppt/slides/_rels/slide7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1.xml"/><Relationship Id="rId3" Type="http://schemas.openxmlformats.org/officeDocument/2006/relationships/image" Target="../media/image802.png"/></Relationships>
</file>

<file path=ppt/slides/_rels/slide7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2.xml"/><Relationship Id="rId3" Type="http://schemas.openxmlformats.org/officeDocument/2006/relationships/image" Target="../media/image801.png"/></Relationships>
</file>

<file path=ppt/slides/_rels/slide7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3.xml"/><Relationship Id="rId3" Type="http://schemas.openxmlformats.org/officeDocument/2006/relationships/image" Target="../media/image807.png"/></Relationships>
</file>

<file path=ppt/slides/_rels/slide7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4.xml"/><Relationship Id="rId3" Type="http://schemas.openxmlformats.org/officeDocument/2006/relationships/image" Target="../media/image806.png"/></Relationships>
</file>

<file path=ppt/slides/_rels/slide7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5.xml"/><Relationship Id="rId3" Type="http://schemas.openxmlformats.org/officeDocument/2006/relationships/image" Target="../media/image800.png"/></Relationships>
</file>

<file path=ppt/slides/_rels/slide7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6.xml"/><Relationship Id="rId3" Type="http://schemas.openxmlformats.org/officeDocument/2006/relationships/image" Target="../media/image804.jpg"/></Relationships>
</file>

<file path=ppt/slides/_rels/slide7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7.xml"/><Relationship Id="rId3" Type="http://schemas.openxmlformats.org/officeDocument/2006/relationships/image" Target="../media/image805.png"/></Relationships>
</file>

<file path=ppt/slides/_rels/slide7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8.xml"/><Relationship Id="rId3" Type="http://schemas.openxmlformats.org/officeDocument/2006/relationships/image" Target="../media/image803.jpg"/></Relationships>
</file>

<file path=ppt/slides/_rels/slide7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9.xml"/><Relationship Id="rId3" Type="http://schemas.openxmlformats.org/officeDocument/2006/relationships/image" Target="../media/image809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0.xml"/></Relationships>
</file>

<file path=ppt/slides/_rels/slide7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1.xml"/><Relationship Id="rId3" Type="http://schemas.openxmlformats.org/officeDocument/2006/relationships/image" Target="../media/image811.png"/></Relationships>
</file>

<file path=ppt/slides/_rels/slide7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2.xml"/><Relationship Id="rId3" Type="http://schemas.openxmlformats.org/officeDocument/2006/relationships/image" Target="../media/image810.png"/></Relationships>
</file>

<file path=ppt/slides/_rels/slide7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3.xml"/><Relationship Id="rId3" Type="http://schemas.openxmlformats.org/officeDocument/2006/relationships/image" Target="../media/image814.png"/></Relationships>
</file>

<file path=ppt/slides/_rels/slide7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4.xml"/><Relationship Id="rId3" Type="http://schemas.openxmlformats.org/officeDocument/2006/relationships/image" Target="../media/image808.png"/></Relationships>
</file>

<file path=ppt/slides/_rels/slide7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5.xml"/><Relationship Id="rId3" Type="http://schemas.openxmlformats.org/officeDocument/2006/relationships/image" Target="../media/image820.jpg"/></Relationships>
</file>

<file path=ppt/slides/_rels/slide7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6.xml"/><Relationship Id="rId3" Type="http://schemas.openxmlformats.org/officeDocument/2006/relationships/image" Target="../media/image819.png"/><Relationship Id="rId4" Type="http://schemas.openxmlformats.org/officeDocument/2006/relationships/image" Target="../media/image812.png"/></Relationships>
</file>

<file path=ppt/slides/_rels/slide7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7.xml"/><Relationship Id="rId3" Type="http://schemas.openxmlformats.org/officeDocument/2006/relationships/image" Target="../media/image821.png"/></Relationships>
</file>

<file path=ppt/slides/_rels/slide7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8.xml"/></Relationships>
</file>

<file path=ppt/slides/_rels/slide7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9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0.xml"/><Relationship Id="rId3" Type="http://schemas.openxmlformats.org/officeDocument/2006/relationships/image" Target="../media/image815.png"/></Relationships>
</file>

<file path=ppt/slides/_rels/slide7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1.xml"/><Relationship Id="rId3" Type="http://schemas.openxmlformats.org/officeDocument/2006/relationships/image" Target="../media/image813.jpg"/></Relationships>
</file>

<file path=ppt/slides/_rels/slide7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2.xml"/><Relationship Id="rId3" Type="http://schemas.openxmlformats.org/officeDocument/2006/relationships/image" Target="../media/image816.jpg"/></Relationships>
</file>

<file path=ppt/slides/_rels/slide7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3.xml"/><Relationship Id="rId3" Type="http://schemas.openxmlformats.org/officeDocument/2006/relationships/image" Target="../media/image817.png"/></Relationships>
</file>

<file path=ppt/slides/_rels/slide7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4.xml"/><Relationship Id="rId3" Type="http://schemas.openxmlformats.org/officeDocument/2006/relationships/image" Target="../media/image818.png"/></Relationships>
</file>

<file path=ppt/slides/_rels/slide7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5.xml"/><Relationship Id="rId3" Type="http://schemas.openxmlformats.org/officeDocument/2006/relationships/image" Target="../media/image823.png"/></Relationships>
</file>

<file path=ppt/slides/_rels/slide7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6.xml"/><Relationship Id="rId3" Type="http://schemas.openxmlformats.org/officeDocument/2006/relationships/image" Target="../media/image825.png"/></Relationships>
</file>

<file path=ppt/slides/_rels/slide7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7.xml"/><Relationship Id="rId3" Type="http://schemas.openxmlformats.org/officeDocument/2006/relationships/image" Target="../media/image831.png"/></Relationships>
</file>

<file path=ppt/slides/_rels/slide7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8.xml"/><Relationship Id="rId3" Type="http://schemas.openxmlformats.org/officeDocument/2006/relationships/image" Target="../media/image822.jpg"/></Relationships>
</file>

<file path=ppt/slides/_rels/slide7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9.xml"/><Relationship Id="rId3" Type="http://schemas.openxmlformats.org/officeDocument/2006/relationships/image" Target="../media/image824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0.xml"/><Relationship Id="rId3" Type="http://schemas.openxmlformats.org/officeDocument/2006/relationships/image" Target="../media/image833.jpg"/></Relationships>
</file>

<file path=ppt/slides/_rels/slide7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1.xml"/><Relationship Id="rId3" Type="http://schemas.openxmlformats.org/officeDocument/2006/relationships/image" Target="../media/image826.jpg"/></Relationships>
</file>

<file path=ppt/slides/_rels/slide7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2.xml"/><Relationship Id="rId3" Type="http://schemas.openxmlformats.org/officeDocument/2006/relationships/image" Target="../media/image836.jpg"/></Relationships>
</file>

<file path=ppt/slides/_rels/slide7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3.xml"/><Relationship Id="rId3" Type="http://schemas.openxmlformats.org/officeDocument/2006/relationships/image" Target="../media/image830.png"/><Relationship Id="rId4" Type="http://schemas.openxmlformats.org/officeDocument/2006/relationships/image" Target="../media/image832.jpg"/><Relationship Id="rId5" Type="http://schemas.openxmlformats.org/officeDocument/2006/relationships/image" Target="../media/image829.jpg"/></Relationships>
</file>

<file path=ppt/slides/_rels/slide7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4.xml"/><Relationship Id="rId3" Type="http://schemas.openxmlformats.org/officeDocument/2006/relationships/image" Target="../media/image827.png"/></Relationships>
</file>

<file path=ppt/slides/_rels/slide7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5.xml"/><Relationship Id="rId3" Type="http://schemas.openxmlformats.org/officeDocument/2006/relationships/image" Target="../media/image834.png"/></Relationships>
</file>

<file path=ppt/slides/_rels/slide7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6.xml"/><Relationship Id="rId3" Type="http://schemas.openxmlformats.org/officeDocument/2006/relationships/image" Target="../media/image828.jpg"/></Relationships>
</file>

<file path=ppt/slides/_rels/slide7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7.xml"/><Relationship Id="rId3" Type="http://schemas.openxmlformats.org/officeDocument/2006/relationships/image" Target="../media/image835.png"/></Relationships>
</file>

<file path=ppt/slides/_rels/slide7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8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5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7.jpg"/><Relationship Id="rId4" Type="http://schemas.openxmlformats.org/officeDocument/2006/relationships/image" Target="../media/image11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uspto.gov/" TargetMode="External"/><Relationship Id="rId4" Type="http://schemas.openxmlformats.org/officeDocument/2006/relationships/hyperlink" Target="http://www.uspto.gov/" TargetMode="External"/><Relationship Id="rId5" Type="http://schemas.openxmlformats.org/officeDocument/2006/relationships/image" Target="../media/image14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7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7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7.jpg"/><Relationship Id="rId4" Type="http://schemas.openxmlformats.org/officeDocument/2006/relationships/image" Target="../media/image12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7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7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17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17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7.jpg"/><Relationship Id="rId4" Type="http://schemas.openxmlformats.org/officeDocument/2006/relationships/image" Target="../media/image11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7.jpg"/><Relationship Id="rId4" Type="http://schemas.openxmlformats.org/officeDocument/2006/relationships/image" Target="../media/image12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7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7.jpg"/><Relationship Id="rId4" Type="http://schemas.openxmlformats.org/officeDocument/2006/relationships/image" Target="../media/image14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7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7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7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7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7.jpg"/><Relationship Id="rId4" Type="http://schemas.openxmlformats.org/officeDocument/2006/relationships/image" Target="../media/image12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7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7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17.jp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rgbClr val="0066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Burt’s Bees Case Study</a:t>
            </a:r>
          </a:p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2ZR5JHMW\MP900437385[1].jpg"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2003" y="2232036"/>
            <a:ext cx="2670300" cy="39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3333750"/>
            <a:ext cx="39560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does Quimby do to surf the distribution channel?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457200" y="16002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Sets up a retail store in Carrboro, NC.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“Our ultimate customers – the retailers    -- aren’t interested in how the product works out for the person who takes it  home.  To me, the decision to buy is crucial.”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RUK9TIGQ\MP900316870[1].jpg"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4373562"/>
            <a:ext cx="3657600" cy="2408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30" name="Shape 930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problems arise?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months into the deal, Bingwa offers Wooten and his partner, Forde, a job at $80 K each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turn down the offer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31" name="Shape 9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3810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37" name="Shape 937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does Wooten change his business model?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 product, rather than a service, oriented focus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Realizes that he must focus more clearly on an opportunity, and not chase many promising ideas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Sells assets of Metamorphosis Studios for $20K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38" name="Shape 9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4572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44" name="Shape 944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is it noteworthy that Wooten and Forde are African-American entrepreneurs?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Evidence of discrimination against Black entrepreneurs in financial markets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-Tougher to raise funds, other things equal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Important, given lack of revenue during product development cycle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45" name="Shape 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600" y="3810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51" name="Shape 951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does Wooten do to better understand finance?  Why is this important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Completes a BS degree at  Johns Hopkins University in 1998  --  a top-notch school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Wants to be more savvy marshalling funds for startups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Helps him estimate funds required to scale up business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52" name="Shape 9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3048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HU.bmp" id="953" name="Shape 9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76200"/>
            <a:ext cx="947737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59" name="Shape 959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revolution is transforming the way people live &amp; work around this time?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 exploding.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Lots of e-businesses forming and these need help in setting up attractive websites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60" name="Shape 9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3048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net.bmp" id="961" name="Shape 9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9811" y="4419600"/>
            <a:ext cx="1677986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67" name="Shape 967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ImageCafe’s business? Who are the competition?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Develops Web site templates (“customizable website masters”) that imitate premium customized sites designed by web engineers.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charge $3-6 K.  Image Café’s templates cost under $500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Neat in that the marginal cost of serving an additional customer virtually zero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68" name="Shape 9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13716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74" name="Shape 974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Was ImageCafe an </a:t>
            </a:r>
            <a:r>
              <a:rPr b="1" i="1" lang="en-US" sz="2800" u="none" cap="none" strike="noStrike">
                <a:solidFill>
                  <a:srgbClr val="00B050"/>
                </a:solidFill>
                <a:latin typeface="Anton"/>
                <a:ea typeface="Anton"/>
                <a:cs typeface="Anton"/>
                <a:sym typeface="Anton"/>
              </a:rPr>
              <a:t>opportunity  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Businesses seeking e-commerce require attractive websites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Exponential growth in number of websites  1996: 80K  by 2001: 50 M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0.2% x 50 M x $500 = $50 M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Sustainable growth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Risk of others successfully replicating their model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75" name="Shape 9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4572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.bmp" id="976" name="Shape 9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0925" y="3667125"/>
            <a:ext cx="1285874" cy="12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82" name="Shape 982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one of the first things Wooten does to secure capital?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Becomes a client of WSGR law firm, one of the best in Silicon Valley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Being a client of that firm increases the probability of getting serious funding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  Networking, also builds a braintrust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83" name="Shape 9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5334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89" name="Shape 989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Comment on Dwayne Walker’s offer.  Would you accept it?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Walker, entrepreneur &amp; angel investor offered to invest $500 K, but two unattractive stipulations came with the offer: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Relocate from Baltimore to Seattle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Funds paid out in $20K increments after each milestone is reached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90" name="Shape 9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6096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96" name="Shape 996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are milestones?  How are they risky?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timeline is set up, and the new venture must meet specific goals along it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 one or more goals and entrepreneur faces a penalty, such as having to give up more equity in company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97" name="Shape 9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6096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lestone.bmp" id="998" name="Shape 9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2000" y="5105400"/>
            <a:ext cx="2158999" cy="161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533400" y="533400"/>
            <a:ext cx="8305799" cy="1493836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Comment on the Product Line What’s the target market</a:t>
            </a: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? 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2133600"/>
            <a:ext cx="8229600" cy="399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Burt’s Beeswax, Ocean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(Detox Dulse Bath)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Wise Woman, Green Goddess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Baby Dee, Furry Friends,  Bay Rum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Young women who avoided traditional personal care products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2ZR5JHMW\MP900444138[1].jpg" id="243" name="Shape 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5" y="2667000"/>
            <a:ext cx="2200275" cy="147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04" name="Shape 1004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 were Bill Daniels &amp; Dr. Stern?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trip to VC’s in Silicon Valley, Daniels, from Bank Boston is seated next to him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his network, learns of a Dr. Stern who is a client of Daniels.  These become angel investors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05" name="Shape 10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6096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plane.bmp" id="1006" name="Shape 10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5380037"/>
            <a:ext cx="1524000" cy="1020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gel.bmp" id="1007" name="Shape 10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4800" y="5095875"/>
            <a:ext cx="9144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Shape 1012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13" name="Shape 1013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much does Wooten hope to raise?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$300K on a $3 M evaluation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Had he succeeded, what percent of his company would he be giving away?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$300K/ $3M  = 10%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14" name="Shape 10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5334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C.bmp" id="1015" name="Shape 10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457200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21" name="Shape 1021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much does Wooten finally raise in his first angel funding round?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angel investors put up $110 K for 11% of company.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the implicit value of his company?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$110 K / .11  = $1 million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22" name="Shape 10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5334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28" name="Shape 1028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annoys Wooten about this?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It’s near the peak of the dot.com boom where companies with little more than a name raise $5M or more.  Wooten’s already has a protoype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29" name="Shape 10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5334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tcom.bmp" id="1030" name="Shape 10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4057650"/>
            <a:ext cx="2438399" cy="203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36" name="Shape 1036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a bridge loan?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Interim financing until new financing obtained.  Once new financing obtained, bridge loan paid back.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role does a bridge loan play in this case?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April 99, Wooten wins a bridge loan for $150 K after securing Mindspring as a major customer.  (Loan convertible after 1</a:t>
            </a:r>
            <a:r>
              <a:rPr b="1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VC round)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37" name="Shape 10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5334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43" name="Shape 1043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was Network Solutions an attractive </a:t>
            </a:r>
            <a:r>
              <a:rPr b="1" i="0" lang="en-US" sz="2800" u="none" cap="none" strike="noStrike">
                <a:solidFill>
                  <a:srgbClr val="FF0066"/>
                </a:solidFill>
                <a:latin typeface="Arial Black"/>
                <a:ea typeface="Arial Black"/>
                <a:cs typeface="Arial Black"/>
                <a:sym typeface="Arial Black"/>
              </a:rPr>
              <a:t>channel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for ImageCafe?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Networks Solutions monopolized dot-com domain names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e-businesses purchased rights to their domain names, they could also pick a web design by purchasing one of ImageCafe’s template designs.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44" name="Shape 10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4572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50" name="Shape 1050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By 6/99 a major finance round planned.  Who is in it?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VC firms and Network Solutions.  Wooten hopes to raise $10M on a $30M valuation.   To sweeten also offers $0.5M in </a:t>
            </a:r>
            <a:r>
              <a:rPr b="1" i="0" lang="en-US" sz="2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warrants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are warrants?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   Similar to stock option, can purchase stock shares at a price above market for a specified period of time.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51" name="Shape 10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4572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57" name="Shape 1057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Negotiations drag and one of the VCs provides another $150 K loan.   What is the condition attached?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 A 90 day no-shop clause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58" name="Shape 10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4572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TTY.jpg" id="1059" name="Shape 10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4216400"/>
            <a:ext cx="3111500" cy="23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65" name="Shape 1065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buyout offer did Network solutions make?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 99: $21 M offer – one third cash, one third Network Solutions stock, one third earnout.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What’s an earnout?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Venture capitalists use the term when offering management of takeover target a larger share of capital if earnings exceed pre-determined level.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66" name="Shape 10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400" y="4572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72" name="Shape 1072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snag arises?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With the last bridge loan Wooten had received a 90 day “no-shop” clause attached.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73" name="Shape 10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400" y="4572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533400" y="533400"/>
            <a:ext cx="8305799" cy="1493836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is going on at this time in the market for skin and bath products? </a:t>
            </a:r>
            <a:b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</a:b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457200" y="2133600"/>
            <a:ext cx="8229600" cy="399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Sharp sales growth – 64% -- but prices have fallen by more than half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does that tell you about                      the price elasticity of demand?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6WEU9EH\MP900406790[1].jpg"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3327400"/>
            <a:ext cx="2438399" cy="162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79" name="Shape 1079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does the case study end?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angel investors offer a $300K bridge-loan with warrant coverage on a $6M evaluation.  This is sufficient to carry ImageCafe for another 3 months.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EB Garamond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What would you do?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EB Garamond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70C0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70C0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80" name="Shape 10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572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86" name="Shape 1086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ultimately happened to ImageCafe and Wooten?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ImageCafé ended up getting sold to Network solutions for $20 M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Wooten founded another highly successful company – he’s a serial entrepreneur – and also was a founder and general partner of </a:t>
            </a:r>
            <a:r>
              <a:rPr b="1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Venturepreneur Fund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87" name="Shape 10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4800" y="6096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1093" name="Shape 1093"/>
          <p:cNvSpPr txBox="1"/>
          <p:nvPr>
            <p:ph idx="1" type="subTitle"/>
          </p:nvPr>
        </p:nvSpPr>
        <p:spPr>
          <a:xfrm>
            <a:off x="152400" y="838200"/>
            <a:ext cx="8534399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does Wooten compare with T&amp;S’s 7 entrepreneurial themes?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Commitment &amp; Determination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Courage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030A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Opportunity Obsession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224B5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224B50"/>
                </a:solidFill>
                <a:latin typeface="Arial"/>
                <a:ea typeface="Arial"/>
                <a:cs typeface="Arial"/>
                <a:sym typeface="Arial"/>
              </a:rPr>
              <a:t>Tolerance of Risk, Ambiguity, &amp; Uncertainty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Creativity, Self-Reliance, Adaptability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Motivation to Excel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1094" name="Shape 10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600" y="4572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 txBox="1"/>
          <p:nvPr>
            <p:ph type="ctrTitle"/>
          </p:nvPr>
        </p:nvSpPr>
        <p:spPr>
          <a:xfrm>
            <a:off x="685800" y="457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 FA 14</a:t>
            </a:r>
          </a:p>
        </p:txBody>
      </p:sp>
      <p:sp>
        <p:nvSpPr>
          <p:cNvPr id="1100" name="Shape 1100"/>
          <p:cNvSpPr txBox="1"/>
          <p:nvPr>
            <p:ph idx="1" type="subTitle"/>
          </p:nvPr>
        </p:nvSpPr>
        <p:spPr>
          <a:xfrm>
            <a:off x="1371600" y="1905000"/>
            <a:ext cx="6400799" cy="4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Federo"/>
              <a:ea typeface="Federo"/>
              <a:cs typeface="Federo"/>
              <a:sym typeface="Fede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jgolden\AppData\Local\Microsoft\Windows\Temporary Internet Files\Content.IE5\MK8KF3FN\MC900318226[1].wmf" id="1101" name="Shape 1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2547936"/>
            <a:ext cx="2424112" cy="34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07" name="Shape 1107"/>
          <p:cNvSpPr txBox="1"/>
          <p:nvPr>
            <p:ph idx="1" type="subTitle"/>
          </p:nvPr>
        </p:nvSpPr>
        <p:spPr>
          <a:xfrm>
            <a:off x="1371600" y="992187"/>
            <a:ext cx="6400799" cy="594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rgbClr val="008000"/>
                </a:solidFill>
                <a:latin typeface="Arial Black"/>
                <a:ea typeface="Arial Black"/>
                <a:cs typeface="Arial Black"/>
                <a:sym typeface="Arial Black"/>
              </a:rPr>
              <a:t> Entrepreneur the Heart of Entrepreneurial Process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Internally motivated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High Energy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Unique Tolerance for Ambiguity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Risk mitigator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Passion for discovery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Identify &amp; pursue opportunities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Marshall required resources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M93EY2MI\MPj04392930000[1].jpg" id="1108" name="Shape 1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3861" y="990600"/>
            <a:ext cx="1912936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FLWGOYTF\MCj04375430000[1].wmf" id="1109" name="Shape 1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600" y="5334000"/>
            <a:ext cx="1816099" cy="11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7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15" name="Shape 1115"/>
          <p:cNvSpPr txBox="1"/>
          <p:nvPr>
            <p:ph idx="1" type="subTitle"/>
          </p:nvPr>
        </p:nvSpPr>
        <p:spPr>
          <a:xfrm>
            <a:off x="228600" y="992187"/>
            <a:ext cx="8686800" cy="571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200" u="none" cap="none" strike="noStrike">
                <a:solidFill>
                  <a:srgbClr val="008000"/>
                </a:solidFill>
                <a:latin typeface="Arial Black"/>
                <a:ea typeface="Arial Black"/>
                <a:cs typeface="Arial Black"/>
                <a:sym typeface="Arial Black"/>
              </a:rPr>
              <a:t>Who was Ewing Marion Kauffman?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-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Entrepreneur / founder of Marion labs &amp;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Billion dollar Kauffman Foundation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Encourages  leadership in American life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Kaufman’s 3 Principles: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  Treat others as yourself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the wealth with those who created it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back to community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8MKNGW6G\MCj02924020000[1].wmf" id="1116" name="Shape 1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7186" y="3354387"/>
            <a:ext cx="1370012" cy="137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5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22" name="Shape 1122"/>
          <p:cNvSpPr txBox="1"/>
          <p:nvPr>
            <p:ph idx="1" type="subTitle"/>
          </p:nvPr>
        </p:nvSpPr>
        <p:spPr>
          <a:xfrm>
            <a:off x="228600" y="992187"/>
            <a:ext cx="8686800" cy="571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   	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Management	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Creating Agenda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Planning &amp; budgeting	Establish 								direction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Developing Human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Organizing &amp; staffing	Aligning 	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people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Execution	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Controlling &amp; problem	Motivating &amp;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solving			Inspiring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Outcomes	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Producing predictability	Producing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&amp; order; can produce	Change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results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	      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3MIDVT84\MCj04418800000[1].wmf" id="1123" name="Shape 1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4075" y="1066800"/>
            <a:ext cx="593724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8O38YCYS\MPj04386750000[1].jpg" id="1124" name="Shape 1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1219200"/>
            <a:ext cx="45720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2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30" name="Shape 1130"/>
          <p:cNvSpPr txBox="1"/>
          <p:nvPr>
            <p:ph idx="1" type="subTitle"/>
          </p:nvPr>
        </p:nvSpPr>
        <p:spPr>
          <a:xfrm>
            <a:off x="228600" y="992187"/>
            <a:ext cx="8686800" cy="571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2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Characteristics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32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Theorists	  	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Risk Taking        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J.S. Mill, Casson, Begley &amp; Boyd	 							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Achievement      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McClelland, Hornaday &amp; Aboud		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Independence	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Davids, Hornaday &amp; Aboud		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      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6GEFV2ON\MC900415144[1].wmf" id="1131" name="Shape 1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5302250"/>
            <a:ext cx="762000" cy="12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37" name="Shape 1137"/>
          <p:cNvSpPr txBox="1"/>
          <p:nvPr>
            <p:ph idx="1" type="subTitle"/>
          </p:nvPr>
        </p:nvSpPr>
        <p:spPr>
          <a:xfrm>
            <a:off x="1371600" y="992187"/>
            <a:ext cx="6400799" cy="594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200" u="none" cap="none" strike="noStrike">
                <a:solidFill>
                  <a:srgbClr val="008000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Entrepreneurial Characteristics</a:t>
            </a:r>
            <a:r>
              <a:rPr b="1" i="0" lang="en-US" sz="32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Mc Clelland &amp; Atkinson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Factors that Motivate People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-Achievement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Power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Affiliation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385520000[1]" id="1138" name="Shape 1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1314450"/>
            <a:ext cx="1600199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260520000[1]" id="1139" name="Shape 1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0" y="3657600"/>
            <a:ext cx="1676399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394200000[1]" id="1140" name="Shape 1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200" y="3884612"/>
            <a:ext cx="1600199" cy="1068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46" name="Shape 1146"/>
          <p:cNvSpPr txBox="1"/>
          <p:nvPr>
            <p:ph idx="1" type="subTitle"/>
          </p:nvPr>
        </p:nvSpPr>
        <p:spPr>
          <a:xfrm>
            <a:off x="1371600" y="992187"/>
            <a:ext cx="6400799" cy="594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Entrepreneurial CHARACTERISTICS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 unique set of traits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… But 7 Broad Themes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MMj02832410000[1]" id="1147" name="Shape 1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5076825"/>
            <a:ext cx="1219199" cy="1019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376290000[1]" id="1148" name="Shape 1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3581400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Tell me about the major players in retail?  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457200" y="1600200"/>
            <a:ext cx="83057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Fierce competition between the Body Shop and Bath &amp; Body Works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Also Crabtree &amp; Evelyn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Nature’s Element in Chapter 11, Garden Botanika’s  stock has plunged …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“There’s a ‘market glut’ in the soaps and scents business”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“A shakeout seems inevitable”</a:t>
            </a:r>
          </a:p>
        </p:txBody>
      </p:sp>
      <p:pic>
        <p:nvPicPr>
          <p:cNvPr descr="C:\Documents and Settings\jgolden\Local Settings\Temporary Internet Files\Content.IE5\ZR0KKALQ\MP900398799[1].jpg"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9637" y="2057400"/>
            <a:ext cx="2239961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LHES21E1\MP900387746[1].jpg" id="258" name="Shape 2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5324475"/>
            <a:ext cx="1828800" cy="130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54" name="Shape 1154"/>
          <p:cNvSpPr txBox="1"/>
          <p:nvPr>
            <p:ph idx="1" type="subTitle"/>
          </p:nvPr>
        </p:nvSpPr>
        <p:spPr>
          <a:xfrm>
            <a:off x="228600" y="992187"/>
            <a:ext cx="8458200" cy="571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AutoNum type="arabicParenR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Commitment &amp; Determination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Tenacious &amp; decisive,  fiercely competitive, persistent at problem solver, disciplined, immersed in mission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Example?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Edison’s incandescent light-bulb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Persistent problem solver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AutoNum type="arabicParenR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Immersed / Focused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376290000[1]" id="1155" name="Shape 1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3962400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0195812" id="1156" name="Shape 1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0" y="731837"/>
            <a:ext cx="1066799" cy="109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62" name="Shape 1162"/>
          <p:cNvSpPr txBox="1"/>
          <p:nvPr>
            <p:ph idx="1" type="subTitle"/>
          </p:nvPr>
        </p:nvSpPr>
        <p:spPr>
          <a:xfrm>
            <a:off x="609600" y="992187"/>
            <a:ext cx="8229600" cy="5637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2) Courage: </a:t>
            </a:r>
            <a:r>
              <a:rPr b="1" i="0" lang="en-US" sz="2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moral strength, fearless experimentation, not afraid of conflicts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Example?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Brigham Young led Mormons’ Great Trek from Illinois to Utah via Nebraska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fearless, stood up for values,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stood by beliefs</a:t>
            </a:r>
          </a:p>
        </p:txBody>
      </p:sp>
      <p:pic>
        <p:nvPicPr>
          <p:cNvPr descr="C:\Documents and Settings\jgolden\Local Settings\Temporary Internet Files\Content.IE5\M93EY2MI\MCj02351830000[1].wmf" id="1163" name="Shape 1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175" y="5056187"/>
            <a:ext cx="1825625" cy="1420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3MIDVT84\MPj02556270000[1].jpg" id="1164" name="Shape 1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5257800"/>
            <a:ext cx="8477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70" name="Shape 1170"/>
          <p:cNvSpPr txBox="1"/>
          <p:nvPr>
            <p:ph idx="1" type="subTitle"/>
          </p:nvPr>
        </p:nvSpPr>
        <p:spPr>
          <a:xfrm>
            <a:off x="762000" y="990600"/>
            <a:ext cx="7696199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3) Leadership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0" lang="en-US" sz="2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self-starter, team builder, inspires others, patient &amp; urgent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Example?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J.P. Morgan helps Halt Panic of ’07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 leadership puts together a team  that staved off bank runs that threatened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the US banking system           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POA6BPL1\MCBS00558A0000[1].gif" id="1171" name="Shape 1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219200"/>
            <a:ext cx="952499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8MKNGW6G\MCTN00045_0000[1].wmf" id="1172" name="Shape 1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07275" y="2967036"/>
            <a:ext cx="1431924" cy="1452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M93EY2MI\MCj00897940000[1].wmf" id="1173" name="Shape 1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181600"/>
            <a:ext cx="1833562" cy="1401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8MKNGW6G\MCBD19634_0000[1].wmf" id="1174" name="Shape 11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4462" y="4964112"/>
            <a:ext cx="2649537" cy="189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80" name="Shape 1180"/>
          <p:cNvSpPr txBox="1"/>
          <p:nvPr>
            <p:ph idx="1" type="subTitle"/>
          </p:nvPr>
        </p:nvSpPr>
        <p:spPr>
          <a:xfrm>
            <a:off x="381000" y="838200"/>
            <a:ext cx="7239000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4) Opportunity Obsession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Leadership in Shaping Opportunity, intimate knowledge of customers needs, attention to minute details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1" i="0" lang="en-US" sz="2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Huge Market Potential ($50 mil +)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growth potential (20% +)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Real Value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Gross Margin (40% +)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Ray Kroc &amp; McDonalds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315480000[1]" id="1181" name="Shape 1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220980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18980000[1]" id="1182" name="Shape 1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6" y="4876800"/>
            <a:ext cx="3033712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88" name="Shape 1188"/>
          <p:cNvSpPr txBox="1"/>
          <p:nvPr>
            <p:ph idx="1" type="subTitle"/>
          </p:nvPr>
        </p:nvSpPr>
        <p:spPr>
          <a:xfrm>
            <a:off x="381000" y="838200"/>
            <a:ext cx="8458200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5) Tolerance of Uncertainty / Ambiguity: 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Obsessed with value creation, calculated risk taker, tolerates uncertainty and lack of structure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Example?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Johnson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 lived with failure, but I never accepted failure.”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077340000[1]" id="1189" name="Shape 1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4650" y="2736850"/>
            <a:ext cx="1073150" cy="107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286440000[1]" id="1190" name="Shape 1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6675" y="5791200"/>
            <a:ext cx="14573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196" name="Shape 1196"/>
          <p:cNvSpPr txBox="1"/>
          <p:nvPr>
            <p:ph idx="1" type="subTitle"/>
          </p:nvPr>
        </p:nvSpPr>
        <p:spPr>
          <a:xfrm>
            <a:off x="457200" y="838200"/>
            <a:ext cx="8381999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6) Creativity / Self Reliance: </a:t>
            </a:r>
            <a:r>
              <a:rPr b="1" i="0" lang="en-US" sz="28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Non-conventional, open-minded, restless with status quo, quick learner, no fear of failure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Example?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Mary Kay Ash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“Pretend that every single person you meet has a sign around his or her neck that says, ‘Make me feel important’.”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rykay_01" id="1197" name="Shape 1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2895600"/>
            <a:ext cx="1039811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118140000[1]" id="1198" name="Shape 1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2438400"/>
            <a:ext cx="939799" cy="655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204" name="Shape 1204"/>
          <p:cNvSpPr txBox="1"/>
          <p:nvPr>
            <p:ph idx="1" type="subTitle"/>
          </p:nvPr>
        </p:nvSpPr>
        <p:spPr>
          <a:xfrm>
            <a:off x="228600" y="914400"/>
            <a:ext cx="75438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7) Motivation to Excel: 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Goal &amp; result orientated, drive to achieve &amp; grow, low need for status &amp; power.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 Example?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Bill Gates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achieves dominance in operating software, Gates keeps low profile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812340000[1]" id="1205" name="Shape 1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600" y="1522412"/>
            <a:ext cx="914400" cy="1562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873060000[1]" id="1206" name="Shape 1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400" y="2667000"/>
            <a:ext cx="2057400" cy="22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212" name="Shape 1212"/>
          <p:cNvSpPr txBox="1"/>
          <p:nvPr>
            <p:ph idx="1" type="subTitle"/>
          </p:nvPr>
        </p:nvSpPr>
        <p:spPr>
          <a:xfrm>
            <a:off x="228600" y="992187"/>
            <a:ext cx="8686800" cy="571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Other Positive Traits		Negative Traits</a:t>
            </a:r>
            <a:r>
              <a:rPr b="1" i="0" lang="en-US" sz="32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	  	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Intelligence					Knows It All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Health, stability				Perfectionist                 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Capacity to inspire				Impulsive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 Values					Authoritarian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QZ29QHPG\MC900048506[1].wmf" id="1213" name="Shape 1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765675"/>
            <a:ext cx="1758949" cy="17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219" name="Shape 1219"/>
          <p:cNvSpPr txBox="1"/>
          <p:nvPr>
            <p:ph idx="1" type="subTitle"/>
          </p:nvPr>
        </p:nvSpPr>
        <p:spPr>
          <a:xfrm>
            <a:off x="228600" y="992187"/>
            <a:ext cx="8686800" cy="5713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You Test for Creativity?  Here’s a test of free association</a:t>
            </a:r>
            <a:r>
              <a:rPr b="1" i="0" lang="en-US" sz="32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	  	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4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EYE		A) Boot     B) Book  C) Jack   D) Star   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TAG		A) Trainer  B) Hot   C) Cold   D) Collar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RING	A) Answer  B) Wall  C) Stone  D) Lime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SHARP      A) Black    B) Electric C) Thin  D) Edge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225" name="Shape 1225"/>
          <p:cNvSpPr txBox="1"/>
          <p:nvPr>
            <p:ph idx="1" type="subTitle"/>
          </p:nvPr>
        </p:nvSpPr>
        <p:spPr>
          <a:xfrm>
            <a:off x="1371600" y="992187"/>
            <a:ext cx="6400799" cy="594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More on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Roles /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Functions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Entrepreneurs rather than on specific Psychological Traits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919640000[1]" id="1226" name="Shape 1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3811587"/>
            <a:ext cx="1827211" cy="182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How would you describe the Toilet Industries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(SIC 2844)</a:t>
            </a: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?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Tight, differentiated oligopoly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Company				Sales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Johnson &amp; Johnson 		43%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Colgate-Palmolive   	        21%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Amway					12%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Helene Curtiss 			  4%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LHES21E1\MP900387542[1].jpg" id="265" name="Shape 2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5036" y="2971800"/>
            <a:ext cx="1630361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 txBox="1"/>
          <p:nvPr>
            <p:ph type="ctrTitle"/>
          </p:nvPr>
        </p:nvSpPr>
        <p:spPr>
          <a:xfrm>
            <a:off x="6096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232" name="Shape 1232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SOURCES OF OPPORTUNITIES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						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Entrepreneurs	  Non-Entre.</a:t>
            </a:r>
          </a:p>
          <a:p>
            <a:pPr indent="-609600" lvl="4" marL="243840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Prior Work 			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58%	48%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(Employment, Consulting, business)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Network				22%	30%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(Social &amp; business contacts)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Thinking By Analogy	11%	22%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Other				  9%	  0%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395850000[1]" id="1233" name="Shape 1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5943600"/>
            <a:ext cx="990599" cy="99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2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type="ctrTitle"/>
          </p:nvPr>
        </p:nvSpPr>
        <p:spPr>
          <a:xfrm>
            <a:off x="6096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239" name="Shape 1239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TYPES OF OPPORTUNITIES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						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Entrepreneurs	  Non-Entre.</a:t>
            </a:r>
          </a:p>
          <a:p>
            <a:pPr indent="-609600" lvl="4" marL="243840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Niche expansion		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25%	29%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Customer Need		30%	25%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Own Firm’s Needs	   5%	  4%	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Better Technology	 40%	 42%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395850000[1]" id="1240" name="Shape 1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5943600"/>
            <a:ext cx="990599" cy="99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 txBox="1"/>
          <p:nvPr>
            <p:ph type="ctrTitle"/>
          </p:nvPr>
        </p:nvSpPr>
        <p:spPr>
          <a:xfrm>
            <a:off x="685800" y="-762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246" name="Shape 1246"/>
          <p:cNvSpPr txBox="1"/>
          <p:nvPr>
            <p:ph idx="1" type="subTitle"/>
          </p:nvPr>
        </p:nvSpPr>
        <p:spPr>
          <a:xfrm>
            <a:off x="1577975" y="1066800"/>
            <a:ext cx="8328025" cy="5221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Who is Entrepreneur?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Inventor		Entrepreneur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Promoter		Manager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247" name="Shape 1247"/>
          <p:cNvSpPr txBox="1"/>
          <p:nvPr/>
        </p:nvSpPr>
        <p:spPr>
          <a:xfrm>
            <a:off x="1676400" y="3276600"/>
            <a:ext cx="914400" cy="91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b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b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sp>
        <p:nvSpPr>
          <p:cNvPr id="1248" name="Shape 1248"/>
          <p:cNvSpPr txBox="1"/>
          <p:nvPr/>
        </p:nvSpPr>
        <p:spPr>
          <a:xfrm>
            <a:off x="3124200" y="5638800"/>
            <a:ext cx="914400" cy="91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MANAGEMENT SKILLS</a:t>
            </a:r>
          </a:p>
        </p:txBody>
      </p:sp>
      <p:sp>
        <p:nvSpPr>
          <p:cNvPr id="1249" name="Shape 1249"/>
          <p:cNvSpPr/>
          <p:nvPr/>
        </p:nvSpPr>
        <p:spPr>
          <a:xfrm>
            <a:off x="2743200" y="1905000"/>
            <a:ext cx="1587" cy="365760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50000"/>
                  <a:pt x="0" y="100000"/>
                  <a:pt x="0" y="12000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Shape 1250"/>
          <p:cNvSpPr/>
          <p:nvPr/>
        </p:nvSpPr>
        <p:spPr>
          <a:xfrm>
            <a:off x="8990011" y="1905000"/>
            <a:ext cx="1587" cy="365760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50000"/>
                  <a:pt x="0" y="100000"/>
                  <a:pt x="0" y="12000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Shape 1251"/>
          <p:cNvSpPr/>
          <p:nvPr/>
        </p:nvSpPr>
        <p:spPr>
          <a:xfrm>
            <a:off x="5713412" y="1905000"/>
            <a:ext cx="1587" cy="3657600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50000"/>
                  <a:pt x="0" y="100000"/>
                  <a:pt x="0" y="120000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2" name="Shape 1252"/>
          <p:cNvCxnSpPr/>
          <p:nvPr/>
        </p:nvCxnSpPr>
        <p:spPr>
          <a:xfrm>
            <a:off x="2743200" y="1905000"/>
            <a:ext cx="6270624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253" name="Shape 1253"/>
          <p:cNvCxnSpPr/>
          <p:nvPr/>
        </p:nvCxnSpPr>
        <p:spPr>
          <a:xfrm>
            <a:off x="2743200" y="5562600"/>
            <a:ext cx="6270624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1254" name="Shape 1254"/>
          <p:cNvCxnSpPr/>
          <p:nvPr/>
        </p:nvCxnSpPr>
        <p:spPr>
          <a:xfrm>
            <a:off x="2743200" y="3581400"/>
            <a:ext cx="6270624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260" name="Shape 1260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WINDOWS OF APPRENTICESHIP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20s: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Realizing Dream of Young Adulthood (Drive &amp; Energy Highest)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30s: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 Growth &amp; New Directions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40s &amp; 50s: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Renewal, Regeneration (Business Experience, Management Skills, Wisdom &amp; Judgement Highest)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958920000[1]" id="1261" name="Shape 1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2212" y="4953000"/>
            <a:ext cx="1679574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Entrepreneurial Mindset</a:t>
            </a:r>
          </a:p>
        </p:txBody>
      </p:sp>
      <p:sp>
        <p:nvSpPr>
          <p:cNvPr id="1267" name="Shape 1267"/>
          <p:cNvSpPr txBox="1"/>
          <p:nvPr>
            <p:ph idx="1" type="subTitle"/>
          </p:nvPr>
        </p:nvSpPr>
        <p:spPr>
          <a:xfrm>
            <a:off x="1447800" y="1371600"/>
            <a:ext cx="6400799" cy="550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Mentoring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Be Very Important: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70%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MIT grads who started tech companies had entrepreneurial parents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386540000[1]" id="1268" name="Shape 1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4191000"/>
            <a:ext cx="3135312" cy="17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1274" name="Shape 1274"/>
          <p:cNvSpPr txBox="1"/>
          <p:nvPr>
            <p:ph idx="1" type="subTitle"/>
          </p:nvPr>
        </p:nvSpPr>
        <p:spPr>
          <a:xfrm>
            <a:off x="304800" y="838200"/>
            <a:ext cx="8381999" cy="7026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#1 “Entrepreneurs are born, not made”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#2  “Anyone can start a business”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#3  “Entrepreneurs are gamblers”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#4  “Entrepreneurs want the whole show to themselves”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#5  “Entrepreneurs are their own bosses and completely independent”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#6  “Entrepreneurs work longer &amp; harder than managers in big companies.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Mj03237660000[1]" id="1275" name="Shape 1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5775" y="5791200"/>
            <a:ext cx="1038224" cy="866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2365280000[1]" id="1276" name="Shape 12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371600"/>
            <a:ext cx="638174" cy="738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1282" name="Shape 1282"/>
          <p:cNvSpPr txBox="1"/>
          <p:nvPr>
            <p:ph idx="1" type="subTitle"/>
          </p:nvPr>
        </p:nvSpPr>
        <p:spPr>
          <a:xfrm>
            <a:off x="304800" y="762000"/>
            <a:ext cx="8839199" cy="710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#7 “Entrepreneurs experience a great deal of stress &amp; pay a high price”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#8  “Start a business and fail &amp; you’ll never raise money again”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#9  “Money is the most important start-up ingredient”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#10  “Entrepreneurs should be young &amp; energetic”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#11  “Entrepreneurs are motivated solely by the quest  for the almighty dollar”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Mj03237660000[1]" id="1283" name="Shape 1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8336" y="1295400"/>
            <a:ext cx="855661" cy="714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2365280000[1]" id="1284" name="Shape 12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5967412"/>
            <a:ext cx="638174" cy="738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hape 1289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1290" name="Shape 1290"/>
          <p:cNvSpPr txBox="1"/>
          <p:nvPr>
            <p:ph idx="1" type="subTitle"/>
          </p:nvPr>
        </p:nvSpPr>
        <p:spPr>
          <a:xfrm>
            <a:off x="304800" y="685800"/>
            <a:ext cx="8381999" cy="7026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#13 “If an entrepreneur is talented, success will happen in a year or two” 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#14  “Any entrepreneur with a good idea can raise venture capital”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#15  “If an entrepreneur has enough start-up capital, he or she can’t miss 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#16  “Entrepreneurs are lone wolves and cannot work with others”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MYTH #17  “Unless you attained 600+ on your SATs or GMATs, you’ll never be a successful entrepreneur”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3MIDVT84\MMj02839700000[1].gif" id="1291" name="Shape 1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9075" y="3009900"/>
            <a:ext cx="923924" cy="8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0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Shape 1296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1297" name="Shape 1297"/>
          <p:cNvSpPr txBox="1"/>
          <p:nvPr>
            <p:ph idx="1" type="subTitle"/>
          </p:nvPr>
        </p:nvSpPr>
        <p:spPr>
          <a:xfrm>
            <a:off x="1371600" y="990600"/>
            <a:ext cx="6400799" cy="687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Re: SATs, GMATs, GREs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Don’t measure these critical skills…			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Building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Persistence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Integrity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Self-Discipline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Resiliency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Reliability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Mj02364510000[1]" id="1298" name="Shape 1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5410200"/>
            <a:ext cx="1219199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2836070000[1]" id="1299" name="Shape 12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2743200"/>
            <a:ext cx="609599" cy="52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solidFill>
            <a:srgbClr val="FF9966"/>
          </a:solidFill>
          <a:ln cap="flat" cmpd="sng" w="9525">
            <a:solidFill>
              <a:srgbClr val="0066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The Lakota Hills Case Study</a:t>
            </a:r>
          </a:p>
        </p:txBody>
      </p:sp>
      <p:sp>
        <p:nvSpPr>
          <p:cNvPr id="1305" name="Shape 130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jgolden\AppData\Local\Microsoft\Windows\Temporary Internet Files\Content.IE5\YWJ22YI3\MP900185201[1].jpg" id="1306" name="Shape 1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181350"/>
            <a:ext cx="3657600" cy="245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Here are two popular measures of concentration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Four Firm Ratio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 Sum of market shares of top 4 firms:  That is </a:t>
            </a:r>
            <a:r>
              <a:rPr b="0" i="0" lang="en-US" sz="28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80%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Herfindahl Index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Square of the sum of market shares of all firms in industry  Abpit </a:t>
            </a:r>
            <a:r>
              <a:rPr b="0" i="0" lang="en-US" sz="28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25%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C900037096[1].wmf" id="272" name="Shape 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3036886"/>
            <a:ext cx="1612900" cy="153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is Laura Ryan?</a:t>
            </a:r>
          </a:p>
        </p:txBody>
      </p:sp>
      <p:sp>
        <p:nvSpPr>
          <p:cNvPr id="1312" name="Shape 1312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Native American entrepreneur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wife &amp; mother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college business teacher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lots of skills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very bright – excellent multi-tasker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 txBox="1"/>
          <p:nvPr>
            <p:ph type="title"/>
          </p:nvPr>
        </p:nvSpPr>
        <p:spPr>
          <a:xfrm>
            <a:off x="5334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Her educational background?</a:t>
            </a:r>
          </a:p>
        </p:txBody>
      </p:sp>
      <p:sp>
        <p:nvSpPr>
          <p:cNvPr id="1318" name="Shape 1318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Skipped a few grades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Studies psychology as undergrad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Graduate work in community economic development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Eventually earns a PhD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Program Files\Microsoft Office\MEDIA\CAGCAT10\j0301252.wmf" id="1319" name="Shape 1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8811" y="1711325"/>
            <a:ext cx="1830386" cy="1565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Program Files\Microsoft Office\MEDIA\CAGCAT10\j0299125.wmf" id="1320" name="Shape 1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1662" y="4748212"/>
            <a:ext cx="1100136" cy="180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 txBox="1"/>
          <p:nvPr>
            <p:ph type="title"/>
          </p:nvPr>
        </p:nvSpPr>
        <p:spPr>
          <a:xfrm>
            <a:off x="5334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Her family responsibilities?</a:t>
            </a:r>
          </a:p>
        </p:txBody>
      </p:sp>
      <p:sp>
        <p:nvSpPr>
          <p:cNvPr id="1326" name="Shape 1326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Marries at age 16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Two sons early 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One Daughter, much later … the PhD Baby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Program Files\Microsoft Office\MEDIA\CAGCAT10\j0216724.wmf" id="1327" name="Shape 1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5225" y="1676400"/>
            <a:ext cx="1450975" cy="1824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Program Files\Microsoft Office\MEDIA\CAGCAT10\j0297551.wmf" id="1328" name="Shape 13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1200" y="4729162"/>
            <a:ext cx="1195386" cy="1824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Was Laura family background was entrepreneurial? </a:t>
            </a:r>
          </a:p>
        </p:txBody>
      </p:sp>
      <p:sp>
        <p:nvSpPr>
          <p:cNvPr id="1334" name="Shape 133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Father  a successful hog farmer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Mother, elementary school teacher,  sideline businesses (Avon, Mary Kay)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Her uncle wrote business plans for a living, inspired her  to start a business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Husband, Jim, started a cattle ranch</a:t>
            </a:r>
          </a:p>
        </p:txBody>
      </p:sp>
      <p:pic>
        <p:nvPicPr>
          <p:cNvPr descr="C:\Program Files\Microsoft Office\MEDIA\CAGCAT10\j0217698.wmf" id="1335" name="Shape 1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1905000"/>
            <a:ext cx="1101725" cy="1068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Program Files\Microsoft Office\MEDIA\CAGCAT10\j0149627.wmf" id="1336" name="Shape 13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5402262"/>
            <a:ext cx="1619249" cy="1150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Shape 1341"/>
          <p:cNvSpPr txBox="1"/>
          <p:nvPr>
            <p:ph type="title"/>
          </p:nvPr>
        </p:nvSpPr>
        <p:spPr>
          <a:xfrm>
            <a:off x="457200" y="274637"/>
            <a:ext cx="8305799" cy="1477961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was the first enterprise that Laura created? Successful?</a:t>
            </a:r>
          </a:p>
        </p:txBody>
      </p:sp>
      <p:sp>
        <p:nvSpPr>
          <p:cNvPr id="1342" name="Shape 1342"/>
          <p:cNvSpPr txBox="1"/>
          <p:nvPr>
            <p:ph idx="1" type="body"/>
          </p:nvPr>
        </p:nvSpPr>
        <p:spPr>
          <a:xfrm>
            <a:off x="457200" y="187483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Native American star quilts of high quality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Secured $27K loan from SBA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Quilts displayed in art galleries, Smithsonian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Quilt.bmp" id="1343" name="Shape 1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4495800"/>
            <a:ext cx="2552699" cy="22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/>
          <p:nvPr>
            <p:ph type="title"/>
          </p:nvPr>
        </p:nvSpPr>
        <p:spPr>
          <a:xfrm>
            <a:off x="457200" y="274637"/>
            <a:ext cx="8305799" cy="1477961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Quilt-Making an Opportunity?</a:t>
            </a:r>
          </a:p>
        </p:txBody>
      </p:sp>
      <p:sp>
        <p:nvSpPr>
          <p:cNvPr id="1349" name="Shape 1349"/>
          <p:cNvSpPr txBox="1"/>
          <p:nvPr>
            <p:ph idx="1" type="body"/>
          </p:nvPr>
        </p:nvSpPr>
        <p:spPr>
          <a:xfrm>
            <a:off x="457200" y="187483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No.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Business not scalable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Very Labor intensive</a:t>
            </a:r>
          </a:p>
        </p:txBody>
      </p:sp>
      <p:pic>
        <p:nvPicPr>
          <p:cNvPr descr="C:\Program Files\Microsoft Office\MEDIA\CAGCAT10\j0285444.wmf" id="1350" name="Shape 1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4832350"/>
            <a:ext cx="1795461" cy="179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Has Anyone Tasted Fry Bread?</a:t>
            </a:r>
          </a:p>
        </p:txBody>
      </p:sp>
      <p:sp>
        <p:nvSpPr>
          <p:cNvPr id="1356" name="Shape 1356"/>
          <p:cNvSpPr txBox="1"/>
          <p:nvPr>
            <p:ph idx="1" type="body"/>
          </p:nvPr>
        </p:nvSpPr>
        <p:spPr>
          <a:xfrm>
            <a:off x="457200" y="16002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fry bread.bmp" id="1357" name="Shape 1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2209800"/>
            <a:ext cx="2838450" cy="402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Shape 136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How does she involved in fry bread production?</a:t>
            </a:r>
          </a:p>
        </p:txBody>
      </p:sp>
      <p:sp>
        <p:nvSpPr>
          <p:cNvPr id="1363" name="Shape 1363"/>
          <p:cNvSpPr txBox="1"/>
          <p:nvPr>
            <p:ph idx="1" type="body"/>
          </p:nvPr>
        </p:nvSpPr>
        <p:spPr>
          <a:xfrm>
            <a:off x="457200" y="16002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Popular with students as Club Fundraiser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Sells well at county fairs  -- 5,000+ Indian tacos in 1 single day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Program Files\Microsoft Office\MEDIA\CAGCAT10\j0283209.gif" id="1364" name="Shape 1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5225" y="5029200"/>
            <a:ext cx="13239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Shape 136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How does she involved in fry bread production?</a:t>
            </a:r>
          </a:p>
        </p:txBody>
      </p:sp>
      <p:sp>
        <p:nvSpPr>
          <p:cNvPr id="1370" name="Shape 1370"/>
          <p:cNvSpPr txBox="1"/>
          <p:nvPr>
            <p:ph idx="1" type="body"/>
          </p:nvPr>
        </p:nvSpPr>
        <p:spPr>
          <a:xfrm>
            <a:off x="457200" y="16002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Great-grandmother’s recipe:  dough  deep-fried in oil.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Versatile: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Tacos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muffins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cinnamon balls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Pancakes with berries, etc.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Program Files\Microsoft Office\MEDIA\CAGCAT10\j0212661.wmf" id="1371" name="Shape 1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4437" y="2913061"/>
            <a:ext cx="1782762" cy="181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Shape 1376"/>
          <p:cNvSpPr txBox="1"/>
          <p:nvPr>
            <p:ph type="title"/>
          </p:nvPr>
        </p:nvSpPr>
        <p:spPr>
          <a:xfrm>
            <a:off x="533400" y="533400"/>
            <a:ext cx="8305799" cy="1493836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How would you characterize Laura’s business early on? </a:t>
            </a:r>
          </a:p>
        </p:txBody>
      </p:sp>
      <p:sp>
        <p:nvSpPr>
          <p:cNvPr id="1377" name="Shape 1377"/>
          <p:cNvSpPr txBox="1"/>
          <p:nvPr>
            <p:ph idx="1" type="body"/>
          </p:nvPr>
        </p:nvSpPr>
        <p:spPr>
          <a:xfrm>
            <a:off x="457200" y="2133600"/>
            <a:ext cx="8229600" cy="399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Life-style venture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Not a great deal of planning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Seasonal business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growth prospects limited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lifestyle business.bmp" id="1378" name="Shape 1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4038600"/>
            <a:ext cx="236220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Who are the top 3 companies in  Hands &amp; Beauty Lotions?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Intensive Care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Jergens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Lubriderm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LHES21E1\MP900411759[1].jpg" id="279" name="Shape 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524000"/>
            <a:ext cx="3276600" cy="49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Shape 1383"/>
          <p:cNvSpPr txBox="1"/>
          <p:nvPr>
            <p:ph type="title"/>
          </p:nvPr>
        </p:nvSpPr>
        <p:spPr>
          <a:xfrm>
            <a:off x="533400" y="533400"/>
            <a:ext cx="8305799" cy="1493836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How product packaged? </a:t>
            </a:r>
            <a:b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</a:b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did she envision as her customer?  </a:t>
            </a:r>
          </a:p>
        </p:txBody>
      </p:sp>
      <p:sp>
        <p:nvSpPr>
          <p:cNvPr id="1384" name="Shape 1384"/>
          <p:cNvSpPr txBox="1"/>
          <p:nvPr>
            <p:ph idx="1" type="body"/>
          </p:nvPr>
        </p:nvSpPr>
        <p:spPr>
          <a:xfrm>
            <a:off x="457200" y="2133600"/>
            <a:ext cx="8229600" cy="399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24 oz. burlap bags of Lokota Hills Fry Bread mix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Tourists at places such as Devil’s Tower, Wyoming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DT.bmp" id="1385" name="Shape 1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3200400"/>
            <a:ext cx="1519236" cy="12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happens to Laura’s fry bread venture during 1994-2004  </a:t>
            </a:r>
          </a:p>
        </p:txBody>
      </p:sp>
      <p:sp>
        <p:nvSpPr>
          <p:cNvPr id="1391" name="Shape 1391"/>
          <p:cNvSpPr txBox="1"/>
          <p:nvPr>
            <p:ph idx="1" type="body"/>
          </p:nvPr>
        </p:nvSpPr>
        <p:spPr>
          <a:xfrm>
            <a:off x="457200" y="1600200"/>
            <a:ext cx="83057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“The business was always there but we never grew it.”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Teaches entrepreneurship and chairs department at tribal university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Attends the Babson Symposium for Entrepreneurial Educators (SEE)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Earns degree in community economic developed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Pursues PhD in education  </a:t>
            </a:r>
            <a:r>
              <a:rPr b="0" i="0" lang="en-US" sz="24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  … </a:t>
            </a:r>
            <a:r>
              <a:rPr b="0" i="1" lang="en-US" sz="24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all while raising 3 kids</a:t>
            </a:r>
          </a:p>
        </p:txBody>
      </p:sp>
      <p:pic>
        <p:nvPicPr>
          <p:cNvPr descr="C:\Program Files\Microsoft Office\MEDIA\CAGCAT10\j0298897.wmf" id="1392" name="Shape 1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025" y="2640011"/>
            <a:ext cx="1806575" cy="157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Program Files\Microsoft Office\MEDIA\CAGCAT10\j0299587.wmf" id="1393" name="Shape 13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6387" y="6099175"/>
            <a:ext cx="760411" cy="7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hape 1398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that moves Laura’s fry bread business from back burner?</a:t>
            </a:r>
          </a:p>
        </p:txBody>
      </p:sp>
      <p:sp>
        <p:nvSpPr>
          <p:cNvPr id="1399" name="Shape 139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She runs operations for Costner’s Tatanka, a Native American interpretive center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ief Sitting Bull.bmp" id="1400" name="Shape 1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3048000"/>
            <a:ext cx="1676399" cy="2379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ffalo.bmp" id="1401" name="Shape 1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1850" y="3186111"/>
            <a:ext cx="2089150" cy="207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that moves Laura’s fry bread business from back burner?</a:t>
            </a:r>
          </a:p>
        </p:txBody>
      </p:sp>
      <p:sp>
        <p:nvSpPr>
          <p:cNvPr id="1407" name="Shape 140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Fry Bread sales spike at gift store and Lakota Hills tacos on restaurant menu; reach $58 K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Time to “move operation out of the kitchen”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Program Files\Microsoft Office\MEDIA\CAGCAT10\j0234131.wmf" id="1408" name="Shape 1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5687" y="4476750"/>
            <a:ext cx="1952624" cy="207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is Laura’s funding source for this expansion?</a:t>
            </a:r>
          </a:p>
        </p:txBody>
      </p:sp>
      <p:sp>
        <p:nvSpPr>
          <p:cNvPr id="1414" name="Shape 141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Mark Willis of Greenhill, small VC firm, extends $80K credit line                Cover raw materials &amp; rent.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Basis for Willis’ decision?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Impressed with lead entrepreneur’s ability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Program Files\Microsoft Office\MEDIA\CAGCAT10\j0222015.wmf" id="1415" name="Shape 1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4841875"/>
            <a:ext cx="1779587" cy="17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Shape 14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is a distribution channel?</a:t>
            </a:r>
          </a:p>
        </p:txBody>
      </p:sp>
      <p:sp>
        <p:nvSpPr>
          <p:cNvPr id="1421" name="Shape 142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Route the product travels from  creation to the customer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Many products pass from manufacturer  to wholesalers to retailers to customer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tribution Channels.bmp" id="1422" name="Shape 1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4867275"/>
            <a:ext cx="1903411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link the distribution channel does Laura pursue?</a:t>
            </a:r>
          </a:p>
        </p:txBody>
      </p:sp>
      <p:sp>
        <p:nvSpPr>
          <p:cNvPr id="1428" name="Shape 1428"/>
          <p:cNvSpPr txBox="1"/>
          <p:nvPr>
            <p:ph idx="1" type="body"/>
          </p:nvPr>
        </p:nvSpPr>
        <p:spPr>
          <a:xfrm>
            <a:off x="5334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focus is Retail --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specialty food stores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chain stores with specialty products          such as Crackerbarrel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does Crackerbarrel tell Laura?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Product concept interesting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Packaging not professional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burlap bag.bmp" id="1429" name="Shape 1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400" y="4618037"/>
            <a:ext cx="1149349" cy="1477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Shape 14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Where does she get funds for repackaging &amp; expansion</a:t>
            </a:r>
          </a:p>
        </p:txBody>
      </p:sp>
      <p:sp>
        <p:nvSpPr>
          <p:cNvPr id="1435" name="Shape 143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Wills invests $470K for 15% stake in business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What’s the implicit valuation of her company?  Seem high or low?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$470K / .15  = $3.13 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Program Files\Microsoft Office\MEDIA\CAGCAT10\j0297707.wmf" id="1436" name="Shape 1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4884737"/>
            <a:ext cx="1479550" cy="182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How does Laura prepare to ramp up Lakota Hills?</a:t>
            </a:r>
          </a:p>
        </p:txBody>
      </p:sp>
      <p:sp>
        <p:nvSpPr>
          <p:cNvPr id="1442" name="Shape 1442"/>
          <p:cNvSpPr txBox="1"/>
          <p:nvPr>
            <p:ph idx="1" type="body"/>
          </p:nvPr>
        </p:nvSpPr>
        <p:spPr>
          <a:xfrm>
            <a:off x="304800" y="17526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She writes a business plan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Attends Efficient Collaborative Retail Marketing trade show in Atlanta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 to meet with many major supermarkets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Program Files\Microsoft Office\MEDIA\CAGCAT10\j0291984.wmf" id="1443" name="Shape 14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712" y="4791075"/>
            <a:ext cx="18065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Shape 14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tasks needed to Ramp-Up ?</a:t>
            </a:r>
          </a:p>
        </p:txBody>
      </p:sp>
      <p:sp>
        <p:nvSpPr>
          <p:cNvPr id="1449" name="Shape 144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Redesign package, trimmed quantity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Gower fills 300K bags of product with shelf life of 18 months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Program Files\Microsoft Office\MEDIA\CAGCAT10\j0234131.wmf" id="1450" name="Shape 1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5687" y="4324350"/>
            <a:ext cx="1952624" cy="207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is Quimby’s Goal at the end of the Case Study?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5334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Wants to grow revenues to $25 M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Get acquired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GXUNQMEI\MC900285460[1].wmf"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3046411"/>
            <a:ext cx="3200399" cy="3201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Was  revenue projection in Income Statement Credible? </a:t>
            </a:r>
          </a:p>
        </p:txBody>
      </p:sp>
      <p:sp>
        <p:nvSpPr>
          <p:cNvPr id="1456" name="Shape 1456"/>
          <p:cNvSpPr txBox="1"/>
          <p:nvPr>
            <p:ph idx="1" type="body"/>
          </p:nvPr>
        </p:nvSpPr>
        <p:spPr>
          <a:xfrm>
            <a:off x="304800" y="17526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Her projections show: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2.5 x revenue increase 2007 - 2008,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2 x    revenue increase 2008 &amp; 2009.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Will Lakota Hills win additional grocery chains to support this growth?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Program Files\Microsoft Office\MEDIA\CAGCAT10\j0285444.wmf" id="1457" name="Shape 14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475" y="4908550"/>
            <a:ext cx="1797049" cy="179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Shape 146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were Lakota Hills’ competitors?</a:t>
            </a:r>
          </a:p>
        </p:txBody>
      </p:sp>
      <p:sp>
        <p:nvSpPr>
          <p:cNvPr id="1463" name="Shape 1463"/>
          <p:cNvSpPr txBox="1"/>
          <p:nvPr>
            <p:ph idx="1" type="body"/>
          </p:nvPr>
        </p:nvSpPr>
        <p:spPr>
          <a:xfrm>
            <a:off x="304800" y="17526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Wooden Knife Fry Bread, Crow Fry Bread &amp; Oklahoma Fry Bread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Only Wooden Knife sells product beyond the local area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Its product had a bitter taste.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Lakota Hills product price is competitive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timsula.bmp" id="1464" name="Shape 1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472440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Shape 146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is Missing on Laura’s Team?</a:t>
            </a:r>
          </a:p>
        </p:txBody>
      </p:sp>
      <p:sp>
        <p:nvSpPr>
          <p:cNvPr id="1470" name="Shape 1470"/>
          <p:cNvSpPr txBox="1"/>
          <p:nvPr>
            <p:ph idx="1" type="body"/>
          </p:nvPr>
        </p:nvSpPr>
        <p:spPr>
          <a:xfrm>
            <a:off x="304800" y="1752600"/>
            <a:ext cx="84582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She has her son Michael lining up buyers.  Educating grocers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investor Mark Wills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Lacks expertise in retail marketing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Also needs sales support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Free Laura  &amp; Michael to focus on product development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Lokota Geography.bmp" id="1471" name="Shape 1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0" y="4122737"/>
            <a:ext cx="1676399" cy="2735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hape 14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Why focus on retail?</a:t>
            </a:r>
          </a:p>
        </p:txBody>
      </p:sp>
      <p:sp>
        <p:nvSpPr>
          <p:cNvPr id="1477" name="Shape 1477"/>
          <p:cNvSpPr txBox="1"/>
          <p:nvPr>
            <p:ph idx="1" type="body"/>
          </p:nvPr>
        </p:nvSpPr>
        <p:spPr>
          <a:xfrm>
            <a:off x="304800" y="1752600"/>
            <a:ext cx="84582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Foster (Greenhill Ventures):        “Retailing is … a more straightforward effort involving advertising, promotion, and building a consumer connection.”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Shape 1482"/>
          <p:cNvSpPr txBox="1"/>
          <p:nvPr>
            <p:ph type="title"/>
          </p:nvPr>
        </p:nvSpPr>
        <p:spPr>
          <a:xfrm>
            <a:off x="457200" y="274637"/>
            <a:ext cx="8458200" cy="1477961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is the significance of Lakota Hills being a minority-certified business? </a:t>
            </a:r>
          </a:p>
        </p:txBody>
      </p:sp>
      <p:sp>
        <p:nvSpPr>
          <p:cNvPr id="1483" name="Shape 1483"/>
          <p:cNvSpPr txBox="1"/>
          <p:nvPr>
            <p:ph idx="1" type="body"/>
          </p:nvPr>
        </p:nvSpPr>
        <p:spPr>
          <a:xfrm>
            <a:off x="152400" y="17526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Cost advantage - exempt from upfront slotting fees, substantial at top-tier supermarkets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Program Files\Microsoft Office\MEDIA\CAGCAT10\j0283209.gif" id="1484" name="Shape 1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0" y="3810000"/>
            <a:ext cx="2725736" cy="266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Shape 148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wholesale possibilities might Lakota Hills pursue?</a:t>
            </a:r>
          </a:p>
        </p:txBody>
      </p:sp>
      <p:sp>
        <p:nvSpPr>
          <p:cNvPr id="1490" name="Shape 1490"/>
          <p:cNvSpPr txBox="1"/>
          <p:nvPr>
            <p:ph idx="1" type="body"/>
          </p:nvPr>
        </p:nvSpPr>
        <p:spPr>
          <a:xfrm>
            <a:off x="304800" y="17526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Partnering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with a restaurant chain such as Pizza Hut or Taco Bell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Taco Bell.bmp" id="1491" name="Shape 1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337" y="3798887"/>
            <a:ext cx="3087687" cy="206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zza Hut.bmp" id="1492" name="Shape 14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" y="3219450"/>
            <a:ext cx="2857499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hape 149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tradeoff involved in selling retail vs wholesale?</a:t>
            </a:r>
          </a:p>
        </p:txBody>
      </p:sp>
      <p:sp>
        <p:nvSpPr>
          <p:cNvPr id="1498" name="Shape 1498"/>
          <p:cNvSpPr txBox="1"/>
          <p:nvPr>
            <p:ph idx="1" type="body"/>
          </p:nvPr>
        </p:nvSpPr>
        <p:spPr>
          <a:xfrm>
            <a:off x="304800" y="17526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Retail will have higher gross margins, but wholesale may deliver higher volume.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qm.bmp" id="1499" name="Shape 1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2212" y="4648200"/>
            <a:ext cx="1220786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was Michael experience in securing customers? </a:t>
            </a:r>
          </a:p>
        </p:txBody>
      </p:sp>
      <p:sp>
        <p:nvSpPr>
          <p:cNvPr id="1505" name="Shape 1505"/>
          <p:cNvSpPr txBox="1"/>
          <p:nvPr>
            <p:ph idx="1" type="body"/>
          </p:nvPr>
        </p:nvSpPr>
        <p:spPr>
          <a:xfrm>
            <a:off x="304800" y="1752600"/>
            <a:ext cx="85343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 280-store chain in the Midwest agrees to carry product / 800 store chain signs on six months later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1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Must educate employees                         &amp; shoppers about product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Theft of parts of floor display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Expensive to do this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each and every store in the chain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haos.bmp" id="1506" name="Shape 1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3657600"/>
            <a:ext cx="2476500" cy="198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Shape 15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As case ends, what problems does Laura face? </a:t>
            </a:r>
          </a:p>
        </p:txBody>
      </p:sp>
      <p:sp>
        <p:nvSpPr>
          <p:cNvPr id="1512" name="Shape 1512"/>
          <p:cNvSpPr txBox="1"/>
          <p:nvPr>
            <p:ph idx="1" type="body"/>
          </p:nvPr>
        </p:nvSpPr>
        <p:spPr>
          <a:xfrm>
            <a:off x="304800" y="1524000"/>
            <a:ext cx="8610599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Warehouse of unsold product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Only 6 month shelf life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1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strategy is used to move product?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Buy 1, get 1 free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Needs to raise an additional $ 500K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</a:t>
            </a:r>
          </a:p>
        </p:txBody>
      </p:sp>
      <p:pic>
        <p:nvPicPr>
          <p:cNvPr descr="Think.bmp" id="1513" name="Shape 1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3833812"/>
            <a:ext cx="1828800" cy="150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hape 15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If you were an angel investors would you invest in Lakota Hills? </a:t>
            </a:r>
          </a:p>
        </p:txBody>
      </p:sp>
      <p:sp>
        <p:nvSpPr>
          <p:cNvPr id="1519" name="Shape 1519"/>
          <p:cNvSpPr txBox="1"/>
          <p:nvPr>
            <p:ph idx="1" type="body"/>
          </p:nvPr>
        </p:nvSpPr>
        <p:spPr>
          <a:xfrm>
            <a:off x="304800" y="1524000"/>
            <a:ext cx="8610599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angel i.bmp" id="1520" name="Shape 1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2743200"/>
            <a:ext cx="2065337" cy="31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Do you think she should open up Retail Outlets?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Probably not, given shakeout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Brick &amp; mortar stores expensive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Website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3457575"/>
            <a:ext cx="3124199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Shape 1525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How does Laura Ryan Measure Up to the 7 Entrepreneurial Themes &amp; Attributes  </a:t>
            </a:r>
          </a:p>
        </p:txBody>
      </p:sp>
      <p:sp>
        <p:nvSpPr>
          <p:cNvPr id="1526" name="Shape 1526"/>
          <p:cNvSpPr txBox="1"/>
          <p:nvPr>
            <p:ph idx="1" type="body"/>
          </p:nvPr>
        </p:nvSpPr>
        <p:spPr>
          <a:xfrm>
            <a:off x="304800" y="1752600"/>
            <a:ext cx="85343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rgbClr val="0033CC"/>
                </a:solidFill>
                <a:latin typeface="Arial Black"/>
                <a:ea typeface="Arial Black"/>
                <a:cs typeface="Arial Black"/>
                <a:sym typeface="Arial Black"/>
              </a:rPr>
              <a:t>Commitment &amp; </a:t>
            </a:r>
            <a:r>
              <a:rPr b="0" i="0" lang="en-US" sz="2800" u="none" cap="none" strike="noStrike">
                <a:solidFill>
                  <a:srgbClr val="0033CC"/>
                </a:solidFill>
                <a:latin typeface="Arial Black"/>
                <a:ea typeface="Arial Black"/>
                <a:cs typeface="Arial Black"/>
                <a:sym typeface="Arial Black"/>
              </a:rPr>
              <a:t>Determination?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- Stayed with Lakota Hills during decade of slow growth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8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Courage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– willingness to try new things, not afraid of conflicts.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Leadership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– founded business, took it from life-style venture to growth-oriented business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Program Files\Microsoft Office\MEDIA\CAGCAT10\j0301076.wmf" id="1527" name="Shape 15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400" y="4419600"/>
            <a:ext cx="1219199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How does Laura Fit the 7 Entrepreneurial Themes &amp; Attributes  </a:t>
            </a:r>
          </a:p>
        </p:txBody>
      </p:sp>
      <p:sp>
        <p:nvSpPr>
          <p:cNvPr id="1533" name="Shape 1533"/>
          <p:cNvSpPr txBox="1"/>
          <p:nvPr>
            <p:ph idx="1" type="body"/>
          </p:nvPr>
        </p:nvSpPr>
        <p:spPr>
          <a:xfrm>
            <a:off x="228600" y="1752600"/>
            <a:ext cx="85343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rgbClr val="7030A0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 Obsession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–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Took steps to refine opportunity once decision made to expand in 2004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Tolerance of Risk, Ambiguity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– Tries new things, not afraid of conflicts.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Steps back from business / career goals when 3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rd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child arrived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Program Files\Microsoft Office\MEDIA\CAGCAT10\j0293844.wmf" id="1534" name="Shape 1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5686" y="2695575"/>
            <a:ext cx="1204912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Shape 1539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How does Laura Ryan Measure Up to the 7 Entrepreneurial Themes &amp; Attributes  </a:t>
            </a:r>
          </a:p>
        </p:txBody>
      </p:sp>
      <p:sp>
        <p:nvSpPr>
          <p:cNvPr id="1540" name="Shape 1540"/>
          <p:cNvSpPr txBox="1"/>
          <p:nvPr>
            <p:ph idx="1" type="body"/>
          </p:nvPr>
        </p:nvSpPr>
        <p:spPr>
          <a:xfrm>
            <a:off x="304800" y="1752600"/>
            <a:ext cx="85343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60093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rgbClr val="D60093"/>
                </a:solidFill>
                <a:latin typeface="Arial Black"/>
                <a:ea typeface="Arial Black"/>
                <a:cs typeface="Arial Black"/>
                <a:sym typeface="Arial Black"/>
              </a:rPr>
              <a:t>Creativity, Self-Reliance, Adaptability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– quick learner, came uses for fry bread                 Skilled at quilt-making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Arial Black"/>
                <a:ea typeface="Arial Black"/>
                <a:cs typeface="Arial Black"/>
                <a:sym typeface="Arial Black"/>
              </a:rPr>
              <a:t>Motivation to Excel: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--High achiever.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-- Quilts displayed at Smithsonian in DC.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-- Launched Lakota Hills and took steps to grow it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Program Files\Microsoft Office\MEDIA\CAGCAT10\j0281904.wmf" id="1541" name="Shape 1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9775" y="3227386"/>
            <a:ext cx="1825625" cy="172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Shape 1546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1547" name="Shape 1547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548" name="Shape 1548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Shape 1549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Shape 1550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Shape 1551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2" name="Shape 1552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553" name="Shape 1553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Shape 1554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Shape 1555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6" name="Shape 1556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1557" name="Shape 1557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1558" name="Shape 1558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1559" name="Shape 1559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1560" name="Shape 1560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561" name="Shape 1561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1562" name="Shape 1562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1563" name="Shape 1563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1564" name="Shape 1564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1565" name="Shape 1565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1566" name="Shape 1566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1567" name="Shape 1567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1568" name="Shape 1568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1569" name="Shape 1569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Shape 1574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solidFill>
            <a:srgbClr val="FF9966"/>
          </a:solidFill>
          <a:ln cap="flat" cmpd="sng" w="9525">
            <a:solidFill>
              <a:srgbClr val="0066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The Entrepreneurial Process</a:t>
            </a:r>
            <a:b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</a:b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Timmons &amp; Spinelli Ch 3</a:t>
            </a:r>
          </a:p>
        </p:txBody>
      </p:sp>
      <p:pic>
        <p:nvPicPr>
          <p:cNvPr descr="C:\Users\jgolden\AppData\Local\Microsoft\Windows\Temporary Internet Files\Content.IE5\0088ZFKA\MC910217253[1].wmf" id="1575" name="Shape 1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0" y="2743200"/>
            <a:ext cx="320357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Entrepreneurship Defined</a:t>
            </a:r>
          </a:p>
        </p:txBody>
      </p:sp>
      <p:sp>
        <p:nvSpPr>
          <p:cNvPr id="1581" name="Shape 158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Entrepreneurship – Way of thinking, reasoning and acting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That is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obsessed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Holistic in approach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Leadership balanced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Shape 1586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Entrepreneurship </a:t>
            </a:r>
            <a:r>
              <a:rPr b="0" i="1" lang="en-US" sz="36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NOT</a:t>
            </a: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Just in Start-Ups</a:t>
            </a:r>
          </a:p>
        </p:txBody>
      </p:sp>
      <p:sp>
        <p:nvSpPr>
          <p:cNvPr id="1587" name="Shape 158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Entrepreneurship occurs in: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New and Old firms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Small and Large Firms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Fast &amp; Slow Growing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Profit &amp; Non-Profit</a:t>
            </a:r>
          </a:p>
        </p:txBody>
      </p:sp>
      <p:pic>
        <p:nvPicPr>
          <p:cNvPr descr="C:\Documents and Settings\jgolden\Local Settings\Temporary Internet Files\Content.IE5\J836AE5G\MPj04392750000[1].jpg" id="1588" name="Shape 15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8200" y="3810000"/>
            <a:ext cx="2692399" cy="2020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Shape 15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 Entrepreneurial Requirements</a:t>
            </a:r>
          </a:p>
        </p:txBody>
      </p:sp>
      <p:sp>
        <p:nvSpPr>
          <p:cNvPr id="1594" name="Shape 159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Willingness to take calculated risks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personal	- financial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Shift the odds of success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1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Bootstrapping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uses skill &amp; ingenuity to control   resources and get new venture under way.</a:t>
            </a:r>
          </a:p>
        </p:txBody>
      </p:sp>
      <p:pic>
        <p:nvPicPr>
          <p:cNvPr descr="C:\Documents and Settings\jgolden\Local Settings\Temporary Internet Files\Content.IE5\8MKNGW6G\MPj04387800000[1].jpg" id="1595" name="Shape 1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2590800"/>
            <a:ext cx="2133599" cy="17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Entrepreneurial Results</a:t>
            </a:r>
          </a:p>
        </p:txBody>
      </p:sp>
      <p:sp>
        <p:nvSpPr>
          <p:cNvPr id="1601" name="Shape 160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Create &amp; Enhance Value for: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Customers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Owners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Partners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And any other stakeholders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8O38YCYS\MPj04392740000[1].jpg" id="1602" name="Shape 1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1037" y="2189161"/>
            <a:ext cx="4500561" cy="306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Shape 160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Classic Entrepreneurship</a:t>
            </a:r>
          </a:p>
        </p:txBody>
      </p:sp>
      <p:sp>
        <p:nvSpPr>
          <p:cNvPr id="1608" name="Shape 160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Which type of venture?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Startup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determines success?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Opportunity, Team with strong Leadership &amp; control over Resources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QD70ORSC\MPj04280160000[1].jpg" id="1609" name="Shape 16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2475" y="1905000"/>
            <a:ext cx="1279525" cy="1268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So what happened to Burt’s Bees?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04800" y="17526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Got acquired by Clorox in 2007  for $925 million.  Quimby gained $300 M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She bought Burt’s share out in 1993 for less than $3 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Surprising outcome?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ZR0KKALQ\MP900439278[1].jpg"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3886200"/>
            <a:ext cx="3581399" cy="238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Shape 16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Classic  Entrepreneurship</a:t>
            </a:r>
          </a:p>
        </p:txBody>
      </p:sp>
      <p:sp>
        <p:nvSpPr>
          <p:cNvPr id="1615" name="Shape 161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Upstart Companies Have “Upset” Traditional Leaders.  Good Example?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IBM’s dominance in computer industry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Took Giants years to change          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Strategy &amp; Decades to change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Culture.   Example?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“Riding the Bear”</a:t>
            </a:r>
          </a:p>
        </p:txBody>
      </p:sp>
      <p:pic>
        <p:nvPicPr>
          <p:cNvPr descr="MCBD08704_0000[1]" id="1616" name="Shape 1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5373687"/>
            <a:ext cx="1600199" cy="1484312"/>
          </a:xfrm>
          <a:prstGeom prst="rect">
            <a:avLst/>
          </a:prstGeom>
          <a:noFill/>
          <a:ln cap="flat" cmpd="sng" w="9525">
            <a:solidFill>
              <a:srgbClr val="006699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Shape 16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Entrepreneurship: Beyond Startups</a:t>
            </a:r>
          </a:p>
        </p:txBody>
      </p:sp>
      <p:sp>
        <p:nvSpPr>
          <p:cNvPr id="1622" name="Shape 162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Ewing M. Kauffman: “People Don’t Want to Be Managed. They Want to Be Lead”   What did he mean?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Giant Firms’ Hierarchical structure with many management layers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Promoted based on Seniority,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division size, not opportunity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discovery &amp; development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195812" id="1623" name="Shape 1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2161" y="4576762"/>
            <a:ext cx="1773236" cy="18240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4" name="Shape 1624"/>
          <p:cNvCxnSpPr/>
          <p:nvPr/>
        </p:nvCxnSpPr>
        <p:spPr>
          <a:xfrm>
            <a:off x="7086600" y="4495800"/>
            <a:ext cx="2057400" cy="2286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hape 16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Entrepreneurship: Beyond Startups</a:t>
            </a:r>
          </a:p>
        </p:txBody>
      </p:sp>
      <p:sp>
        <p:nvSpPr>
          <p:cNvPr id="1630" name="Shape 163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Giants Stayed too Close to their customers.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was this a problem?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They failed to see the dynamic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changes in their markets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Schump" id="1631" name="Shape 1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2400" y="4343400"/>
            <a:ext cx="1701799" cy="22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Shape 1632"/>
          <p:cNvSpPr/>
          <p:nvPr/>
        </p:nvSpPr>
        <p:spPr>
          <a:xfrm>
            <a:off x="6781800" y="2057400"/>
            <a:ext cx="2514599" cy="1676399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DDDDDD"/>
          </a:solidFill>
          <a:ln cap="flat" cmpd="sng" w="9525">
            <a:solidFill>
              <a:srgbClr val="FF00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Creative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Destruction</a:t>
            </a:r>
          </a:p>
        </p:txBody>
      </p:sp>
      <p:pic>
        <p:nvPicPr>
          <p:cNvPr descr="XeroxLogo" id="1633" name="Shape 16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075" y="5915025"/>
            <a:ext cx="3006724" cy="714374"/>
          </a:xfrm>
          <a:prstGeom prst="rect">
            <a:avLst/>
          </a:prstGeom>
          <a:noFill/>
          <a:ln cap="flat" cmpd="sng" w="9525">
            <a:solidFill>
              <a:srgbClr val="DDDDDD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MCj04315970000[1]" id="1634" name="Shape 16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41910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" id="1635" name="Shape 16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5400" y="5514975"/>
            <a:ext cx="11430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Entrepreneurship: Beyond Startups</a:t>
            </a:r>
          </a:p>
        </p:txBody>
      </p:sp>
      <p:sp>
        <p:nvSpPr>
          <p:cNvPr id="1641" name="Shape 164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Some Giants try to Recapture Entrepreneurial Spirit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did IBM do to break into the PC Market?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Used an approach very different from its traditional corporate culture.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0905740000[1]" id="1642" name="Shape 16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0462" y="5410200"/>
            <a:ext cx="2446336" cy="13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Entrepreneurship = Paradoxes</a:t>
            </a:r>
          </a:p>
        </p:txBody>
      </p:sp>
      <p:sp>
        <p:nvSpPr>
          <p:cNvPr id="1648" name="Shape 1648"/>
          <p:cNvSpPr txBox="1"/>
          <p:nvPr>
            <p:ph idx="1" type="body"/>
          </p:nvPr>
        </p:nvSpPr>
        <p:spPr>
          <a:xfrm>
            <a:off x="5334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 with very low potential can be a big opportunity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To create and build wealth one must relinquish wealth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Entrepreneurship requires thought &amp; preparation and yet is an unplanable event.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Bias toward action &amp; yet demands patience &amp; persistence</a:t>
            </a:r>
          </a:p>
        </p:txBody>
      </p:sp>
      <p:pic>
        <p:nvPicPr>
          <p:cNvPr descr="MCj04344110000[1]" id="1649" name="Shape 16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6000" y="2286000"/>
            <a:ext cx="162559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Shape 16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Entrepreneurship = Paradoxes</a:t>
            </a:r>
          </a:p>
        </p:txBody>
      </p:sp>
      <p:sp>
        <p:nvSpPr>
          <p:cNvPr id="1655" name="Shape 165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Long-term equity value requires foregoing short-term profit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To thrive need to cope with ambiguity &amp; uncertainty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One of the biggest mistakes is to think too small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90% startups have revenue less than $1 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MCj01334270000[1]" id="1656" name="Shape 1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5740400"/>
            <a:ext cx="4138612" cy="965199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Shape 16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Smaller = Higher Failure Rate</a:t>
            </a:r>
          </a:p>
        </p:txBody>
      </p:sp>
      <p:sp>
        <p:nvSpPr>
          <p:cNvPr id="1662" name="Shape 166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Survival odds rise with: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At least 10-20 employees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$2m to $3m in Revenue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Sales of $50K to $100K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Per employee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MCj04127600000[1]" id="1663" name="Shape 1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2837" y="3030536"/>
            <a:ext cx="3763962" cy="344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Shape 16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Smaller = Higher Failure Rate</a:t>
            </a:r>
          </a:p>
        </p:txBody>
      </p:sp>
      <p:sp>
        <p:nvSpPr>
          <p:cNvPr id="1669" name="Shape 1669"/>
          <p:cNvSpPr txBox="1"/>
          <p:nvPr>
            <p:ph idx="1" type="body"/>
          </p:nvPr>
        </p:nvSpPr>
        <p:spPr>
          <a:xfrm>
            <a:off x="381000" y="15240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Failure Rate for Start-ups 46.4%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Most failures occur in first 2 to 5 years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Retail, Construction, Small business services account for 70% of all failures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99% failed companies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had &lt; 100 employees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MPj04075680000[1]" id="1670" name="Shape 16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0600" y="4724400"/>
            <a:ext cx="1270000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Shape 167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Smaller = Higher Failure Rate</a:t>
            </a:r>
          </a:p>
        </p:txBody>
      </p:sp>
      <p:sp>
        <p:nvSpPr>
          <p:cNvPr id="1676" name="Shape 1676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Businesses that attract startup  financing from VC firms avoid failures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About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10-15%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of new firms become Major successes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MMj02968250000[1]" id="1677" name="Shape 1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4343400"/>
            <a:ext cx="1663700" cy="1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</a:t>
            </a:r>
          </a:p>
        </p:txBody>
      </p:sp>
      <p:sp>
        <p:nvSpPr>
          <p:cNvPr id="1683" name="Shape 168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 Goal of Model: How to raise odds of success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Driving Forces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 Driven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Executed by Lead Entrepreneur &amp; Team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Resource Lean &amp; Creative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Fit &amp; Balance Critical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Integrated &amp; Holistic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MPj04019510000[1]" id="1684" name="Shape 1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525" y="4508500"/>
            <a:ext cx="1362075" cy="20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Why did Roxanne Quimby Leave Guilford, Maine?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“Her child wanted to grow”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Transportation Costs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Quality Labor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Tax Advantages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Additions to Team </a:t>
            </a:r>
          </a:p>
        </p:txBody>
      </p:sp>
      <p:pic>
        <p:nvPicPr>
          <p:cNvPr descr="C:\Documents and Settings\jgolden\Local Settings\Temporary Internet Files\Content.IE5\H6WEU9EH\MP900144717[1].jpg" id="176" name="Shape 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1524000"/>
            <a:ext cx="1828800" cy="1206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6WEU9EH\MC900212217[1].wmf" id="177" name="Shape 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2311" y="4421187"/>
            <a:ext cx="1614487" cy="182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07" name="Shape 307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Shape 311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12" name="Shape 312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5" name="Shape 315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316" name="Shape 316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317" name="Shape 317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318" name="Shape 318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Shape 168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  Timmons Model</a:t>
            </a:r>
          </a:p>
        </p:txBody>
      </p:sp>
      <p:sp>
        <p:nvSpPr>
          <p:cNvPr id="1690" name="Shape 169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Process Starts with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– NOT $$ , strategy, or b-plan.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Lead Entrepreneur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juggles 3 key                          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elements – Opportunity, Resources &amp; Team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Shape Size &amp; Depth of Opportunity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determine Resources &amp; Team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Founder carries out Success Equation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Key: Analysis of Fits &amp; Gaps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MCPE00101_0000[1]" id="1691" name="Shape 1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3581400"/>
            <a:ext cx="14097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Shape 169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</a:t>
            </a:r>
          </a:p>
        </p:txBody>
      </p:sp>
      <p:sp>
        <p:nvSpPr>
          <p:cNvPr id="1697" name="Shape 169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Shape 1698"/>
          <p:cNvSpPr/>
          <p:nvPr/>
        </p:nvSpPr>
        <p:spPr>
          <a:xfrm>
            <a:off x="2592386" y="2362200"/>
            <a:ext cx="3427412" cy="342741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36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Model: Opportunity</a:t>
            </a:r>
          </a:p>
        </p:txBody>
      </p:sp>
      <p:sp>
        <p:nvSpPr>
          <p:cNvPr id="1704" name="Shape 1704"/>
          <p:cNvSpPr txBox="1"/>
          <p:nvPr>
            <p:ph idx="1" type="body"/>
          </p:nvPr>
        </p:nvSpPr>
        <p:spPr>
          <a:xfrm>
            <a:off x="533400" y="1447800"/>
            <a:ext cx="8381999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Char char="•"/>
            </a:pPr>
            <a:r>
              <a:rPr b="1" i="0" lang="en-US" sz="66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THINK</a:t>
            </a:r>
            <a:r>
              <a:rPr b="1" i="1" lang="en-US" sz="66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r>
              <a:rPr b="1" i="0" lang="en-US" sz="66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BIG</a:t>
            </a:r>
            <a:r>
              <a:rPr b="1" i="1" lang="en-US" sz="66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!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sng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Market Demand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$50 b market with $1 B + potential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Growth rate 20%+   &amp; Durable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Attractive Distribution Channel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sng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Market Structure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Emerging or fragmented a plus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Proprietary Technology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descr="MCj04125900000[1]" id="1705" name="Shape 1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1811" y="4783137"/>
            <a:ext cx="2109786" cy="161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36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Model: Opportunity</a:t>
            </a:r>
          </a:p>
        </p:txBody>
      </p:sp>
      <p:sp>
        <p:nvSpPr>
          <p:cNvPr id="1711" name="Shape 1711"/>
          <p:cNvSpPr txBox="1"/>
          <p:nvPr>
            <p:ph idx="1" type="body"/>
          </p:nvPr>
        </p:nvSpPr>
        <p:spPr>
          <a:xfrm>
            <a:off x="533400" y="1447800"/>
            <a:ext cx="8381999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sng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sng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Margin Analysis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Low Cost Provider (40%+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Gross Margins)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Low Capital Requirements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Break even in 1 – 2 years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descr="C:\Documents and Settings\jgolden\Local Settings\Temporary Internet Files\Content.IE5\3MIDVT84\MPj04392370000[1].jpg" id="1712" name="Shape 17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3810000"/>
            <a:ext cx="1219199" cy="1706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Shape 17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36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Model: Opportunity</a:t>
            </a:r>
          </a:p>
        </p:txBody>
      </p:sp>
      <p:sp>
        <p:nvSpPr>
          <p:cNvPr id="1718" name="Shape 171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Good idea not necessarily a good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Only about 4% ideas gets VC funding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descr="C:\Documents and Settings\jgolden\Local Settings\Temporary Internet Files\Content.IE5\POA6BPL1\MCj03789750000[1].wmf" id="1719" name="Shape 1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406900"/>
            <a:ext cx="1800225" cy="1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Shape 17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</a:t>
            </a:r>
          </a:p>
        </p:txBody>
      </p:sp>
      <p:sp>
        <p:nvSpPr>
          <p:cNvPr id="1725" name="Shape 172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Shape 1726"/>
          <p:cNvSpPr/>
          <p:nvPr/>
        </p:nvSpPr>
        <p:spPr>
          <a:xfrm>
            <a:off x="2590800" y="2362200"/>
            <a:ext cx="3427412" cy="342741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Resources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Model: Resources</a:t>
            </a:r>
          </a:p>
        </p:txBody>
      </p:sp>
      <p:sp>
        <p:nvSpPr>
          <p:cNvPr id="1732" name="Shape 173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Resources Include: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Financial Resources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Assets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People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Your Business Plan</a:t>
            </a:r>
          </a:p>
        </p:txBody>
      </p:sp>
      <p:pic>
        <p:nvPicPr>
          <p:cNvPr descr="MPj04006520000[1]" id="1733" name="Shape 1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M93EY2MI\MPj04387120000[1].jpg" id="1734" name="Shape 1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3962400"/>
            <a:ext cx="2332036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Shape 17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Model: Resources</a:t>
            </a:r>
          </a:p>
        </p:txBody>
      </p:sp>
      <p:sp>
        <p:nvSpPr>
          <p:cNvPr id="1740" name="Shape 174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Money follows high potential        opportunities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when backed by strong team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Successful entrepreneurs </a:t>
            </a:r>
            <a:r>
              <a:rPr b="1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bootstrap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Devise creative strategies to get resources  needed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Key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is to control resources;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not  necessarily to own them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descr="MPj04006520000[1]" id="1741" name="Shape 1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507040000[1]" id="1742" name="Shape 17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8161" y="4745037"/>
            <a:ext cx="1798636" cy="142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Shape 17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Model: Resources</a:t>
            </a:r>
          </a:p>
        </p:txBody>
      </p:sp>
      <p:sp>
        <p:nvSpPr>
          <p:cNvPr id="1748" name="Shape 174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Char char="•"/>
            </a:pPr>
            <a:r>
              <a:rPr b="1" i="0" lang="en-US" sz="72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THINK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Char char="•"/>
            </a:pPr>
            <a:r>
              <a:rPr b="1" i="0" lang="en-US" sz="72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CASH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Char char="•"/>
            </a:pPr>
            <a:r>
              <a:rPr b="1" i="0" lang="en-US" sz="72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LAST!</a:t>
            </a:r>
          </a:p>
        </p:txBody>
      </p:sp>
      <p:pic>
        <p:nvPicPr>
          <p:cNvPr descr="MPj04006520000[1]" id="1749" name="Shape 17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FLWGOYTF\MPj04384790000[1].jpg" id="1750" name="Shape 17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9112" y="1752600"/>
            <a:ext cx="2706687" cy="398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Model: Team</a:t>
            </a:r>
          </a:p>
        </p:txBody>
      </p:sp>
      <p:sp>
        <p:nvSpPr>
          <p:cNvPr id="1756" name="Shape 1756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Shape 1757"/>
          <p:cNvSpPr/>
          <p:nvPr/>
        </p:nvSpPr>
        <p:spPr>
          <a:xfrm>
            <a:off x="2667000" y="2286000"/>
            <a:ext cx="3427412" cy="342741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Team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334" name="Shape 334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DR Old" id="335" name="Shape 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3810000"/>
            <a:ext cx="1763711" cy="21637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ew_Carnegie" id="336" name="Shape 3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3641725"/>
            <a:ext cx="2286000" cy="260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Shape 176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Model: Team</a:t>
            </a:r>
          </a:p>
        </p:txBody>
      </p:sp>
      <p:sp>
        <p:nvSpPr>
          <p:cNvPr id="1763" name="Shape 176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571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Entrepreneurial Leader: -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Learns Quickly &amp; Teaches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Resilient, Handles Adversity well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Dependable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High Integrity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Builds Entrepreneurial Culture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</a:t>
            </a:r>
          </a:p>
        </p:txBody>
      </p:sp>
      <p:pic>
        <p:nvPicPr>
          <p:cNvPr descr="MPj04006520000[1]" id="1764" name="Shape 1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POA6BPL1\MCj02312290000[1].wmf" id="1765" name="Shape 17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4581525"/>
            <a:ext cx="228600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Shape 17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Timmons Model: Team</a:t>
            </a:r>
          </a:p>
        </p:txBody>
      </p:sp>
      <p:sp>
        <p:nvSpPr>
          <p:cNvPr id="1771" name="Shape 177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Qualities of Successful Teams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Good Track Record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Motivation to Excel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Commitment, determination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Tolerance for Risk, Ambiguity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Creativity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Team Locus of Control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Ledership &amp; Courage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</a:t>
            </a:r>
          </a:p>
        </p:txBody>
      </p:sp>
      <p:pic>
        <p:nvPicPr>
          <p:cNvPr descr="MPj04006520000[1]" id="1772" name="Shape 17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8MKNGW6G\MPj04383220000[1].jpg" id="1773" name="Shape 17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8775" y="3200400"/>
            <a:ext cx="1978025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Shape 17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Timmons Model: Team</a:t>
            </a:r>
          </a:p>
        </p:txBody>
      </p:sp>
      <p:sp>
        <p:nvSpPr>
          <p:cNvPr id="1779" name="Shape 177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John Doerr 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of Kleiner, Perkins: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Rather have an A team and B concept than a B team with A concept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Key areas to cover: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Finance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Marketing,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Operations / Technology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</a:t>
            </a:r>
          </a:p>
        </p:txBody>
      </p:sp>
      <p:pic>
        <p:nvPicPr>
          <p:cNvPr descr="MPj04006520000[1]" id="1780" name="Shape 17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M93EY2MI\MPj04394540000[1].jpg" id="1781" name="Shape 17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00" y="3124200"/>
            <a:ext cx="1981199" cy="29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Shape 17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Model: Fit &amp; Balance</a:t>
            </a:r>
          </a:p>
        </p:txBody>
      </p:sp>
      <p:sp>
        <p:nvSpPr>
          <p:cNvPr id="1787" name="Shape 178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2857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Venture Creation a Dynamic Process: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Lead Entrepreneur </a:t>
            </a:r>
            <a:r>
              <a:rPr b="1" i="0" lang="en-US" sz="28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juggling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 , Resources &amp; Team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While on a Moving Conveyer Belt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Moving at Unsteady Rates                    &amp; Different Directions 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</a:t>
            </a:r>
          </a:p>
        </p:txBody>
      </p:sp>
      <p:pic>
        <p:nvPicPr>
          <p:cNvPr descr="MPj04006520000[1]" id="1788" name="Shape 17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NKM4PD3W\MCj02318600000[1].wmf" id="1789" name="Shape 17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8061" y="4692650"/>
            <a:ext cx="1252536" cy="13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Shape 179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Timmons Model: Fit &amp; Balance</a:t>
            </a:r>
          </a:p>
        </p:txBody>
      </p:sp>
      <p:sp>
        <p:nvSpPr>
          <p:cNvPr id="1795" name="Shape 1795"/>
          <p:cNvSpPr txBox="1"/>
          <p:nvPr>
            <p:ph idx="1" type="body"/>
          </p:nvPr>
        </p:nvSpPr>
        <p:spPr>
          <a:xfrm>
            <a:off x="457200" y="1600200"/>
            <a:ext cx="8381999" cy="48767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Concept of Fit &amp; Balance among forces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last of central elements of model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Opportunity, team, and resources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rarely match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Entrepreneurial process is based on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Logic &amp; Trial and Error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Determines odds of venture’s chance of success.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descr="MPj04006520000[1]" id="1796" name="Shape 17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7" name="Shape 1797"/>
          <p:cNvGrpSpPr/>
          <p:nvPr/>
        </p:nvGrpSpPr>
        <p:grpSpPr>
          <a:xfrm>
            <a:off x="7350125" y="2590800"/>
            <a:ext cx="1793874" cy="1801812"/>
            <a:chOff x="2895600" y="1004887"/>
            <a:chExt cx="4498974" cy="4522786"/>
          </a:xfrm>
        </p:grpSpPr>
        <p:sp>
          <p:nvSpPr>
            <p:cNvPr id="1798" name="Shape 1798"/>
            <p:cNvSpPr/>
            <p:nvPr/>
          </p:nvSpPr>
          <p:spPr>
            <a:xfrm>
              <a:off x="5086350" y="1004887"/>
              <a:ext cx="1768474" cy="2403474"/>
            </a:xfrm>
            <a:custGeom>
              <a:pathLst>
                <a:path extrusionOk="0" h="120000" w="120000">
                  <a:moveTo>
                    <a:pt x="36805" y="116066"/>
                  </a:moveTo>
                  <a:lnTo>
                    <a:pt x="39472" y="116794"/>
                  </a:lnTo>
                  <a:lnTo>
                    <a:pt x="41738" y="117155"/>
                  </a:lnTo>
                  <a:lnTo>
                    <a:pt x="44011" y="117305"/>
                  </a:lnTo>
                  <a:lnTo>
                    <a:pt x="45788" y="117305"/>
                  </a:lnTo>
                  <a:lnTo>
                    <a:pt x="47466" y="117011"/>
                  </a:lnTo>
                  <a:lnTo>
                    <a:pt x="48944" y="116650"/>
                  </a:lnTo>
                  <a:lnTo>
                    <a:pt x="50127" y="116066"/>
                  </a:lnTo>
                  <a:lnTo>
                    <a:pt x="50822" y="115338"/>
                  </a:lnTo>
                  <a:lnTo>
                    <a:pt x="51611" y="114533"/>
                  </a:lnTo>
                  <a:lnTo>
                    <a:pt x="52005" y="113661"/>
                  </a:lnTo>
                  <a:lnTo>
                    <a:pt x="52200" y="112716"/>
                  </a:lnTo>
                  <a:lnTo>
                    <a:pt x="52200" y="111622"/>
                  </a:lnTo>
                  <a:lnTo>
                    <a:pt x="51805" y="110605"/>
                  </a:lnTo>
                  <a:lnTo>
                    <a:pt x="51216" y="109655"/>
                  </a:lnTo>
                  <a:lnTo>
                    <a:pt x="50522" y="108638"/>
                  </a:lnTo>
                  <a:lnTo>
                    <a:pt x="49538" y="107688"/>
                  </a:lnTo>
                  <a:lnTo>
                    <a:pt x="48055" y="106455"/>
                  </a:lnTo>
                  <a:lnTo>
                    <a:pt x="46872" y="105000"/>
                  </a:lnTo>
                  <a:lnTo>
                    <a:pt x="45983" y="103466"/>
                  </a:lnTo>
                  <a:lnTo>
                    <a:pt x="45194" y="101938"/>
                  </a:lnTo>
                  <a:lnTo>
                    <a:pt x="44600" y="100266"/>
                  </a:lnTo>
                  <a:lnTo>
                    <a:pt x="44405" y="98588"/>
                  </a:lnTo>
                  <a:lnTo>
                    <a:pt x="44405" y="97061"/>
                  </a:lnTo>
                  <a:lnTo>
                    <a:pt x="44600" y="95383"/>
                  </a:lnTo>
                  <a:lnTo>
                    <a:pt x="45194" y="94000"/>
                  </a:lnTo>
                  <a:lnTo>
                    <a:pt x="45983" y="92616"/>
                  </a:lnTo>
                  <a:lnTo>
                    <a:pt x="46477" y="91888"/>
                  </a:lnTo>
                  <a:lnTo>
                    <a:pt x="47072" y="91161"/>
                  </a:lnTo>
                  <a:lnTo>
                    <a:pt x="47861" y="90650"/>
                  </a:lnTo>
                  <a:lnTo>
                    <a:pt x="48550" y="90072"/>
                  </a:lnTo>
                  <a:lnTo>
                    <a:pt x="49338" y="89633"/>
                  </a:lnTo>
                  <a:lnTo>
                    <a:pt x="50327" y="89194"/>
                  </a:lnTo>
                  <a:lnTo>
                    <a:pt x="51411" y="88833"/>
                  </a:lnTo>
                  <a:lnTo>
                    <a:pt x="52400" y="88394"/>
                  </a:lnTo>
                  <a:lnTo>
                    <a:pt x="53683" y="88250"/>
                  </a:lnTo>
                  <a:lnTo>
                    <a:pt x="54866" y="87961"/>
                  </a:lnTo>
                  <a:lnTo>
                    <a:pt x="56344" y="87811"/>
                  </a:lnTo>
                  <a:lnTo>
                    <a:pt x="57727" y="87811"/>
                  </a:lnTo>
                  <a:lnTo>
                    <a:pt x="59600" y="87811"/>
                  </a:lnTo>
                  <a:lnTo>
                    <a:pt x="61083" y="87811"/>
                  </a:lnTo>
                  <a:lnTo>
                    <a:pt x="62661" y="87961"/>
                  </a:lnTo>
                  <a:lnTo>
                    <a:pt x="64144" y="88250"/>
                  </a:lnTo>
                  <a:lnTo>
                    <a:pt x="65422" y="88538"/>
                  </a:lnTo>
                  <a:lnTo>
                    <a:pt x="66805" y="88833"/>
                  </a:lnTo>
                  <a:lnTo>
                    <a:pt x="67894" y="89194"/>
                  </a:lnTo>
                  <a:lnTo>
                    <a:pt x="69077" y="89633"/>
                  </a:lnTo>
                  <a:lnTo>
                    <a:pt x="70061" y="90072"/>
                  </a:lnTo>
                  <a:lnTo>
                    <a:pt x="70950" y="90650"/>
                  </a:lnTo>
                  <a:lnTo>
                    <a:pt x="71738" y="91161"/>
                  </a:lnTo>
                  <a:lnTo>
                    <a:pt x="72433" y="91744"/>
                  </a:lnTo>
                  <a:lnTo>
                    <a:pt x="73616" y="92983"/>
                  </a:lnTo>
                  <a:lnTo>
                    <a:pt x="74600" y="94366"/>
                  </a:lnTo>
                  <a:lnTo>
                    <a:pt x="75094" y="95822"/>
                  </a:lnTo>
                  <a:lnTo>
                    <a:pt x="75488" y="97350"/>
                  </a:lnTo>
                  <a:lnTo>
                    <a:pt x="75488" y="98883"/>
                  </a:lnTo>
                  <a:lnTo>
                    <a:pt x="75094" y="100411"/>
                  </a:lnTo>
                  <a:lnTo>
                    <a:pt x="74600" y="101794"/>
                  </a:lnTo>
                  <a:lnTo>
                    <a:pt x="73811" y="103177"/>
                  </a:lnTo>
                  <a:lnTo>
                    <a:pt x="72827" y="104488"/>
                  </a:lnTo>
                  <a:lnTo>
                    <a:pt x="71544" y="105727"/>
                  </a:lnTo>
                  <a:lnTo>
                    <a:pt x="69077" y="107838"/>
                  </a:lnTo>
                  <a:lnTo>
                    <a:pt x="67400" y="109655"/>
                  </a:lnTo>
                  <a:lnTo>
                    <a:pt x="66805" y="110311"/>
                  </a:lnTo>
                  <a:lnTo>
                    <a:pt x="66216" y="111188"/>
                  </a:lnTo>
                  <a:lnTo>
                    <a:pt x="66016" y="111844"/>
                  </a:lnTo>
                  <a:lnTo>
                    <a:pt x="66016" y="112572"/>
                  </a:lnTo>
                  <a:lnTo>
                    <a:pt x="66016" y="113300"/>
                  </a:lnTo>
                  <a:lnTo>
                    <a:pt x="66411" y="113805"/>
                  </a:lnTo>
                  <a:lnTo>
                    <a:pt x="67005" y="114388"/>
                  </a:lnTo>
                  <a:lnTo>
                    <a:pt x="67694" y="114972"/>
                  </a:lnTo>
                  <a:lnTo>
                    <a:pt x="68483" y="115483"/>
                  </a:lnTo>
                  <a:lnTo>
                    <a:pt x="69666" y="116066"/>
                  </a:lnTo>
                  <a:lnTo>
                    <a:pt x="70950" y="116650"/>
                  </a:lnTo>
                  <a:lnTo>
                    <a:pt x="72627" y="117155"/>
                  </a:lnTo>
                  <a:lnTo>
                    <a:pt x="74600" y="117738"/>
                  </a:lnTo>
                  <a:lnTo>
                    <a:pt x="77072" y="118322"/>
                  </a:lnTo>
                  <a:lnTo>
                    <a:pt x="79538" y="118833"/>
                  </a:lnTo>
                  <a:lnTo>
                    <a:pt x="82100" y="119266"/>
                  </a:lnTo>
                  <a:lnTo>
                    <a:pt x="84966" y="119705"/>
                  </a:lnTo>
                  <a:lnTo>
                    <a:pt x="87827" y="120000"/>
                  </a:lnTo>
                  <a:lnTo>
                    <a:pt x="90883" y="120288"/>
                  </a:lnTo>
                  <a:lnTo>
                    <a:pt x="93750" y="120433"/>
                  </a:lnTo>
                  <a:lnTo>
                    <a:pt x="96705" y="120433"/>
                  </a:lnTo>
                  <a:lnTo>
                    <a:pt x="99766" y="120433"/>
                  </a:lnTo>
                  <a:lnTo>
                    <a:pt x="102627" y="120288"/>
                  </a:lnTo>
                  <a:lnTo>
                    <a:pt x="105294" y="119850"/>
                  </a:lnTo>
                  <a:lnTo>
                    <a:pt x="107761" y="119416"/>
                  </a:lnTo>
                  <a:lnTo>
                    <a:pt x="110227" y="118833"/>
                  </a:lnTo>
                  <a:lnTo>
                    <a:pt x="112300" y="118177"/>
                  </a:lnTo>
                  <a:lnTo>
                    <a:pt x="114172" y="117155"/>
                  </a:lnTo>
                  <a:lnTo>
                    <a:pt x="113777" y="115483"/>
                  </a:lnTo>
                  <a:lnTo>
                    <a:pt x="113383" y="113805"/>
                  </a:lnTo>
                  <a:lnTo>
                    <a:pt x="113088" y="111988"/>
                  </a:lnTo>
                  <a:lnTo>
                    <a:pt x="113088" y="110022"/>
                  </a:lnTo>
                  <a:lnTo>
                    <a:pt x="112894" y="106016"/>
                  </a:lnTo>
                  <a:lnTo>
                    <a:pt x="113088" y="101938"/>
                  </a:lnTo>
                  <a:lnTo>
                    <a:pt x="113383" y="98005"/>
                  </a:lnTo>
                  <a:lnTo>
                    <a:pt x="113777" y="94511"/>
                  </a:lnTo>
                  <a:lnTo>
                    <a:pt x="114172" y="91600"/>
                  </a:lnTo>
                  <a:lnTo>
                    <a:pt x="114172" y="89194"/>
                  </a:lnTo>
                  <a:lnTo>
                    <a:pt x="114172" y="88394"/>
                  </a:lnTo>
                  <a:lnTo>
                    <a:pt x="113583" y="87522"/>
                  </a:lnTo>
                  <a:lnTo>
                    <a:pt x="113088" y="86722"/>
                  </a:lnTo>
                  <a:lnTo>
                    <a:pt x="112100" y="85844"/>
                  </a:lnTo>
                  <a:lnTo>
                    <a:pt x="111116" y="85188"/>
                  </a:lnTo>
                  <a:lnTo>
                    <a:pt x="109833" y="84611"/>
                  </a:lnTo>
                  <a:lnTo>
                    <a:pt x="108450" y="84027"/>
                  </a:lnTo>
                  <a:lnTo>
                    <a:pt x="107166" y="83661"/>
                  </a:lnTo>
                  <a:lnTo>
                    <a:pt x="105688" y="83372"/>
                  </a:lnTo>
                  <a:lnTo>
                    <a:pt x="104111" y="83077"/>
                  </a:lnTo>
                  <a:lnTo>
                    <a:pt x="102827" y="83077"/>
                  </a:lnTo>
                  <a:lnTo>
                    <a:pt x="101250" y="83077"/>
                  </a:lnTo>
                  <a:lnTo>
                    <a:pt x="99966" y="83372"/>
                  </a:lnTo>
                  <a:lnTo>
                    <a:pt x="98683" y="83805"/>
                  </a:lnTo>
                  <a:lnTo>
                    <a:pt x="97500" y="84316"/>
                  </a:lnTo>
                  <a:lnTo>
                    <a:pt x="96511" y="85044"/>
                  </a:lnTo>
                  <a:lnTo>
                    <a:pt x="95422" y="85700"/>
                  </a:lnTo>
                  <a:lnTo>
                    <a:pt x="94044" y="86427"/>
                  </a:lnTo>
                  <a:lnTo>
                    <a:pt x="92561" y="86866"/>
                  </a:lnTo>
                  <a:lnTo>
                    <a:pt x="90883" y="87155"/>
                  </a:lnTo>
                  <a:lnTo>
                    <a:pt x="89011" y="87305"/>
                  </a:lnTo>
                  <a:lnTo>
                    <a:pt x="87038" y="87155"/>
                  </a:lnTo>
                  <a:lnTo>
                    <a:pt x="84966" y="87011"/>
                  </a:lnTo>
                  <a:lnTo>
                    <a:pt x="83088" y="86572"/>
                  </a:lnTo>
                  <a:lnTo>
                    <a:pt x="81216" y="85994"/>
                  </a:lnTo>
                  <a:lnTo>
                    <a:pt x="79338" y="85188"/>
                  </a:lnTo>
                  <a:lnTo>
                    <a:pt x="77561" y="84316"/>
                  </a:lnTo>
                  <a:lnTo>
                    <a:pt x="76083" y="83227"/>
                  </a:lnTo>
                  <a:lnTo>
                    <a:pt x="75488" y="82500"/>
                  </a:lnTo>
                  <a:lnTo>
                    <a:pt x="74900" y="81844"/>
                  </a:lnTo>
                  <a:lnTo>
                    <a:pt x="74405" y="81111"/>
                  </a:lnTo>
                  <a:lnTo>
                    <a:pt x="74011" y="80311"/>
                  </a:lnTo>
                  <a:lnTo>
                    <a:pt x="73616" y="79438"/>
                  </a:lnTo>
                  <a:lnTo>
                    <a:pt x="73416" y="78638"/>
                  </a:lnTo>
                  <a:lnTo>
                    <a:pt x="73222" y="77616"/>
                  </a:lnTo>
                  <a:lnTo>
                    <a:pt x="73222" y="76672"/>
                  </a:lnTo>
                  <a:lnTo>
                    <a:pt x="73222" y="75505"/>
                  </a:lnTo>
                  <a:lnTo>
                    <a:pt x="73416" y="74416"/>
                  </a:lnTo>
                  <a:lnTo>
                    <a:pt x="73616" y="73322"/>
                  </a:lnTo>
                  <a:lnTo>
                    <a:pt x="74011" y="72305"/>
                  </a:lnTo>
                  <a:lnTo>
                    <a:pt x="74405" y="71500"/>
                  </a:lnTo>
                  <a:lnTo>
                    <a:pt x="74900" y="70627"/>
                  </a:lnTo>
                  <a:lnTo>
                    <a:pt x="75488" y="69827"/>
                  </a:lnTo>
                  <a:lnTo>
                    <a:pt x="76277" y="69100"/>
                  </a:lnTo>
                  <a:lnTo>
                    <a:pt x="77761" y="67861"/>
                  </a:lnTo>
                  <a:lnTo>
                    <a:pt x="79633" y="66694"/>
                  </a:lnTo>
                  <a:lnTo>
                    <a:pt x="81611" y="65894"/>
                  </a:lnTo>
                  <a:lnTo>
                    <a:pt x="83683" y="65311"/>
                  </a:lnTo>
                  <a:lnTo>
                    <a:pt x="85755" y="64877"/>
                  </a:lnTo>
                  <a:lnTo>
                    <a:pt x="87827" y="64655"/>
                  </a:lnTo>
                  <a:lnTo>
                    <a:pt x="89900" y="64655"/>
                  </a:lnTo>
                  <a:lnTo>
                    <a:pt x="91972" y="64877"/>
                  </a:lnTo>
                  <a:lnTo>
                    <a:pt x="93944" y="65166"/>
                  </a:lnTo>
                  <a:lnTo>
                    <a:pt x="95822" y="65750"/>
                  </a:lnTo>
                  <a:lnTo>
                    <a:pt x="97300" y="66477"/>
                  </a:lnTo>
                  <a:lnTo>
                    <a:pt x="98683" y="67277"/>
                  </a:lnTo>
                  <a:lnTo>
                    <a:pt x="99372" y="67861"/>
                  </a:lnTo>
                  <a:lnTo>
                    <a:pt x="100361" y="68372"/>
                  </a:lnTo>
                  <a:lnTo>
                    <a:pt x="101444" y="68955"/>
                  </a:lnTo>
                  <a:lnTo>
                    <a:pt x="102433" y="69244"/>
                  </a:lnTo>
                  <a:lnTo>
                    <a:pt x="103716" y="69683"/>
                  </a:lnTo>
                  <a:lnTo>
                    <a:pt x="104900" y="69827"/>
                  </a:lnTo>
                  <a:lnTo>
                    <a:pt x="106183" y="69972"/>
                  </a:lnTo>
                  <a:lnTo>
                    <a:pt x="107561" y="70044"/>
                  </a:lnTo>
                  <a:lnTo>
                    <a:pt x="108844" y="70044"/>
                  </a:lnTo>
                  <a:lnTo>
                    <a:pt x="110227" y="69972"/>
                  </a:lnTo>
                  <a:lnTo>
                    <a:pt x="111511" y="69683"/>
                  </a:lnTo>
                  <a:lnTo>
                    <a:pt x="112894" y="69388"/>
                  </a:lnTo>
                  <a:lnTo>
                    <a:pt x="114172" y="69100"/>
                  </a:lnTo>
                  <a:lnTo>
                    <a:pt x="115555" y="68516"/>
                  </a:lnTo>
                  <a:lnTo>
                    <a:pt x="116644" y="68005"/>
                  </a:lnTo>
                  <a:lnTo>
                    <a:pt x="118022" y="67277"/>
                  </a:lnTo>
                  <a:lnTo>
                    <a:pt x="118322" y="66844"/>
                  </a:lnTo>
                  <a:lnTo>
                    <a:pt x="118911" y="66477"/>
                  </a:lnTo>
                  <a:lnTo>
                    <a:pt x="119305" y="65894"/>
                  </a:lnTo>
                  <a:lnTo>
                    <a:pt x="119505" y="65166"/>
                  </a:lnTo>
                  <a:lnTo>
                    <a:pt x="120094" y="63783"/>
                  </a:lnTo>
                  <a:lnTo>
                    <a:pt x="120294" y="62111"/>
                  </a:lnTo>
                  <a:lnTo>
                    <a:pt x="120294" y="60144"/>
                  </a:lnTo>
                  <a:lnTo>
                    <a:pt x="120294" y="58177"/>
                  </a:lnTo>
                  <a:lnTo>
                    <a:pt x="119900" y="56066"/>
                  </a:lnTo>
                  <a:lnTo>
                    <a:pt x="119505" y="54027"/>
                  </a:lnTo>
                  <a:lnTo>
                    <a:pt x="118322" y="49511"/>
                  </a:lnTo>
                  <a:lnTo>
                    <a:pt x="117038" y="45505"/>
                  </a:lnTo>
                  <a:lnTo>
                    <a:pt x="115555" y="41866"/>
                  </a:lnTo>
                  <a:lnTo>
                    <a:pt x="114172" y="39027"/>
                  </a:lnTo>
                  <a:lnTo>
                    <a:pt x="111116" y="39461"/>
                  </a:lnTo>
                  <a:lnTo>
                    <a:pt x="107955" y="39755"/>
                  </a:lnTo>
                  <a:lnTo>
                    <a:pt x="104700" y="40044"/>
                  </a:lnTo>
                  <a:lnTo>
                    <a:pt x="101250" y="40044"/>
                  </a:lnTo>
                  <a:lnTo>
                    <a:pt x="98088" y="40044"/>
                  </a:lnTo>
                  <a:lnTo>
                    <a:pt x="94833" y="39900"/>
                  </a:lnTo>
                  <a:lnTo>
                    <a:pt x="91577" y="39755"/>
                  </a:lnTo>
                  <a:lnTo>
                    <a:pt x="88811" y="39461"/>
                  </a:lnTo>
                  <a:lnTo>
                    <a:pt x="83288" y="38883"/>
                  </a:lnTo>
                  <a:lnTo>
                    <a:pt x="78944" y="38372"/>
                  </a:lnTo>
                  <a:lnTo>
                    <a:pt x="76083" y="37933"/>
                  </a:lnTo>
                  <a:lnTo>
                    <a:pt x="75094" y="37788"/>
                  </a:lnTo>
                  <a:lnTo>
                    <a:pt x="72627" y="36916"/>
                  </a:lnTo>
                  <a:lnTo>
                    <a:pt x="70555" y="35966"/>
                  </a:lnTo>
                  <a:lnTo>
                    <a:pt x="68683" y="35022"/>
                  </a:lnTo>
                  <a:lnTo>
                    <a:pt x="67400" y="33855"/>
                  </a:lnTo>
                  <a:lnTo>
                    <a:pt x="66216" y="32616"/>
                  </a:lnTo>
                  <a:lnTo>
                    <a:pt x="65422" y="31383"/>
                  </a:lnTo>
                  <a:lnTo>
                    <a:pt x="64933" y="30072"/>
                  </a:lnTo>
                  <a:lnTo>
                    <a:pt x="64538" y="28833"/>
                  </a:lnTo>
                  <a:lnTo>
                    <a:pt x="64538" y="27450"/>
                  </a:lnTo>
                  <a:lnTo>
                    <a:pt x="64733" y="26211"/>
                  </a:lnTo>
                  <a:lnTo>
                    <a:pt x="65127" y="24900"/>
                  </a:lnTo>
                  <a:lnTo>
                    <a:pt x="65622" y="23805"/>
                  </a:lnTo>
                  <a:lnTo>
                    <a:pt x="66216" y="22716"/>
                  </a:lnTo>
                  <a:lnTo>
                    <a:pt x="67200" y="21694"/>
                  </a:lnTo>
                  <a:lnTo>
                    <a:pt x="68288" y="20750"/>
                  </a:lnTo>
                  <a:lnTo>
                    <a:pt x="69472" y="20022"/>
                  </a:lnTo>
                  <a:lnTo>
                    <a:pt x="70555" y="19222"/>
                  </a:lnTo>
                  <a:lnTo>
                    <a:pt x="71544" y="18055"/>
                  </a:lnTo>
                  <a:lnTo>
                    <a:pt x="72433" y="16816"/>
                  </a:lnTo>
                  <a:lnTo>
                    <a:pt x="73222" y="15288"/>
                  </a:lnTo>
                  <a:lnTo>
                    <a:pt x="73811" y="13761"/>
                  </a:lnTo>
                  <a:lnTo>
                    <a:pt x="74011" y="12083"/>
                  </a:lnTo>
                  <a:lnTo>
                    <a:pt x="74205" y="10411"/>
                  </a:lnTo>
                  <a:lnTo>
                    <a:pt x="73811" y="8733"/>
                  </a:lnTo>
                  <a:lnTo>
                    <a:pt x="73222" y="7061"/>
                  </a:lnTo>
                  <a:lnTo>
                    <a:pt x="72433" y="5461"/>
                  </a:lnTo>
                  <a:lnTo>
                    <a:pt x="71938" y="4805"/>
                  </a:lnTo>
                  <a:lnTo>
                    <a:pt x="71150" y="4072"/>
                  </a:lnTo>
                  <a:lnTo>
                    <a:pt x="70361" y="3422"/>
                  </a:lnTo>
                  <a:lnTo>
                    <a:pt x="69472" y="2838"/>
                  </a:lnTo>
                  <a:lnTo>
                    <a:pt x="68483" y="2255"/>
                  </a:lnTo>
                  <a:lnTo>
                    <a:pt x="67400" y="1744"/>
                  </a:lnTo>
                  <a:lnTo>
                    <a:pt x="66016" y="1305"/>
                  </a:lnTo>
                  <a:lnTo>
                    <a:pt x="64733" y="1016"/>
                  </a:lnTo>
                  <a:lnTo>
                    <a:pt x="63155" y="577"/>
                  </a:lnTo>
                  <a:lnTo>
                    <a:pt x="61672" y="433"/>
                  </a:lnTo>
                  <a:lnTo>
                    <a:pt x="60000" y="288"/>
                  </a:lnTo>
                  <a:lnTo>
                    <a:pt x="58022" y="288"/>
                  </a:lnTo>
                  <a:lnTo>
                    <a:pt x="56344" y="288"/>
                  </a:lnTo>
                  <a:lnTo>
                    <a:pt x="54666" y="433"/>
                  </a:lnTo>
                  <a:lnTo>
                    <a:pt x="53188" y="577"/>
                  </a:lnTo>
                  <a:lnTo>
                    <a:pt x="51805" y="872"/>
                  </a:lnTo>
                  <a:lnTo>
                    <a:pt x="50522" y="1161"/>
                  </a:lnTo>
                  <a:lnTo>
                    <a:pt x="49144" y="1455"/>
                  </a:lnTo>
                  <a:lnTo>
                    <a:pt x="48055" y="1888"/>
                  </a:lnTo>
                  <a:lnTo>
                    <a:pt x="46872" y="2400"/>
                  </a:lnTo>
                  <a:lnTo>
                    <a:pt x="45983" y="2838"/>
                  </a:lnTo>
                  <a:lnTo>
                    <a:pt x="45000" y="3422"/>
                  </a:lnTo>
                  <a:lnTo>
                    <a:pt x="44205" y="3927"/>
                  </a:lnTo>
                  <a:lnTo>
                    <a:pt x="43516" y="4655"/>
                  </a:lnTo>
                  <a:lnTo>
                    <a:pt x="42333" y="5894"/>
                  </a:lnTo>
                  <a:lnTo>
                    <a:pt x="41344" y="7422"/>
                  </a:lnTo>
                  <a:lnTo>
                    <a:pt x="40850" y="8883"/>
                  </a:lnTo>
                  <a:lnTo>
                    <a:pt x="40655" y="10555"/>
                  </a:lnTo>
                  <a:lnTo>
                    <a:pt x="40655" y="12083"/>
                  </a:lnTo>
                  <a:lnTo>
                    <a:pt x="40850" y="13611"/>
                  </a:lnTo>
                  <a:lnTo>
                    <a:pt x="41344" y="15144"/>
                  </a:lnTo>
                  <a:lnTo>
                    <a:pt x="42333" y="16527"/>
                  </a:lnTo>
                  <a:lnTo>
                    <a:pt x="43516" y="17766"/>
                  </a:lnTo>
                  <a:lnTo>
                    <a:pt x="44800" y="19072"/>
                  </a:lnTo>
                  <a:lnTo>
                    <a:pt x="46083" y="20166"/>
                  </a:lnTo>
                  <a:lnTo>
                    <a:pt x="47266" y="21405"/>
                  </a:lnTo>
                  <a:lnTo>
                    <a:pt x="48255" y="22716"/>
                  </a:lnTo>
                  <a:lnTo>
                    <a:pt x="48750" y="23955"/>
                  </a:lnTo>
                  <a:lnTo>
                    <a:pt x="49144" y="25338"/>
                  </a:lnTo>
                  <a:lnTo>
                    <a:pt x="49144" y="26722"/>
                  </a:lnTo>
                  <a:lnTo>
                    <a:pt x="48944" y="28105"/>
                  </a:lnTo>
                  <a:lnTo>
                    <a:pt x="48450" y="29416"/>
                  </a:lnTo>
                  <a:lnTo>
                    <a:pt x="47661" y="30800"/>
                  </a:lnTo>
                  <a:lnTo>
                    <a:pt x="46477" y="32033"/>
                  </a:lnTo>
                  <a:lnTo>
                    <a:pt x="45194" y="33200"/>
                  </a:lnTo>
                  <a:lnTo>
                    <a:pt x="43516" y="34438"/>
                  </a:lnTo>
                  <a:lnTo>
                    <a:pt x="41544" y="35383"/>
                  </a:lnTo>
                  <a:lnTo>
                    <a:pt x="39272" y="36261"/>
                  </a:lnTo>
                  <a:lnTo>
                    <a:pt x="36611" y="37061"/>
                  </a:lnTo>
                  <a:lnTo>
                    <a:pt x="33844" y="37788"/>
                  </a:lnTo>
                  <a:lnTo>
                    <a:pt x="31577" y="37788"/>
                  </a:lnTo>
                  <a:lnTo>
                    <a:pt x="28516" y="37788"/>
                  </a:lnTo>
                  <a:lnTo>
                    <a:pt x="25261" y="37788"/>
                  </a:lnTo>
                  <a:lnTo>
                    <a:pt x="21511" y="37788"/>
                  </a:lnTo>
                  <a:lnTo>
                    <a:pt x="17466" y="37788"/>
                  </a:lnTo>
                  <a:lnTo>
                    <a:pt x="13122" y="37788"/>
                  </a:lnTo>
                  <a:lnTo>
                    <a:pt x="8583" y="37788"/>
                  </a:lnTo>
                  <a:lnTo>
                    <a:pt x="3844" y="37788"/>
                  </a:lnTo>
                  <a:lnTo>
                    <a:pt x="3255" y="40188"/>
                  </a:lnTo>
                  <a:lnTo>
                    <a:pt x="2561" y="43538"/>
                  </a:lnTo>
                  <a:lnTo>
                    <a:pt x="1972" y="47183"/>
                  </a:lnTo>
                  <a:lnTo>
                    <a:pt x="1377" y="51038"/>
                  </a:lnTo>
                  <a:lnTo>
                    <a:pt x="788" y="54827"/>
                  </a:lnTo>
                  <a:lnTo>
                    <a:pt x="588" y="58322"/>
                  </a:lnTo>
                  <a:lnTo>
                    <a:pt x="588" y="61016"/>
                  </a:lnTo>
                  <a:lnTo>
                    <a:pt x="588" y="62838"/>
                  </a:lnTo>
                  <a:lnTo>
                    <a:pt x="1183" y="63783"/>
                  </a:lnTo>
                  <a:lnTo>
                    <a:pt x="1772" y="64727"/>
                  </a:lnTo>
                  <a:lnTo>
                    <a:pt x="2761" y="65461"/>
                  </a:lnTo>
                  <a:lnTo>
                    <a:pt x="3844" y="66188"/>
                  </a:lnTo>
                  <a:lnTo>
                    <a:pt x="5227" y="66844"/>
                  </a:lnTo>
                  <a:lnTo>
                    <a:pt x="6705" y="67277"/>
                  </a:lnTo>
                  <a:lnTo>
                    <a:pt x="8383" y="67716"/>
                  </a:lnTo>
                  <a:lnTo>
                    <a:pt x="9966" y="68005"/>
                  </a:lnTo>
                  <a:lnTo>
                    <a:pt x="11838" y="68150"/>
                  </a:lnTo>
                  <a:lnTo>
                    <a:pt x="13516" y="68227"/>
                  </a:lnTo>
                  <a:lnTo>
                    <a:pt x="15194" y="68150"/>
                  </a:lnTo>
                  <a:lnTo>
                    <a:pt x="16972" y="68005"/>
                  </a:lnTo>
                  <a:lnTo>
                    <a:pt x="18650" y="67716"/>
                  </a:lnTo>
                  <a:lnTo>
                    <a:pt x="20127" y="67133"/>
                  </a:lnTo>
                  <a:lnTo>
                    <a:pt x="21511" y="66550"/>
                  </a:lnTo>
                  <a:lnTo>
                    <a:pt x="22794" y="65894"/>
                  </a:lnTo>
                  <a:lnTo>
                    <a:pt x="23977" y="65022"/>
                  </a:lnTo>
                  <a:lnTo>
                    <a:pt x="25455" y="64511"/>
                  </a:lnTo>
                  <a:lnTo>
                    <a:pt x="26938" y="64072"/>
                  </a:lnTo>
                  <a:lnTo>
                    <a:pt x="28716" y="63927"/>
                  </a:lnTo>
                  <a:lnTo>
                    <a:pt x="30588" y="63783"/>
                  </a:lnTo>
                  <a:lnTo>
                    <a:pt x="32266" y="63927"/>
                  </a:lnTo>
                  <a:lnTo>
                    <a:pt x="34144" y="64222"/>
                  </a:lnTo>
                  <a:lnTo>
                    <a:pt x="36116" y="64727"/>
                  </a:lnTo>
                  <a:lnTo>
                    <a:pt x="37794" y="65461"/>
                  </a:lnTo>
                  <a:lnTo>
                    <a:pt x="39472" y="66333"/>
                  </a:lnTo>
                  <a:lnTo>
                    <a:pt x="40850" y="67277"/>
                  </a:lnTo>
                  <a:lnTo>
                    <a:pt x="42133" y="68516"/>
                  </a:lnTo>
                  <a:lnTo>
                    <a:pt x="43322" y="69972"/>
                  </a:lnTo>
                  <a:lnTo>
                    <a:pt x="44011" y="71500"/>
                  </a:lnTo>
                  <a:lnTo>
                    <a:pt x="44600" y="73322"/>
                  </a:lnTo>
                  <a:lnTo>
                    <a:pt x="44800" y="75144"/>
                  </a:lnTo>
                  <a:lnTo>
                    <a:pt x="44600" y="76527"/>
                  </a:lnTo>
                  <a:lnTo>
                    <a:pt x="44011" y="77766"/>
                  </a:lnTo>
                  <a:lnTo>
                    <a:pt x="43322" y="79000"/>
                  </a:lnTo>
                  <a:lnTo>
                    <a:pt x="42133" y="80022"/>
                  </a:lnTo>
                  <a:lnTo>
                    <a:pt x="40850" y="80966"/>
                  </a:lnTo>
                  <a:lnTo>
                    <a:pt x="39472" y="81844"/>
                  </a:lnTo>
                  <a:lnTo>
                    <a:pt x="37794" y="82500"/>
                  </a:lnTo>
                  <a:lnTo>
                    <a:pt x="36116" y="83077"/>
                  </a:lnTo>
                  <a:lnTo>
                    <a:pt x="34144" y="83516"/>
                  </a:lnTo>
                  <a:lnTo>
                    <a:pt x="32266" y="83805"/>
                  </a:lnTo>
                  <a:lnTo>
                    <a:pt x="30588" y="83805"/>
                  </a:lnTo>
                  <a:lnTo>
                    <a:pt x="28716" y="83661"/>
                  </a:lnTo>
                  <a:lnTo>
                    <a:pt x="26938" y="83372"/>
                  </a:lnTo>
                  <a:lnTo>
                    <a:pt x="25455" y="82788"/>
                  </a:lnTo>
                  <a:lnTo>
                    <a:pt x="23977" y="82133"/>
                  </a:lnTo>
                  <a:lnTo>
                    <a:pt x="22794" y="81111"/>
                  </a:lnTo>
                  <a:lnTo>
                    <a:pt x="21705" y="80166"/>
                  </a:lnTo>
                  <a:lnTo>
                    <a:pt x="20327" y="79438"/>
                  </a:lnTo>
                  <a:lnTo>
                    <a:pt x="19044" y="78855"/>
                  </a:lnTo>
                  <a:lnTo>
                    <a:pt x="17661" y="78494"/>
                  </a:lnTo>
                  <a:lnTo>
                    <a:pt x="16183" y="78344"/>
                  </a:lnTo>
                  <a:lnTo>
                    <a:pt x="14700" y="78344"/>
                  </a:lnTo>
                  <a:lnTo>
                    <a:pt x="13122" y="78494"/>
                  </a:lnTo>
                  <a:lnTo>
                    <a:pt x="11644" y="78711"/>
                  </a:lnTo>
                  <a:lnTo>
                    <a:pt x="10061" y="79294"/>
                  </a:lnTo>
                  <a:lnTo>
                    <a:pt x="8583" y="79877"/>
                  </a:lnTo>
                  <a:lnTo>
                    <a:pt x="7300" y="80533"/>
                  </a:lnTo>
                  <a:lnTo>
                    <a:pt x="5916" y="81405"/>
                  </a:lnTo>
                  <a:lnTo>
                    <a:pt x="4833" y="82205"/>
                  </a:lnTo>
                  <a:lnTo>
                    <a:pt x="3650" y="83227"/>
                  </a:lnTo>
                  <a:lnTo>
                    <a:pt x="2761" y="84316"/>
                  </a:lnTo>
                  <a:lnTo>
                    <a:pt x="2166" y="85627"/>
                  </a:lnTo>
                  <a:lnTo>
                    <a:pt x="1577" y="86866"/>
                  </a:lnTo>
                  <a:lnTo>
                    <a:pt x="1377" y="88394"/>
                  </a:lnTo>
                  <a:lnTo>
                    <a:pt x="1577" y="90216"/>
                  </a:lnTo>
                  <a:lnTo>
                    <a:pt x="1772" y="92033"/>
                  </a:lnTo>
                  <a:lnTo>
                    <a:pt x="2761" y="96333"/>
                  </a:lnTo>
                  <a:lnTo>
                    <a:pt x="3844" y="100844"/>
                  </a:lnTo>
                  <a:lnTo>
                    <a:pt x="4438" y="103105"/>
                  </a:lnTo>
                  <a:lnTo>
                    <a:pt x="5027" y="105433"/>
                  </a:lnTo>
                  <a:lnTo>
                    <a:pt x="5327" y="107688"/>
                  </a:lnTo>
                  <a:lnTo>
                    <a:pt x="5522" y="109950"/>
                  </a:lnTo>
                  <a:lnTo>
                    <a:pt x="5522" y="111844"/>
                  </a:lnTo>
                  <a:lnTo>
                    <a:pt x="5327" y="113805"/>
                  </a:lnTo>
                  <a:lnTo>
                    <a:pt x="5227" y="114827"/>
                  </a:lnTo>
                  <a:lnTo>
                    <a:pt x="4833" y="115627"/>
                  </a:lnTo>
                  <a:lnTo>
                    <a:pt x="4438" y="116500"/>
                  </a:lnTo>
                  <a:lnTo>
                    <a:pt x="3844" y="117155"/>
                  </a:lnTo>
                  <a:lnTo>
                    <a:pt x="8188" y="116650"/>
                  </a:lnTo>
                  <a:lnTo>
                    <a:pt x="12727" y="115922"/>
                  </a:lnTo>
                  <a:lnTo>
                    <a:pt x="17266" y="115483"/>
                  </a:lnTo>
                  <a:lnTo>
                    <a:pt x="21705" y="115116"/>
                  </a:lnTo>
                  <a:lnTo>
                    <a:pt x="25850" y="114972"/>
                  </a:lnTo>
                  <a:lnTo>
                    <a:pt x="29800" y="114972"/>
                  </a:lnTo>
                  <a:lnTo>
                    <a:pt x="31672" y="115116"/>
                  </a:lnTo>
                  <a:lnTo>
                    <a:pt x="33650" y="115338"/>
                  </a:lnTo>
                  <a:lnTo>
                    <a:pt x="35127" y="115627"/>
                  </a:lnTo>
                  <a:lnTo>
                    <a:pt x="36805" y="116066"/>
                  </a:lnTo>
                  <a:close/>
                </a:path>
              </a:pathLst>
            </a:custGeom>
            <a:solidFill>
              <a:srgbClr val="FFBE7D"/>
            </a:solidFill>
            <a:ln cap="flat" cmpd="sng" w="28575">
              <a:solidFill>
                <a:srgbClr val="000000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Shape 1799"/>
            <p:cNvSpPr/>
            <p:nvPr/>
          </p:nvSpPr>
          <p:spPr>
            <a:xfrm>
              <a:off x="4572000" y="2755900"/>
              <a:ext cx="2822574" cy="2189161"/>
            </a:xfrm>
            <a:custGeom>
              <a:pathLst>
                <a:path extrusionOk="0" h="120000" w="120000">
                  <a:moveTo>
                    <a:pt x="23594" y="68633"/>
                  </a:moveTo>
                  <a:lnTo>
                    <a:pt x="22966" y="69266"/>
                  </a:lnTo>
                  <a:lnTo>
                    <a:pt x="22277" y="69894"/>
                  </a:lnTo>
                  <a:lnTo>
                    <a:pt x="21650" y="70205"/>
                  </a:lnTo>
                  <a:lnTo>
                    <a:pt x="20961" y="70522"/>
                  </a:lnTo>
                  <a:lnTo>
                    <a:pt x="20205" y="70522"/>
                  </a:lnTo>
                  <a:lnTo>
                    <a:pt x="19577" y="70522"/>
                  </a:lnTo>
                  <a:lnTo>
                    <a:pt x="18888" y="70361"/>
                  </a:lnTo>
                  <a:lnTo>
                    <a:pt x="18261" y="70050"/>
                  </a:lnTo>
                  <a:lnTo>
                    <a:pt x="16816" y="69422"/>
                  </a:lnTo>
                  <a:lnTo>
                    <a:pt x="15500" y="68555"/>
                  </a:lnTo>
                  <a:lnTo>
                    <a:pt x="14055" y="67455"/>
                  </a:lnTo>
                  <a:lnTo>
                    <a:pt x="12738" y="66594"/>
                  </a:lnTo>
                  <a:lnTo>
                    <a:pt x="11294" y="65650"/>
                  </a:lnTo>
                  <a:lnTo>
                    <a:pt x="9850" y="64866"/>
                  </a:lnTo>
                  <a:lnTo>
                    <a:pt x="9100" y="64788"/>
                  </a:lnTo>
                  <a:lnTo>
                    <a:pt x="8405" y="64633"/>
                  </a:lnTo>
                  <a:lnTo>
                    <a:pt x="7655" y="64633"/>
                  </a:lnTo>
                  <a:lnTo>
                    <a:pt x="6961" y="64633"/>
                  </a:lnTo>
                  <a:lnTo>
                    <a:pt x="6211" y="64788"/>
                  </a:lnTo>
                  <a:lnTo>
                    <a:pt x="5394" y="65177"/>
                  </a:lnTo>
                  <a:lnTo>
                    <a:pt x="4638" y="65650"/>
                  </a:lnTo>
                  <a:lnTo>
                    <a:pt x="3950" y="66438"/>
                  </a:lnTo>
                  <a:lnTo>
                    <a:pt x="3072" y="67144"/>
                  </a:lnTo>
                  <a:lnTo>
                    <a:pt x="2383" y="68244"/>
                  </a:lnTo>
                  <a:lnTo>
                    <a:pt x="1505" y="69577"/>
                  </a:lnTo>
                  <a:lnTo>
                    <a:pt x="811" y="71072"/>
                  </a:lnTo>
                  <a:lnTo>
                    <a:pt x="438" y="72011"/>
                  </a:lnTo>
                  <a:lnTo>
                    <a:pt x="183" y="73033"/>
                  </a:lnTo>
                  <a:lnTo>
                    <a:pt x="61" y="74366"/>
                  </a:lnTo>
                  <a:lnTo>
                    <a:pt x="61" y="75783"/>
                  </a:lnTo>
                  <a:lnTo>
                    <a:pt x="183" y="77116"/>
                  </a:lnTo>
                  <a:lnTo>
                    <a:pt x="561" y="78611"/>
                  </a:lnTo>
                  <a:lnTo>
                    <a:pt x="1066" y="80022"/>
                  </a:lnTo>
                  <a:lnTo>
                    <a:pt x="1627" y="81361"/>
                  </a:lnTo>
                  <a:lnTo>
                    <a:pt x="2505" y="82538"/>
                  </a:lnTo>
                  <a:lnTo>
                    <a:pt x="3450" y="83633"/>
                  </a:lnTo>
                  <a:lnTo>
                    <a:pt x="4077" y="84027"/>
                  </a:lnTo>
                  <a:lnTo>
                    <a:pt x="4638" y="84500"/>
                  </a:lnTo>
                  <a:lnTo>
                    <a:pt x="5266" y="84816"/>
                  </a:lnTo>
                  <a:lnTo>
                    <a:pt x="6022" y="85127"/>
                  </a:lnTo>
                  <a:lnTo>
                    <a:pt x="6711" y="85283"/>
                  </a:lnTo>
                  <a:lnTo>
                    <a:pt x="7527" y="85444"/>
                  </a:lnTo>
                  <a:lnTo>
                    <a:pt x="8405" y="85444"/>
                  </a:lnTo>
                  <a:lnTo>
                    <a:pt x="9350" y="85444"/>
                  </a:lnTo>
                  <a:lnTo>
                    <a:pt x="10355" y="85283"/>
                  </a:lnTo>
                  <a:lnTo>
                    <a:pt x="11294" y="85127"/>
                  </a:lnTo>
                  <a:lnTo>
                    <a:pt x="12361" y="84655"/>
                  </a:lnTo>
                  <a:lnTo>
                    <a:pt x="13488" y="84183"/>
                  </a:lnTo>
                  <a:lnTo>
                    <a:pt x="15250" y="83477"/>
                  </a:lnTo>
                  <a:lnTo>
                    <a:pt x="16694" y="82850"/>
                  </a:lnTo>
                  <a:lnTo>
                    <a:pt x="18133" y="82377"/>
                  </a:lnTo>
                  <a:lnTo>
                    <a:pt x="19516" y="82222"/>
                  </a:lnTo>
                  <a:lnTo>
                    <a:pt x="20083" y="82377"/>
                  </a:lnTo>
                  <a:lnTo>
                    <a:pt x="20711" y="82538"/>
                  </a:lnTo>
                  <a:lnTo>
                    <a:pt x="21150" y="82850"/>
                  </a:lnTo>
                  <a:lnTo>
                    <a:pt x="21777" y="83322"/>
                  </a:lnTo>
                  <a:lnTo>
                    <a:pt x="22277" y="83872"/>
                  </a:lnTo>
                  <a:lnTo>
                    <a:pt x="22716" y="84655"/>
                  </a:lnTo>
                  <a:lnTo>
                    <a:pt x="23216" y="85600"/>
                  </a:lnTo>
                  <a:lnTo>
                    <a:pt x="23594" y="86777"/>
                  </a:lnTo>
                  <a:lnTo>
                    <a:pt x="24033" y="88111"/>
                  </a:lnTo>
                  <a:lnTo>
                    <a:pt x="24411" y="89605"/>
                  </a:lnTo>
                  <a:lnTo>
                    <a:pt x="24661" y="91333"/>
                  </a:lnTo>
                  <a:lnTo>
                    <a:pt x="25038" y="92983"/>
                  </a:lnTo>
                  <a:lnTo>
                    <a:pt x="25288" y="94944"/>
                  </a:lnTo>
                  <a:lnTo>
                    <a:pt x="25416" y="96905"/>
                  </a:lnTo>
                  <a:lnTo>
                    <a:pt x="25477" y="99027"/>
                  </a:lnTo>
                  <a:lnTo>
                    <a:pt x="25477" y="101072"/>
                  </a:lnTo>
                  <a:lnTo>
                    <a:pt x="25477" y="103188"/>
                  </a:lnTo>
                  <a:lnTo>
                    <a:pt x="25477" y="105466"/>
                  </a:lnTo>
                  <a:lnTo>
                    <a:pt x="25288" y="107588"/>
                  </a:lnTo>
                  <a:lnTo>
                    <a:pt x="25038" y="109711"/>
                  </a:lnTo>
                  <a:lnTo>
                    <a:pt x="24788" y="111827"/>
                  </a:lnTo>
                  <a:lnTo>
                    <a:pt x="24283" y="113794"/>
                  </a:lnTo>
                  <a:lnTo>
                    <a:pt x="23844" y="115755"/>
                  </a:lnTo>
                  <a:lnTo>
                    <a:pt x="23344" y="117561"/>
                  </a:lnTo>
                  <a:lnTo>
                    <a:pt x="26355" y="117561"/>
                  </a:lnTo>
                  <a:lnTo>
                    <a:pt x="29244" y="117561"/>
                  </a:lnTo>
                  <a:lnTo>
                    <a:pt x="32133" y="117561"/>
                  </a:lnTo>
                  <a:lnTo>
                    <a:pt x="34638" y="117561"/>
                  </a:lnTo>
                  <a:lnTo>
                    <a:pt x="37088" y="117561"/>
                  </a:lnTo>
                  <a:lnTo>
                    <a:pt x="39222" y="117561"/>
                  </a:lnTo>
                  <a:lnTo>
                    <a:pt x="41166" y="117561"/>
                  </a:lnTo>
                  <a:lnTo>
                    <a:pt x="42611" y="117561"/>
                  </a:lnTo>
                  <a:lnTo>
                    <a:pt x="44555" y="116777"/>
                  </a:lnTo>
                  <a:lnTo>
                    <a:pt x="46127" y="116072"/>
                  </a:lnTo>
                  <a:lnTo>
                    <a:pt x="47572" y="114972"/>
                  </a:lnTo>
                  <a:lnTo>
                    <a:pt x="48888" y="113950"/>
                  </a:lnTo>
                  <a:lnTo>
                    <a:pt x="49827" y="112694"/>
                  </a:lnTo>
                  <a:lnTo>
                    <a:pt x="50833" y="111361"/>
                  </a:lnTo>
                  <a:lnTo>
                    <a:pt x="51400" y="110022"/>
                  </a:lnTo>
                  <a:lnTo>
                    <a:pt x="51900" y="108611"/>
                  </a:lnTo>
                  <a:lnTo>
                    <a:pt x="52277" y="107116"/>
                  </a:lnTo>
                  <a:lnTo>
                    <a:pt x="52405" y="105627"/>
                  </a:lnTo>
                  <a:lnTo>
                    <a:pt x="52405" y="104133"/>
                  </a:lnTo>
                  <a:lnTo>
                    <a:pt x="52150" y="102800"/>
                  </a:lnTo>
                  <a:lnTo>
                    <a:pt x="51777" y="101227"/>
                  </a:lnTo>
                  <a:lnTo>
                    <a:pt x="51150" y="99894"/>
                  </a:lnTo>
                  <a:lnTo>
                    <a:pt x="50583" y="98555"/>
                  </a:lnTo>
                  <a:lnTo>
                    <a:pt x="49577" y="97300"/>
                  </a:lnTo>
                  <a:lnTo>
                    <a:pt x="48761" y="95966"/>
                  </a:lnTo>
                  <a:lnTo>
                    <a:pt x="48011" y="94633"/>
                  </a:lnTo>
                  <a:lnTo>
                    <a:pt x="47572" y="93138"/>
                  </a:lnTo>
                  <a:lnTo>
                    <a:pt x="47066" y="91488"/>
                  </a:lnTo>
                  <a:lnTo>
                    <a:pt x="46944" y="89761"/>
                  </a:lnTo>
                  <a:lnTo>
                    <a:pt x="46944" y="88111"/>
                  </a:lnTo>
                  <a:lnTo>
                    <a:pt x="47066" y="86461"/>
                  </a:lnTo>
                  <a:lnTo>
                    <a:pt x="47444" y="84816"/>
                  </a:lnTo>
                  <a:lnTo>
                    <a:pt x="48011" y="83322"/>
                  </a:lnTo>
                  <a:lnTo>
                    <a:pt x="48761" y="81827"/>
                  </a:lnTo>
                  <a:lnTo>
                    <a:pt x="49266" y="81200"/>
                  </a:lnTo>
                  <a:lnTo>
                    <a:pt x="49827" y="80416"/>
                  </a:lnTo>
                  <a:lnTo>
                    <a:pt x="50333" y="79866"/>
                  </a:lnTo>
                  <a:lnTo>
                    <a:pt x="51022" y="79394"/>
                  </a:lnTo>
                  <a:lnTo>
                    <a:pt x="51650" y="78922"/>
                  </a:lnTo>
                  <a:lnTo>
                    <a:pt x="52405" y="78450"/>
                  </a:lnTo>
                  <a:lnTo>
                    <a:pt x="53216" y="78061"/>
                  </a:lnTo>
                  <a:lnTo>
                    <a:pt x="54033" y="77744"/>
                  </a:lnTo>
                  <a:lnTo>
                    <a:pt x="54911" y="77433"/>
                  </a:lnTo>
                  <a:lnTo>
                    <a:pt x="55855" y="77272"/>
                  </a:lnTo>
                  <a:lnTo>
                    <a:pt x="56983" y="77116"/>
                  </a:lnTo>
                  <a:lnTo>
                    <a:pt x="58050" y="77116"/>
                  </a:lnTo>
                  <a:lnTo>
                    <a:pt x="59244" y="77116"/>
                  </a:lnTo>
                  <a:lnTo>
                    <a:pt x="60311" y="77272"/>
                  </a:lnTo>
                  <a:lnTo>
                    <a:pt x="61316" y="77588"/>
                  </a:lnTo>
                  <a:lnTo>
                    <a:pt x="62255" y="77905"/>
                  </a:lnTo>
                  <a:lnTo>
                    <a:pt x="63072" y="78294"/>
                  </a:lnTo>
                  <a:lnTo>
                    <a:pt x="63950" y="78766"/>
                  </a:lnTo>
                  <a:lnTo>
                    <a:pt x="64638" y="79238"/>
                  </a:lnTo>
                  <a:lnTo>
                    <a:pt x="65266" y="79866"/>
                  </a:lnTo>
                  <a:lnTo>
                    <a:pt x="65894" y="80416"/>
                  </a:lnTo>
                  <a:lnTo>
                    <a:pt x="66338" y="81200"/>
                  </a:lnTo>
                  <a:lnTo>
                    <a:pt x="66838" y="81988"/>
                  </a:lnTo>
                  <a:lnTo>
                    <a:pt x="67216" y="82694"/>
                  </a:lnTo>
                  <a:lnTo>
                    <a:pt x="67777" y="84500"/>
                  </a:lnTo>
                  <a:lnTo>
                    <a:pt x="68155" y="86150"/>
                  </a:lnTo>
                  <a:lnTo>
                    <a:pt x="68283" y="87955"/>
                  </a:lnTo>
                  <a:lnTo>
                    <a:pt x="68283" y="89761"/>
                  </a:lnTo>
                  <a:lnTo>
                    <a:pt x="68033" y="91566"/>
                  </a:lnTo>
                  <a:lnTo>
                    <a:pt x="67655" y="93372"/>
                  </a:lnTo>
                  <a:lnTo>
                    <a:pt x="67216" y="94944"/>
                  </a:lnTo>
                  <a:lnTo>
                    <a:pt x="66711" y="96277"/>
                  </a:lnTo>
                  <a:lnTo>
                    <a:pt x="66022" y="97455"/>
                  </a:lnTo>
                  <a:lnTo>
                    <a:pt x="65266" y="98400"/>
                  </a:lnTo>
                  <a:lnTo>
                    <a:pt x="64516" y="99105"/>
                  </a:lnTo>
                  <a:lnTo>
                    <a:pt x="63827" y="100205"/>
                  </a:lnTo>
                  <a:lnTo>
                    <a:pt x="63322" y="101227"/>
                  </a:lnTo>
                  <a:lnTo>
                    <a:pt x="62883" y="102483"/>
                  </a:lnTo>
                  <a:lnTo>
                    <a:pt x="62505" y="103661"/>
                  </a:lnTo>
                  <a:lnTo>
                    <a:pt x="62255" y="105000"/>
                  </a:lnTo>
                  <a:lnTo>
                    <a:pt x="62133" y="106411"/>
                  </a:lnTo>
                  <a:lnTo>
                    <a:pt x="62133" y="107905"/>
                  </a:lnTo>
                  <a:lnTo>
                    <a:pt x="62383" y="109238"/>
                  </a:lnTo>
                  <a:lnTo>
                    <a:pt x="62761" y="110572"/>
                  </a:lnTo>
                  <a:lnTo>
                    <a:pt x="63200" y="111988"/>
                  </a:lnTo>
                  <a:lnTo>
                    <a:pt x="63950" y="113322"/>
                  </a:lnTo>
                  <a:lnTo>
                    <a:pt x="64894" y="114500"/>
                  </a:lnTo>
                  <a:lnTo>
                    <a:pt x="66022" y="115600"/>
                  </a:lnTo>
                  <a:lnTo>
                    <a:pt x="67338" y="116622"/>
                  </a:lnTo>
                  <a:lnTo>
                    <a:pt x="68911" y="117561"/>
                  </a:lnTo>
                  <a:lnTo>
                    <a:pt x="69600" y="117722"/>
                  </a:lnTo>
                  <a:lnTo>
                    <a:pt x="71422" y="118188"/>
                  </a:lnTo>
                  <a:lnTo>
                    <a:pt x="74055" y="118738"/>
                  </a:lnTo>
                  <a:lnTo>
                    <a:pt x="77572" y="119366"/>
                  </a:lnTo>
                  <a:lnTo>
                    <a:pt x="79516" y="119683"/>
                  </a:lnTo>
                  <a:lnTo>
                    <a:pt x="81400" y="119838"/>
                  </a:lnTo>
                  <a:lnTo>
                    <a:pt x="83472" y="120000"/>
                  </a:lnTo>
                  <a:lnTo>
                    <a:pt x="85605" y="120000"/>
                  </a:lnTo>
                  <a:lnTo>
                    <a:pt x="87677" y="120000"/>
                  </a:lnTo>
                  <a:lnTo>
                    <a:pt x="89872" y="119838"/>
                  </a:lnTo>
                  <a:lnTo>
                    <a:pt x="91755" y="119366"/>
                  </a:lnTo>
                  <a:lnTo>
                    <a:pt x="93827" y="118900"/>
                  </a:lnTo>
                  <a:lnTo>
                    <a:pt x="93450" y="117722"/>
                  </a:lnTo>
                  <a:lnTo>
                    <a:pt x="93200" y="116305"/>
                  </a:lnTo>
                  <a:lnTo>
                    <a:pt x="93011" y="114816"/>
                  </a:lnTo>
                  <a:lnTo>
                    <a:pt x="92883" y="113166"/>
                  </a:lnTo>
                  <a:lnTo>
                    <a:pt x="92761" y="109550"/>
                  </a:lnTo>
                  <a:lnTo>
                    <a:pt x="92761" y="105627"/>
                  </a:lnTo>
                  <a:lnTo>
                    <a:pt x="92883" y="101700"/>
                  </a:lnTo>
                  <a:lnTo>
                    <a:pt x="93072" y="97772"/>
                  </a:lnTo>
                  <a:lnTo>
                    <a:pt x="93450" y="94161"/>
                  </a:lnTo>
                  <a:lnTo>
                    <a:pt x="93827" y="91016"/>
                  </a:lnTo>
                  <a:lnTo>
                    <a:pt x="94077" y="89605"/>
                  </a:lnTo>
                  <a:lnTo>
                    <a:pt x="94455" y="88583"/>
                  </a:lnTo>
                  <a:lnTo>
                    <a:pt x="94894" y="87722"/>
                  </a:lnTo>
                  <a:lnTo>
                    <a:pt x="95522" y="86933"/>
                  </a:lnTo>
                  <a:lnTo>
                    <a:pt x="96211" y="86461"/>
                  </a:lnTo>
                  <a:lnTo>
                    <a:pt x="96961" y="86150"/>
                  </a:lnTo>
                  <a:lnTo>
                    <a:pt x="97777" y="85833"/>
                  </a:lnTo>
                  <a:lnTo>
                    <a:pt x="98655" y="85833"/>
                  </a:lnTo>
                  <a:lnTo>
                    <a:pt x="99472" y="85994"/>
                  </a:lnTo>
                  <a:lnTo>
                    <a:pt x="100355" y="86305"/>
                  </a:lnTo>
                  <a:lnTo>
                    <a:pt x="101294" y="86777"/>
                  </a:lnTo>
                  <a:lnTo>
                    <a:pt x="102111" y="87405"/>
                  </a:lnTo>
                  <a:lnTo>
                    <a:pt x="103116" y="87955"/>
                  </a:lnTo>
                  <a:lnTo>
                    <a:pt x="103927" y="88738"/>
                  </a:lnTo>
                  <a:lnTo>
                    <a:pt x="104811" y="89605"/>
                  </a:lnTo>
                  <a:lnTo>
                    <a:pt x="105500" y="90705"/>
                  </a:lnTo>
                  <a:lnTo>
                    <a:pt x="106250" y="91566"/>
                  </a:lnTo>
                  <a:lnTo>
                    <a:pt x="107194" y="92355"/>
                  </a:lnTo>
                  <a:lnTo>
                    <a:pt x="108133" y="92983"/>
                  </a:lnTo>
                  <a:lnTo>
                    <a:pt x="109266" y="93372"/>
                  </a:lnTo>
                  <a:lnTo>
                    <a:pt x="110333" y="93533"/>
                  </a:lnTo>
                  <a:lnTo>
                    <a:pt x="111400" y="93688"/>
                  </a:lnTo>
                  <a:lnTo>
                    <a:pt x="112588" y="93533"/>
                  </a:lnTo>
                  <a:lnTo>
                    <a:pt x="113722" y="93294"/>
                  </a:lnTo>
                  <a:lnTo>
                    <a:pt x="114788" y="92822"/>
                  </a:lnTo>
                  <a:lnTo>
                    <a:pt x="115855" y="92038"/>
                  </a:lnTo>
                  <a:lnTo>
                    <a:pt x="116861" y="91177"/>
                  </a:lnTo>
                  <a:lnTo>
                    <a:pt x="117677" y="90077"/>
                  </a:lnTo>
                  <a:lnTo>
                    <a:pt x="118555" y="88900"/>
                  </a:lnTo>
                  <a:lnTo>
                    <a:pt x="119116" y="87405"/>
                  </a:lnTo>
                  <a:lnTo>
                    <a:pt x="119622" y="85755"/>
                  </a:lnTo>
                  <a:lnTo>
                    <a:pt x="120000" y="83794"/>
                  </a:lnTo>
                  <a:lnTo>
                    <a:pt x="120000" y="82694"/>
                  </a:lnTo>
                  <a:lnTo>
                    <a:pt x="120000" y="81827"/>
                  </a:lnTo>
                  <a:lnTo>
                    <a:pt x="120000" y="80727"/>
                  </a:lnTo>
                  <a:lnTo>
                    <a:pt x="119872" y="79866"/>
                  </a:lnTo>
                  <a:lnTo>
                    <a:pt x="119622" y="78922"/>
                  </a:lnTo>
                  <a:lnTo>
                    <a:pt x="119372" y="78061"/>
                  </a:lnTo>
                  <a:lnTo>
                    <a:pt x="118994" y="77272"/>
                  </a:lnTo>
                  <a:lnTo>
                    <a:pt x="118616" y="76488"/>
                  </a:lnTo>
                  <a:lnTo>
                    <a:pt x="117800" y="75000"/>
                  </a:lnTo>
                  <a:lnTo>
                    <a:pt x="116861" y="73816"/>
                  </a:lnTo>
                  <a:lnTo>
                    <a:pt x="115605" y="72722"/>
                  </a:lnTo>
                  <a:lnTo>
                    <a:pt x="114411" y="72011"/>
                  </a:lnTo>
                  <a:lnTo>
                    <a:pt x="113094" y="71227"/>
                  </a:lnTo>
                  <a:lnTo>
                    <a:pt x="111777" y="70911"/>
                  </a:lnTo>
                  <a:lnTo>
                    <a:pt x="110455" y="70600"/>
                  </a:lnTo>
                  <a:lnTo>
                    <a:pt x="109138" y="70755"/>
                  </a:lnTo>
                  <a:lnTo>
                    <a:pt x="107944" y="71072"/>
                  </a:lnTo>
                  <a:lnTo>
                    <a:pt x="106816" y="71700"/>
                  </a:lnTo>
                  <a:lnTo>
                    <a:pt x="106377" y="72011"/>
                  </a:lnTo>
                  <a:lnTo>
                    <a:pt x="105877" y="72483"/>
                  </a:lnTo>
                  <a:lnTo>
                    <a:pt x="105500" y="73033"/>
                  </a:lnTo>
                  <a:lnTo>
                    <a:pt x="105061" y="73661"/>
                  </a:lnTo>
                  <a:lnTo>
                    <a:pt x="104305" y="74838"/>
                  </a:lnTo>
                  <a:lnTo>
                    <a:pt x="103488" y="75783"/>
                  </a:lnTo>
                  <a:lnTo>
                    <a:pt x="102611" y="76333"/>
                  </a:lnTo>
                  <a:lnTo>
                    <a:pt x="101672" y="76805"/>
                  </a:lnTo>
                  <a:lnTo>
                    <a:pt x="100794" y="76961"/>
                  </a:lnTo>
                  <a:lnTo>
                    <a:pt x="99850" y="77116"/>
                  </a:lnTo>
                  <a:lnTo>
                    <a:pt x="98911" y="76961"/>
                  </a:lnTo>
                  <a:lnTo>
                    <a:pt x="98033" y="76644"/>
                  </a:lnTo>
                  <a:lnTo>
                    <a:pt x="97216" y="76255"/>
                  </a:lnTo>
                  <a:lnTo>
                    <a:pt x="96338" y="75783"/>
                  </a:lnTo>
                  <a:lnTo>
                    <a:pt x="95644" y="75155"/>
                  </a:lnTo>
                  <a:lnTo>
                    <a:pt x="95016" y="74366"/>
                  </a:lnTo>
                  <a:lnTo>
                    <a:pt x="94577" y="73661"/>
                  </a:lnTo>
                  <a:lnTo>
                    <a:pt x="94077" y="72877"/>
                  </a:lnTo>
                  <a:lnTo>
                    <a:pt x="93827" y="72172"/>
                  </a:lnTo>
                  <a:lnTo>
                    <a:pt x="93827" y="71383"/>
                  </a:lnTo>
                  <a:lnTo>
                    <a:pt x="93827" y="68794"/>
                  </a:lnTo>
                  <a:lnTo>
                    <a:pt x="93827" y="64788"/>
                  </a:lnTo>
                  <a:lnTo>
                    <a:pt x="93827" y="59450"/>
                  </a:lnTo>
                  <a:lnTo>
                    <a:pt x="93827" y="53555"/>
                  </a:lnTo>
                  <a:lnTo>
                    <a:pt x="93827" y="47588"/>
                  </a:lnTo>
                  <a:lnTo>
                    <a:pt x="93827" y="41544"/>
                  </a:lnTo>
                  <a:lnTo>
                    <a:pt x="93827" y="36122"/>
                  </a:lnTo>
                  <a:lnTo>
                    <a:pt x="93827" y="31883"/>
                  </a:lnTo>
                  <a:lnTo>
                    <a:pt x="92633" y="32744"/>
                  </a:lnTo>
                  <a:lnTo>
                    <a:pt x="91188" y="33533"/>
                  </a:lnTo>
                  <a:lnTo>
                    <a:pt x="89744" y="34316"/>
                  </a:lnTo>
                  <a:lnTo>
                    <a:pt x="88050" y="34711"/>
                  </a:lnTo>
                  <a:lnTo>
                    <a:pt x="86355" y="35022"/>
                  </a:lnTo>
                  <a:lnTo>
                    <a:pt x="84538" y="35177"/>
                  </a:lnTo>
                  <a:lnTo>
                    <a:pt x="82588" y="35338"/>
                  </a:lnTo>
                  <a:lnTo>
                    <a:pt x="80833" y="35338"/>
                  </a:lnTo>
                  <a:lnTo>
                    <a:pt x="78888" y="35177"/>
                  </a:lnTo>
                  <a:lnTo>
                    <a:pt x="76944" y="34866"/>
                  </a:lnTo>
                  <a:lnTo>
                    <a:pt x="75122" y="34550"/>
                  </a:lnTo>
                  <a:lnTo>
                    <a:pt x="73366" y="34161"/>
                  </a:lnTo>
                  <a:lnTo>
                    <a:pt x="71672" y="33688"/>
                  </a:lnTo>
                  <a:lnTo>
                    <a:pt x="70100" y="33061"/>
                  </a:lnTo>
                  <a:lnTo>
                    <a:pt x="68655" y="32433"/>
                  </a:lnTo>
                  <a:lnTo>
                    <a:pt x="67338" y="31883"/>
                  </a:lnTo>
                  <a:lnTo>
                    <a:pt x="66338" y="31255"/>
                  </a:lnTo>
                  <a:lnTo>
                    <a:pt x="65522" y="30627"/>
                  </a:lnTo>
                  <a:lnTo>
                    <a:pt x="64766" y="30077"/>
                  </a:lnTo>
                  <a:lnTo>
                    <a:pt x="64200" y="29450"/>
                  </a:lnTo>
                  <a:lnTo>
                    <a:pt x="63700" y="28816"/>
                  </a:lnTo>
                  <a:lnTo>
                    <a:pt x="63322" y="28272"/>
                  </a:lnTo>
                  <a:lnTo>
                    <a:pt x="63200" y="27483"/>
                  </a:lnTo>
                  <a:lnTo>
                    <a:pt x="63072" y="26855"/>
                  </a:lnTo>
                  <a:lnTo>
                    <a:pt x="63072" y="26150"/>
                  </a:lnTo>
                  <a:lnTo>
                    <a:pt x="63200" y="25361"/>
                  </a:lnTo>
                  <a:lnTo>
                    <a:pt x="63572" y="24500"/>
                  </a:lnTo>
                  <a:lnTo>
                    <a:pt x="63950" y="23555"/>
                  </a:lnTo>
                  <a:lnTo>
                    <a:pt x="65016" y="21594"/>
                  </a:lnTo>
                  <a:lnTo>
                    <a:pt x="66588" y="19472"/>
                  </a:lnTo>
                  <a:lnTo>
                    <a:pt x="67466" y="18138"/>
                  </a:lnTo>
                  <a:lnTo>
                    <a:pt x="68033" y="16805"/>
                  </a:lnTo>
                  <a:lnTo>
                    <a:pt x="68533" y="15311"/>
                  </a:lnTo>
                  <a:lnTo>
                    <a:pt x="68911" y="13583"/>
                  </a:lnTo>
                  <a:lnTo>
                    <a:pt x="69100" y="12088"/>
                  </a:lnTo>
                  <a:lnTo>
                    <a:pt x="69100" y="10444"/>
                  </a:lnTo>
                  <a:lnTo>
                    <a:pt x="68911" y="8794"/>
                  </a:lnTo>
                  <a:lnTo>
                    <a:pt x="68533" y="7300"/>
                  </a:lnTo>
                  <a:lnTo>
                    <a:pt x="68033" y="5811"/>
                  </a:lnTo>
                  <a:lnTo>
                    <a:pt x="67216" y="4394"/>
                  </a:lnTo>
                  <a:lnTo>
                    <a:pt x="66711" y="3844"/>
                  </a:lnTo>
                  <a:lnTo>
                    <a:pt x="66211" y="3216"/>
                  </a:lnTo>
                  <a:lnTo>
                    <a:pt x="65644" y="2588"/>
                  </a:lnTo>
                  <a:lnTo>
                    <a:pt x="65016" y="2116"/>
                  </a:lnTo>
                  <a:lnTo>
                    <a:pt x="64327" y="1722"/>
                  </a:lnTo>
                  <a:lnTo>
                    <a:pt x="63572" y="1255"/>
                  </a:lnTo>
                  <a:lnTo>
                    <a:pt x="62761" y="938"/>
                  </a:lnTo>
                  <a:lnTo>
                    <a:pt x="61877" y="627"/>
                  </a:lnTo>
                  <a:lnTo>
                    <a:pt x="60938" y="311"/>
                  </a:lnTo>
                  <a:lnTo>
                    <a:pt x="60000" y="155"/>
                  </a:lnTo>
                  <a:lnTo>
                    <a:pt x="58994" y="155"/>
                  </a:lnTo>
                  <a:lnTo>
                    <a:pt x="57800" y="155"/>
                  </a:lnTo>
                  <a:lnTo>
                    <a:pt x="56983" y="155"/>
                  </a:lnTo>
                  <a:lnTo>
                    <a:pt x="55977" y="311"/>
                  </a:lnTo>
                  <a:lnTo>
                    <a:pt x="55288" y="466"/>
                  </a:lnTo>
                  <a:lnTo>
                    <a:pt x="54411" y="783"/>
                  </a:lnTo>
                  <a:lnTo>
                    <a:pt x="53844" y="1255"/>
                  </a:lnTo>
                  <a:lnTo>
                    <a:pt x="53094" y="1566"/>
                  </a:lnTo>
                  <a:lnTo>
                    <a:pt x="52527" y="2116"/>
                  </a:lnTo>
                  <a:lnTo>
                    <a:pt x="52027" y="2588"/>
                  </a:lnTo>
                  <a:lnTo>
                    <a:pt x="51522" y="3216"/>
                  </a:lnTo>
                  <a:lnTo>
                    <a:pt x="51022" y="3844"/>
                  </a:lnTo>
                  <a:lnTo>
                    <a:pt x="50711" y="4394"/>
                  </a:lnTo>
                  <a:lnTo>
                    <a:pt x="50333" y="5177"/>
                  </a:lnTo>
                  <a:lnTo>
                    <a:pt x="49827" y="6672"/>
                  </a:lnTo>
                  <a:lnTo>
                    <a:pt x="49516" y="8322"/>
                  </a:lnTo>
                  <a:lnTo>
                    <a:pt x="49388" y="9972"/>
                  </a:lnTo>
                  <a:lnTo>
                    <a:pt x="49388" y="11777"/>
                  </a:lnTo>
                  <a:lnTo>
                    <a:pt x="49516" y="13583"/>
                  </a:lnTo>
                  <a:lnTo>
                    <a:pt x="49827" y="15311"/>
                  </a:lnTo>
                  <a:lnTo>
                    <a:pt x="50333" y="17116"/>
                  </a:lnTo>
                  <a:lnTo>
                    <a:pt x="50961" y="18766"/>
                  </a:lnTo>
                  <a:lnTo>
                    <a:pt x="51650" y="20261"/>
                  </a:lnTo>
                  <a:lnTo>
                    <a:pt x="52588" y="21594"/>
                  </a:lnTo>
                  <a:lnTo>
                    <a:pt x="53216" y="22694"/>
                  </a:lnTo>
                  <a:lnTo>
                    <a:pt x="53722" y="23716"/>
                  </a:lnTo>
                  <a:lnTo>
                    <a:pt x="54033" y="24816"/>
                  </a:lnTo>
                  <a:lnTo>
                    <a:pt x="54283" y="25833"/>
                  </a:lnTo>
                  <a:lnTo>
                    <a:pt x="54283" y="26855"/>
                  </a:lnTo>
                  <a:lnTo>
                    <a:pt x="54161" y="27955"/>
                  </a:lnTo>
                  <a:lnTo>
                    <a:pt x="53972" y="28977"/>
                  </a:lnTo>
                  <a:lnTo>
                    <a:pt x="53472" y="29916"/>
                  </a:lnTo>
                  <a:lnTo>
                    <a:pt x="52966" y="30627"/>
                  </a:lnTo>
                  <a:lnTo>
                    <a:pt x="52277" y="31255"/>
                  </a:lnTo>
                  <a:lnTo>
                    <a:pt x="51272" y="31722"/>
                  </a:lnTo>
                  <a:lnTo>
                    <a:pt x="50333" y="32038"/>
                  </a:lnTo>
                  <a:lnTo>
                    <a:pt x="49138" y="32038"/>
                  </a:lnTo>
                  <a:lnTo>
                    <a:pt x="47694" y="31883"/>
                  </a:lnTo>
                  <a:lnTo>
                    <a:pt x="46250" y="31411"/>
                  </a:lnTo>
                  <a:lnTo>
                    <a:pt x="44555" y="30627"/>
                  </a:lnTo>
                  <a:lnTo>
                    <a:pt x="43555" y="30233"/>
                  </a:lnTo>
                  <a:lnTo>
                    <a:pt x="42488" y="29916"/>
                  </a:lnTo>
                  <a:lnTo>
                    <a:pt x="41294" y="29605"/>
                  </a:lnTo>
                  <a:lnTo>
                    <a:pt x="40227" y="29450"/>
                  </a:lnTo>
                  <a:lnTo>
                    <a:pt x="37527" y="29450"/>
                  </a:lnTo>
                  <a:lnTo>
                    <a:pt x="34894" y="29605"/>
                  </a:lnTo>
                  <a:lnTo>
                    <a:pt x="32133" y="29916"/>
                  </a:lnTo>
                  <a:lnTo>
                    <a:pt x="29244" y="30544"/>
                  </a:lnTo>
                  <a:lnTo>
                    <a:pt x="26355" y="31094"/>
                  </a:lnTo>
                  <a:lnTo>
                    <a:pt x="23594" y="31883"/>
                  </a:lnTo>
                  <a:lnTo>
                    <a:pt x="23344" y="32744"/>
                  </a:lnTo>
                  <a:lnTo>
                    <a:pt x="23344" y="34394"/>
                  </a:lnTo>
                  <a:lnTo>
                    <a:pt x="23344" y="36361"/>
                  </a:lnTo>
                  <a:lnTo>
                    <a:pt x="23472" y="38633"/>
                  </a:lnTo>
                  <a:lnTo>
                    <a:pt x="23972" y="44055"/>
                  </a:lnTo>
                  <a:lnTo>
                    <a:pt x="24411" y="50100"/>
                  </a:lnTo>
                  <a:lnTo>
                    <a:pt x="24661" y="53166"/>
                  </a:lnTo>
                  <a:lnTo>
                    <a:pt x="24788" y="56150"/>
                  </a:lnTo>
                  <a:lnTo>
                    <a:pt x="24911" y="59055"/>
                  </a:lnTo>
                  <a:lnTo>
                    <a:pt x="25038" y="61566"/>
                  </a:lnTo>
                  <a:lnTo>
                    <a:pt x="24911" y="64000"/>
                  </a:lnTo>
                  <a:lnTo>
                    <a:pt x="24661" y="65966"/>
                  </a:lnTo>
                  <a:lnTo>
                    <a:pt x="24411" y="66827"/>
                  </a:lnTo>
                  <a:lnTo>
                    <a:pt x="24161" y="67616"/>
                  </a:lnTo>
                  <a:lnTo>
                    <a:pt x="23972" y="68244"/>
                  </a:lnTo>
                  <a:lnTo>
                    <a:pt x="23594" y="68633"/>
                  </a:lnTo>
                  <a:close/>
                </a:path>
              </a:pathLst>
            </a:custGeom>
            <a:solidFill>
              <a:srgbClr val="FFFFCC"/>
            </a:solidFill>
            <a:ln cap="flat" cmpd="sng" w="28575">
              <a:solidFill>
                <a:srgbClr val="000000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Shape 1800"/>
            <p:cNvSpPr/>
            <p:nvPr/>
          </p:nvSpPr>
          <p:spPr>
            <a:xfrm>
              <a:off x="3479800" y="2728911"/>
              <a:ext cx="1701799" cy="2798762"/>
            </a:xfrm>
            <a:custGeom>
              <a:pathLst>
                <a:path extrusionOk="0" h="120000" w="120000">
                  <a:moveTo>
                    <a:pt x="21183" y="58833"/>
                  </a:moveTo>
                  <a:lnTo>
                    <a:pt x="21816" y="58405"/>
                  </a:lnTo>
                  <a:lnTo>
                    <a:pt x="22655" y="57916"/>
                  </a:lnTo>
                  <a:lnTo>
                    <a:pt x="23388" y="57550"/>
                  </a:lnTo>
                  <a:lnTo>
                    <a:pt x="24227" y="57305"/>
                  </a:lnTo>
                  <a:lnTo>
                    <a:pt x="26011" y="56872"/>
                  </a:lnTo>
                  <a:lnTo>
                    <a:pt x="28005" y="56627"/>
                  </a:lnTo>
                  <a:lnTo>
                    <a:pt x="30311" y="56505"/>
                  </a:lnTo>
                  <a:lnTo>
                    <a:pt x="32516" y="56627"/>
                  </a:lnTo>
                  <a:lnTo>
                    <a:pt x="34716" y="57000"/>
                  </a:lnTo>
                  <a:lnTo>
                    <a:pt x="36922" y="57427"/>
                  </a:lnTo>
                  <a:lnTo>
                    <a:pt x="38911" y="58161"/>
                  </a:lnTo>
                  <a:lnTo>
                    <a:pt x="40905" y="58955"/>
                  </a:lnTo>
                  <a:lnTo>
                    <a:pt x="42583" y="59933"/>
                  </a:lnTo>
                  <a:lnTo>
                    <a:pt x="43950" y="61100"/>
                  </a:lnTo>
                  <a:lnTo>
                    <a:pt x="44577" y="61650"/>
                  </a:lnTo>
                  <a:lnTo>
                    <a:pt x="45205" y="62261"/>
                  </a:lnTo>
                  <a:lnTo>
                    <a:pt x="45522" y="63000"/>
                  </a:lnTo>
                  <a:lnTo>
                    <a:pt x="45938" y="63672"/>
                  </a:lnTo>
                  <a:lnTo>
                    <a:pt x="46150" y="64405"/>
                  </a:lnTo>
                  <a:lnTo>
                    <a:pt x="46150" y="65077"/>
                  </a:lnTo>
                  <a:lnTo>
                    <a:pt x="46150" y="65933"/>
                  </a:lnTo>
                  <a:lnTo>
                    <a:pt x="46150" y="66733"/>
                  </a:lnTo>
                  <a:lnTo>
                    <a:pt x="45522" y="68138"/>
                  </a:lnTo>
                  <a:lnTo>
                    <a:pt x="44788" y="69550"/>
                  </a:lnTo>
                  <a:lnTo>
                    <a:pt x="43738" y="70588"/>
                  </a:lnTo>
                  <a:lnTo>
                    <a:pt x="42372" y="71688"/>
                  </a:lnTo>
                  <a:lnTo>
                    <a:pt x="40905" y="72488"/>
                  </a:lnTo>
                  <a:lnTo>
                    <a:pt x="39333" y="73222"/>
                  </a:lnTo>
                  <a:lnTo>
                    <a:pt x="37550" y="73650"/>
                  </a:lnTo>
                  <a:lnTo>
                    <a:pt x="35661" y="74138"/>
                  </a:lnTo>
                  <a:lnTo>
                    <a:pt x="33877" y="74383"/>
                  </a:lnTo>
                  <a:lnTo>
                    <a:pt x="31883" y="74383"/>
                  </a:lnTo>
                  <a:lnTo>
                    <a:pt x="30100" y="74383"/>
                  </a:lnTo>
                  <a:lnTo>
                    <a:pt x="28216" y="74138"/>
                  </a:lnTo>
                  <a:lnTo>
                    <a:pt x="26433" y="73894"/>
                  </a:lnTo>
                  <a:lnTo>
                    <a:pt x="24855" y="73405"/>
                  </a:lnTo>
                  <a:lnTo>
                    <a:pt x="23177" y="72855"/>
                  </a:lnTo>
                  <a:lnTo>
                    <a:pt x="22027" y="72122"/>
                  </a:lnTo>
                  <a:lnTo>
                    <a:pt x="20766" y="71322"/>
                  </a:lnTo>
                  <a:lnTo>
                    <a:pt x="19405" y="70588"/>
                  </a:lnTo>
                  <a:lnTo>
                    <a:pt x="17933" y="70038"/>
                  </a:lnTo>
                  <a:lnTo>
                    <a:pt x="16361" y="69550"/>
                  </a:lnTo>
                  <a:lnTo>
                    <a:pt x="15000" y="69061"/>
                  </a:lnTo>
                  <a:lnTo>
                    <a:pt x="13316" y="68750"/>
                  </a:lnTo>
                  <a:lnTo>
                    <a:pt x="11955" y="68505"/>
                  </a:lnTo>
                  <a:lnTo>
                    <a:pt x="10488" y="68383"/>
                  </a:lnTo>
                  <a:lnTo>
                    <a:pt x="9122" y="68383"/>
                  </a:lnTo>
                  <a:lnTo>
                    <a:pt x="7761" y="68505"/>
                  </a:lnTo>
                  <a:lnTo>
                    <a:pt x="6500" y="68872"/>
                  </a:lnTo>
                  <a:lnTo>
                    <a:pt x="5344" y="69183"/>
                  </a:lnTo>
                  <a:lnTo>
                    <a:pt x="4300" y="69794"/>
                  </a:lnTo>
                  <a:lnTo>
                    <a:pt x="3461" y="70466"/>
                  </a:lnTo>
                  <a:lnTo>
                    <a:pt x="2933" y="71322"/>
                  </a:lnTo>
                  <a:lnTo>
                    <a:pt x="2516" y="72366"/>
                  </a:lnTo>
                  <a:lnTo>
                    <a:pt x="1883" y="74872"/>
                  </a:lnTo>
                  <a:lnTo>
                    <a:pt x="1255" y="77688"/>
                  </a:lnTo>
                  <a:lnTo>
                    <a:pt x="838" y="80750"/>
                  </a:lnTo>
                  <a:lnTo>
                    <a:pt x="627" y="83750"/>
                  </a:lnTo>
                  <a:lnTo>
                    <a:pt x="627" y="86811"/>
                  </a:lnTo>
                  <a:lnTo>
                    <a:pt x="838" y="89627"/>
                  </a:lnTo>
                  <a:lnTo>
                    <a:pt x="1044" y="90977"/>
                  </a:lnTo>
                  <a:lnTo>
                    <a:pt x="1466" y="92138"/>
                  </a:lnTo>
                  <a:lnTo>
                    <a:pt x="1883" y="93183"/>
                  </a:lnTo>
                  <a:lnTo>
                    <a:pt x="2516" y="94100"/>
                  </a:lnTo>
                  <a:lnTo>
                    <a:pt x="6083" y="93794"/>
                  </a:lnTo>
                  <a:lnTo>
                    <a:pt x="10905" y="93305"/>
                  </a:lnTo>
                  <a:lnTo>
                    <a:pt x="16361" y="93061"/>
                  </a:lnTo>
                  <a:lnTo>
                    <a:pt x="22027" y="92811"/>
                  </a:lnTo>
                  <a:lnTo>
                    <a:pt x="27900" y="92688"/>
                  </a:lnTo>
                  <a:lnTo>
                    <a:pt x="33038" y="92688"/>
                  </a:lnTo>
                  <a:lnTo>
                    <a:pt x="37550" y="92811"/>
                  </a:lnTo>
                  <a:lnTo>
                    <a:pt x="40905" y="93061"/>
                  </a:lnTo>
                  <a:lnTo>
                    <a:pt x="44155" y="93550"/>
                  </a:lnTo>
                  <a:lnTo>
                    <a:pt x="46988" y="93977"/>
                  </a:lnTo>
                  <a:lnTo>
                    <a:pt x="49405" y="94588"/>
                  </a:lnTo>
                  <a:lnTo>
                    <a:pt x="51605" y="95322"/>
                  </a:lnTo>
                  <a:lnTo>
                    <a:pt x="53177" y="96000"/>
                  </a:lnTo>
                  <a:lnTo>
                    <a:pt x="54438" y="96733"/>
                  </a:lnTo>
                  <a:lnTo>
                    <a:pt x="55383" y="97527"/>
                  </a:lnTo>
                  <a:lnTo>
                    <a:pt x="56222" y="98261"/>
                  </a:lnTo>
                  <a:lnTo>
                    <a:pt x="56433" y="99061"/>
                  </a:lnTo>
                  <a:lnTo>
                    <a:pt x="56638" y="99855"/>
                  </a:lnTo>
                  <a:lnTo>
                    <a:pt x="56433" y="100711"/>
                  </a:lnTo>
                  <a:lnTo>
                    <a:pt x="56011" y="101505"/>
                  </a:lnTo>
                  <a:lnTo>
                    <a:pt x="55383" y="102366"/>
                  </a:lnTo>
                  <a:lnTo>
                    <a:pt x="54650" y="103161"/>
                  </a:lnTo>
                  <a:lnTo>
                    <a:pt x="53600" y="103894"/>
                  </a:lnTo>
                  <a:lnTo>
                    <a:pt x="52444" y="104566"/>
                  </a:lnTo>
                  <a:lnTo>
                    <a:pt x="51183" y="105550"/>
                  </a:lnTo>
                  <a:lnTo>
                    <a:pt x="50244" y="106588"/>
                  </a:lnTo>
                  <a:lnTo>
                    <a:pt x="49405" y="107750"/>
                  </a:lnTo>
                  <a:lnTo>
                    <a:pt x="48983" y="109038"/>
                  </a:lnTo>
                  <a:lnTo>
                    <a:pt x="48772" y="110322"/>
                  </a:lnTo>
                  <a:lnTo>
                    <a:pt x="48772" y="111733"/>
                  </a:lnTo>
                  <a:lnTo>
                    <a:pt x="49194" y="113077"/>
                  </a:lnTo>
                  <a:lnTo>
                    <a:pt x="49822" y="114366"/>
                  </a:lnTo>
                  <a:lnTo>
                    <a:pt x="50766" y="115650"/>
                  </a:lnTo>
                  <a:lnTo>
                    <a:pt x="52027" y="116811"/>
                  </a:lnTo>
                  <a:lnTo>
                    <a:pt x="53388" y="117733"/>
                  </a:lnTo>
                  <a:lnTo>
                    <a:pt x="55277" y="118711"/>
                  </a:lnTo>
                  <a:lnTo>
                    <a:pt x="56222" y="119138"/>
                  </a:lnTo>
                  <a:lnTo>
                    <a:pt x="57477" y="119505"/>
                  </a:lnTo>
                  <a:lnTo>
                    <a:pt x="58422" y="119750"/>
                  </a:lnTo>
                  <a:lnTo>
                    <a:pt x="59683" y="120000"/>
                  </a:lnTo>
                  <a:lnTo>
                    <a:pt x="61044" y="120244"/>
                  </a:lnTo>
                  <a:lnTo>
                    <a:pt x="62305" y="120366"/>
                  </a:lnTo>
                  <a:lnTo>
                    <a:pt x="63877" y="120366"/>
                  </a:lnTo>
                  <a:lnTo>
                    <a:pt x="65344" y="120366"/>
                  </a:lnTo>
                  <a:lnTo>
                    <a:pt x="68072" y="120244"/>
                  </a:lnTo>
                  <a:lnTo>
                    <a:pt x="70905" y="119872"/>
                  </a:lnTo>
                  <a:lnTo>
                    <a:pt x="73316" y="119261"/>
                  </a:lnTo>
                  <a:lnTo>
                    <a:pt x="75311" y="118588"/>
                  </a:lnTo>
                  <a:lnTo>
                    <a:pt x="77200" y="117733"/>
                  </a:lnTo>
                  <a:lnTo>
                    <a:pt x="78772" y="116811"/>
                  </a:lnTo>
                  <a:lnTo>
                    <a:pt x="80244" y="115772"/>
                  </a:lnTo>
                  <a:lnTo>
                    <a:pt x="80977" y="114672"/>
                  </a:lnTo>
                  <a:lnTo>
                    <a:pt x="81816" y="113505"/>
                  </a:lnTo>
                  <a:lnTo>
                    <a:pt x="82027" y="112222"/>
                  </a:lnTo>
                  <a:lnTo>
                    <a:pt x="82233" y="111061"/>
                  </a:lnTo>
                  <a:lnTo>
                    <a:pt x="81816" y="109772"/>
                  </a:lnTo>
                  <a:lnTo>
                    <a:pt x="81183" y="108611"/>
                  </a:lnTo>
                  <a:lnTo>
                    <a:pt x="80244" y="107261"/>
                  </a:lnTo>
                  <a:lnTo>
                    <a:pt x="78983" y="106100"/>
                  </a:lnTo>
                  <a:lnTo>
                    <a:pt x="77411" y="105061"/>
                  </a:lnTo>
                  <a:lnTo>
                    <a:pt x="75938" y="104138"/>
                  </a:lnTo>
                  <a:lnTo>
                    <a:pt x="74788" y="103038"/>
                  </a:lnTo>
                  <a:lnTo>
                    <a:pt x="73950" y="101872"/>
                  </a:lnTo>
                  <a:lnTo>
                    <a:pt x="73316" y="100833"/>
                  </a:lnTo>
                  <a:lnTo>
                    <a:pt x="72900" y="99672"/>
                  </a:lnTo>
                  <a:lnTo>
                    <a:pt x="72900" y="98444"/>
                  </a:lnTo>
                  <a:lnTo>
                    <a:pt x="72900" y="97405"/>
                  </a:lnTo>
                  <a:lnTo>
                    <a:pt x="73316" y="96366"/>
                  </a:lnTo>
                  <a:lnTo>
                    <a:pt x="73738" y="95322"/>
                  </a:lnTo>
                  <a:lnTo>
                    <a:pt x="74366" y="94344"/>
                  </a:lnTo>
                  <a:lnTo>
                    <a:pt x="75205" y="93550"/>
                  </a:lnTo>
                  <a:lnTo>
                    <a:pt x="76150" y="92811"/>
                  </a:lnTo>
                  <a:lnTo>
                    <a:pt x="77200" y="92261"/>
                  </a:lnTo>
                  <a:lnTo>
                    <a:pt x="78355" y="91772"/>
                  </a:lnTo>
                  <a:lnTo>
                    <a:pt x="79611" y="91405"/>
                  </a:lnTo>
                  <a:lnTo>
                    <a:pt x="80766" y="91283"/>
                  </a:lnTo>
                  <a:lnTo>
                    <a:pt x="82761" y="91405"/>
                  </a:lnTo>
                  <a:lnTo>
                    <a:pt x="85588" y="91650"/>
                  </a:lnTo>
                  <a:lnTo>
                    <a:pt x="89472" y="91894"/>
                  </a:lnTo>
                  <a:lnTo>
                    <a:pt x="93877" y="92261"/>
                  </a:lnTo>
                  <a:lnTo>
                    <a:pt x="98911" y="92505"/>
                  </a:lnTo>
                  <a:lnTo>
                    <a:pt x="104366" y="92688"/>
                  </a:lnTo>
                  <a:lnTo>
                    <a:pt x="110244" y="92933"/>
                  </a:lnTo>
                  <a:lnTo>
                    <a:pt x="116222" y="93061"/>
                  </a:lnTo>
                  <a:lnTo>
                    <a:pt x="117272" y="91650"/>
                  </a:lnTo>
                  <a:lnTo>
                    <a:pt x="118005" y="90122"/>
                  </a:lnTo>
                  <a:lnTo>
                    <a:pt x="118844" y="88588"/>
                  </a:lnTo>
                  <a:lnTo>
                    <a:pt x="119261" y="86933"/>
                  </a:lnTo>
                  <a:lnTo>
                    <a:pt x="119683" y="85283"/>
                  </a:lnTo>
                  <a:lnTo>
                    <a:pt x="120100" y="83566"/>
                  </a:lnTo>
                  <a:lnTo>
                    <a:pt x="120100" y="81916"/>
                  </a:lnTo>
                  <a:lnTo>
                    <a:pt x="120100" y="80261"/>
                  </a:lnTo>
                  <a:lnTo>
                    <a:pt x="120100" y="78611"/>
                  </a:lnTo>
                  <a:lnTo>
                    <a:pt x="119894" y="76955"/>
                  </a:lnTo>
                  <a:lnTo>
                    <a:pt x="119472" y="75427"/>
                  </a:lnTo>
                  <a:lnTo>
                    <a:pt x="119055" y="73894"/>
                  </a:lnTo>
                  <a:lnTo>
                    <a:pt x="118633" y="72488"/>
                  </a:lnTo>
                  <a:lnTo>
                    <a:pt x="118005" y="71200"/>
                  </a:lnTo>
                  <a:lnTo>
                    <a:pt x="117477" y="70038"/>
                  </a:lnTo>
                  <a:lnTo>
                    <a:pt x="116850" y="69061"/>
                  </a:lnTo>
                  <a:lnTo>
                    <a:pt x="116222" y="68138"/>
                  </a:lnTo>
                  <a:lnTo>
                    <a:pt x="115383" y="67466"/>
                  </a:lnTo>
                  <a:lnTo>
                    <a:pt x="114650" y="66855"/>
                  </a:lnTo>
                  <a:lnTo>
                    <a:pt x="113811" y="66366"/>
                  </a:lnTo>
                  <a:lnTo>
                    <a:pt x="112761" y="66061"/>
                  </a:lnTo>
                  <a:lnTo>
                    <a:pt x="112027" y="65811"/>
                  </a:lnTo>
                  <a:lnTo>
                    <a:pt x="110977" y="65688"/>
                  </a:lnTo>
                  <a:lnTo>
                    <a:pt x="110033" y="65566"/>
                  </a:lnTo>
                  <a:lnTo>
                    <a:pt x="107722" y="65688"/>
                  </a:lnTo>
                  <a:lnTo>
                    <a:pt x="105311" y="66061"/>
                  </a:lnTo>
                  <a:lnTo>
                    <a:pt x="102794" y="66488"/>
                  </a:lnTo>
                  <a:lnTo>
                    <a:pt x="99961" y="67100"/>
                  </a:lnTo>
                  <a:lnTo>
                    <a:pt x="98072" y="67466"/>
                  </a:lnTo>
                  <a:lnTo>
                    <a:pt x="96288" y="67772"/>
                  </a:lnTo>
                  <a:lnTo>
                    <a:pt x="94716" y="67894"/>
                  </a:lnTo>
                  <a:lnTo>
                    <a:pt x="93038" y="68016"/>
                  </a:lnTo>
                  <a:lnTo>
                    <a:pt x="91466" y="68016"/>
                  </a:lnTo>
                  <a:lnTo>
                    <a:pt x="90100" y="68016"/>
                  </a:lnTo>
                  <a:lnTo>
                    <a:pt x="88844" y="67894"/>
                  </a:lnTo>
                  <a:lnTo>
                    <a:pt x="87477" y="67772"/>
                  </a:lnTo>
                  <a:lnTo>
                    <a:pt x="86222" y="67527"/>
                  </a:lnTo>
                  <a:lnTo>
                    <a:pt x="85277" y="67344"/>
                  </a:lnTo>
                  <a:lnTo>
                    <a:pt x="84227" y="66977"/>
                  </a:lnTo>
                  <a:lnTo>
                    <a:pt x="83177" y="66611"/>
                  </a:lnTo>
                  <a:lnTo>
                    <a:pt x="81605" y="65811"/>
                  </a:lnTo>
                  <a:lnTo>
                    <a:pt x="80244" y="64833"/>
                  </a:lnTo>
                  <a:lnTo>
                    <a:pt x="79194" y="63794"/>
                  </a:lnTo>
                  <a:lnTo>
                    <a:pt x="78355" y="62750"/>
                  </a:lnTo>
                  <a:lnTo>
                    <a:pt x="77933" y="61588"/>
                  </a:lnTo>
                  <a:lnTo>
                    <a:pt x="77622" y="60488"/>
                  </a:lnTo>
                  <a:lnTo>
                    <a:pt x="77622" y="59444"/>
                  </a:lnTo>
                  <a:lnTo>
                    <a:pt x="77827" y="58405"/>
                  </a:lnTo>
                  <a:lnTo>
                    <a:pt x="78144" y="57550"/>
                  </a:lnTo>
                  <a:lnTo>
                    <a:pt x="78772" y="56750"/>
                  </a:lnTo>
                  <a:lnTo>
                    <a:pt x="80033" y="55588"/>
                  </a:lnTo>
                  <a:lnTo>
                    <a:pt x="81394" y="54611"/>
                  </a:lnTo>
                  <a:lnTo>
                    <a:pt x="82655" y="53811"/>
                  </a:lnTo>
                  <a:lnTo>
                    <a:pt x="84016" y="53077"/>
                  </a:lnTo>
                  <a:lnTo>
                    <a:pt x="85277" y="52650"/>
                  </a:lnTo>
                  <a:lnTo>
                    <a:pt x="86433" y="52283"/>
                  </a:lnTo>
                  <a:lnTo>
                    <a:pt x="87794" y="51916"/>
                  </a:lnTo>
                  <a:lnTo>
                    <a:pt x="89055" y="51794"/>
                  </a:lnTo>
                  <a:lnTo>
                    <a:pt x="90311" y="51672"/>
                  </a:lnTo>
                  <a:lnTo>
                    <a:pt x="91466" y="51794"/>
                  </a:lnTo>
                  <a:lnTo>
                    <a:pt x="92722" y="51916"/>
                  </a:lnTo>
                  <a:lnTo>
                    <a:pt x="93877" y="52038"/>
                  </a:lnTo>
                  <a:lnTo>
                    <a:pt x="96288" y="52650"/>
                  </a:lnTo>
                  <a:lnTo>
                    <a:pt x="98705" y="53322"/>
                  </a:lnTo>
                  <a:lnTo>
                    <a:pt x="100905" y="54061"/>
                  </a:lnTo>
                  <a:lnTo>
                    <a:pt x="103316" y="54855"/>
                  </a:lnTo>
                  <a:lnTo>
                    <a:pt x="105522" y="55588"/>
                  </a:lnTo>
                  <a:lnTo>
                    <a:pt x="107933" y="56016"/>
                  </a:lnTo>
                  <a:lnTo>
                    <a:pt x="108983" y="56261"/>
                  </a:lnTo>
                  <a:lnTo>
                    <a:pt x="110244" y="56383"/>
                  </a:lnTo>
                  <a:lnTo>
                    <a:pt x="111183" y="56383"/>
                  </a:lnTo>
                  <a:lnTo>
                    <a:pt x="112444" y="56261"/>
                  </a:lnTo>
                  <a:lnTo>
                    <a:pt x="113388" y="56138"/>
                  </a:lnTo>
                  <a:lnTo>
                    <a:pt x="114650" y="55894"/>
                  </a:lnTo>
                  <a:lnTo>
                    <a:pt x="115800" y="55466"/>
                  </a:lnTo>
                  <a:lnTo>
                    <a:pt x="116850" y="54977"/>
                  </a:lnTo>
                  <a:lnTo>
                    <a:pt x="117477" y="54611"/>
                  </a:lnTo>
                  <a:lnTo>
                    <a:pt x="117794" y="54183"/>
                  </a:lnTo>
                  <a:lnTo>
                    <a:pt x="118216" y="53566"/>
                  </a:lnTo>
                  <a:lnTo>
                    <a:pt x="118633" y="52894"/>
                  </a:lnTo>
                  <a:lnTo>
                    <a:pt x="119055" y="51366"/>
                  </a:lnTo>
                  <a:lnTo>
                    <a:pt x="119055" y="49466"/>
                  </a:lnTo>
                  <a:lnTo>
                    <a:pt x="119055" y="47444"/>
                  </a:lnTo>
                  <a:lnTo>
                    <a:pt x="118844" y="45244"/>
                  </a:lnTo>
                  <a:lnTo>
                    <a:pt x="118633" y="42855"/>
                  </a:lnTo>
                  <a:lnTo>
                    <a:pt x="118216" y="40527"/>
                  </a:lnTo>
                  <a:lnTo>
                    <a:pt x="117477" y="35811"/>
                  </a:lnTo>
                  <a:lnTo>
                    <a:pt x="116638" y="31588"/>
                  </a:lnTo>
                  <a:lnTo>
                    <a:pt x="116433" y="29811"/>
                  </a:lnTo>
                  <a:lnTo>
                    <a:pt x="116433" y="28283"/>
                  </a:lnTo>
                  <a:lnTo>
                    <a:pt x="116433" y="27000"/>
                  </a:lnTo>
                  <a:lnTo>
                    <a:pt x="116850" y="26200"/>
                  </a:lnTo>
                  <a:lnTo>
                    <a:pt x="114650" y="27000"/>
                  </a:lnTo>
                  <a:lnTo>
                    <a:pt x="111816" y="27733"/>
                  </a:lnTo>
                  <a:lnTo>
                    <a:pt x="108983" y="28161"/>
                  </a:lnTo>
                  <a:lnTo>
                    <a:pt x="105733" y="28650"/>
                  </a:lnTo>
                  <a:lnTo>
                    <a:pt x="102583" y="28894"/>
                  </a:lnTo>
                  <a:lnTo>
                    <a:pt x="99122" y="29138"/>
                  </a:lnTo>
                  <a:lnTo>
                    <a:pt x="95661" y="29261"/>
                  </a:lnTo>
                  <a:lnTo>
                    <a:pt x="92305" y="29261"/>
                  </a:lnTo>
                  <a:lnTo>
                    <a:pt x="88844" y="29138"/>
                  </a:lnTo>
                  <a:lnTo>
                    <a:pt x="85383" y="28894"/>
                  </a:lnTo>
                  <a:lnTo>
                    <a:pt x="82444" y="28650"/>
                  </a:lnTo>
                  <a:lnTo>
                    <a:pt x="79405" y="28283"/>
                  </a:lnTo>
                  <a:lnTo>
                    <a:pt x="76572" y="27855"/>
                  </a:lnTo>
                  <a:lnTo>
                    <a:pt x="74366" y="27366"/>
                  </a:lnTo>
                  <a:lnTo>
                    <a:pt x="72372" y="26750"/>
                  </a:lnTo>
                  <a:lnTo>
                    <a:pt x="70694" y="26200"/>
                  </a:lnTo>
                  <a:lnTo>
                    <a:pt x="69333" y="25588"/>
                  </a:lnTo>
                  <a:lnTo>
                    <a:pt x="68283" y="24977"/>
                  </a:lnTo>
                  <a:lnTo>
                    <a:pt x="67761" y="24427"/>
                  </a:lnTo>
                  <a:lnTo>
                    <a:pt x="67127" y="23811"/>
                  </a:lnTo>
                  <a:lnTo>
                    <a:pt x="66922" y="23261"/>
                  </a:lnTo>
                  <a:lnTo>
                    <a:pt x="66711" y="22650"/>
                  </a:lnTo>
                  <a:lnTo>
                    <a:pt x="66922" y="22038"/>
                  </a:lnTo>
                  <a:lnTo>
                    <a:pt x="67338" y="21488"/>
                  </a:lnTo>
                  <a:lnTo>
                    <a:pt x="67761" y="20750"/>
                  </a:lnTo>
                  <a:lnTo>
                    <a:pt x="68283" y="20077"/>
                  </a:lnTo>
                  <a:lnTo>
                    <a:pt x="69122" y="19344"/>
                  </a:lnTo>
                  <a:lnTo>
                    <a:pt x="70172" y="18672"/>
                  </a:lnTo>
                  <a:lnTo>
                    <a:pt x="72583" y="17138"/>
                  </a:lnTo>
                  <a:lnTo>
                    <a:pt x="75205" y="15366"/>
                  </a:lnTo>
                  <a:lnTo>
                    <a:pt x="76572" y="14322"/>
                  </a:lnTo>
                  <a:lnTo>
                    <a:pt x="77411" y="13222"/>
                  </a:lnTo>
                  <a:lnTo>
                    <a:pt x="77933" y="12061"/>
                  </a:lnTo>
                  <a:lnTo>
                    <a:pt x="78355" y="10894"/>
                  </a:lnTo>
                  <a:lnTo>
                    <a:pt x="78355" y="9611"/>
                  </a:lnTo>
                  <a:lnTo>
                    <a:pt x="78144" y="8322"/>
                  </a:lnTo>
                  <a:lnTo>
                    <a:pt x="77622" y="7038"/>
                  </a:lnTo>
                  <a:lnTo>
                    <a:pt x="76777" y="5872"/>
                  </a:lnTo>
                  <a:lnTo>
                    <a:pt x="75522" y="4650"/>
                  </a:lnTo>
                  <a:lnTo>
                    <a:pt x="74366" y="3488"/>
                  </a:lnTo>
                  <a:lnTo>
                    <a:pt x="72794" y="2566"/>
                  </a:lnTo>
                  <a:lnTo>
                    <a:pt x="70905" y="1711"/>
                  </a:lnTo>
                  <a:lnTo>
                    <a:pt x="68911" y="1038"/>
                  </a:lnTo>
                  <a:lnTo>
                    <a:pt x="66711" y="427"/>
                  </a:lnTo>
                  <a:lnTo>
                    <a:pt x="64300" y="183"/>
                  </a:lnTo>
                  <a:lnTo>
                    <a:pt x="61677" y="61"/>
                  </a:lnTo>
                  <a:lnTo>
                    <a:pt x="59261" y="61"/>
                  </a:lnTo>
                  <a:lnTo>
                    <a:pt x="56850" y="427"/>
                  </a:lnTo>
                  <a:lnTo>
                    <a:pt x="54650" y="1038"/>
                  </a:lnTo>
                  <a:lnTo>
                    <a:pt x="52444" y="1588"/>
                  </a:lnTo>
                  <a:lnTo>
                    <a:pt x="50344" y="2566"/>
                  </a:lnTo>
                  <a:lnTo>
                    <a:pt x="48561" y="3488"/>
                  </a:lnTo>
                  <a:lnTo>
                    <a:pt x="46988" y="4527"/>
                  </a:lnTo>
                  <a:lnTo>
                    <a:pt x="45733" y="5750"/>
                  </a:lnTo>
                  <a:lnTo>
                    <a:pt x="44788" y="6916"/>
                  </a:lnTo>
                  <a:lnTo>
                    <a:pt x="43950" y="8200"/>
                  </a:lnTo>
                  <a:lnTo>
                    <a:pt x="43527" y="9488"/>
                  </a:lnTo>
                  <a:lnTo>
                    <a:pt x="43316" y="10894"/>
                  </a:lnTo>
                  <a:lnTo>
                    <a:pt x="43527" y="12183"/>
                  </a:lnTo>
                  <a:lnTo>
                    <a:pt x="44155" y="13344"/>
                  </a:lnTo>
                  <a:lnTo>
                    <a:pt x="44788" y="14077"/>
                  </a:lnTo>
                  <a:lnTo>
                    <a:pt x="45416" y="14688"/>
                  </a:lnTo>
                  <a:lnTo>
                    <a:pt x="45938" y="15244"/>
                  </a:lnTo>
                  <a:lnTo>
                    <a:pt x="46777" y="15733"/>
                  </a:lnTo>
                  <a:lnTo>
                    <a:pt x="48355" y="16772"/>
                  </a:lnTo>
                  <a:lnTo>
                    <a:pt x="49822" y="17811"/>
                  </a:lnTo>
                  <a:lnTo>
                    <a:pt x="50766" y="18916"/>
                  </a:lnTo>
                  <a:lnTo>
                    <a:pt x="51816" y="19833"/>
                  </a:lnTo>
                  <a:lnTo>
                    <a:pt x="52444" y="20750"/>
                  </a:lnTo>
                  <a:lnTo>
                    <a:pt x="52866" y="21611"/>
                  </a:lnTo>
                  <a:lnTo>
                    <a:pt x="52966" y="22405"/>
                  </a:lnTo>
                  <a:lnTo>
                    <a:pt x="52966" y="23138"/>
                  </a:lnTo>
                  <a:lnTo>
                    <a:pt x="52866" y="23811"/>
                  </a:lnTo>
                  <a:lnTo>
                    <a:pt x="52444" y="24427"/>
                  </a:lnTo>
                  <a:lnTo>
                    <a:pt x="51816" y="24977"/>
                  </a:lnTo>
                  <a:lnTo>
                    <a:pt x="50977" y="25344"/>
                  </a:lnTo>
                  <a:lnTo>
                    <a:pt x="50033" y="25711"/>
                  </a:lnTo>
                  <a:lnTo>
                    <a:pt x="48772" y="26077"/>
                  </a:lnTo>
                  <a:lnTo>
                    <a:pt x="47411" y="26200"/>
                  </a:lnTo>
                  <a:lnTo>
                    <a:pt x="45733" y="26200"/>
                  </a:lnTo>
                  <a:lnTo>
                    <a:pt x="39544" y="26322"/>
                  </a:lnTo>
                  <a:lnTo>
                    <a:pt x="33038" y="26505"/>
                  </a:lnTo>
                  <a:lnTo>
                    <a:pt x="26638" y="26750"/>
                  </a:lnTo>
                  <a:lnTo>
                    <a:pt x="20450" y="27000"/>
                  </a:lnTo>
                  <a:lnTo>
                    <a:pt x="14788" y="27122"/>
                  </a:lnTo>
                  <a:lnTo>
                    <a:pt x="9750" y="27122"/>
                  </a:lnTo>
                  <a:lnTo>
                    <a:pt x="7550" y="27000"/>
                  </a:lnTo>
                  <a:lnTo>
                    <a:pt x="5450" y="26872"/>
                  </a:lnTo>
                  <a:lnTo>
                    <a:pt x="3877" y="26505"/>
                  </a:lnTo>
                  <a:lnTo>
                    <a:pt x="2516" y="26200"/>
                  </a:lnTo>
                  <a:lnTo>
                    <a:pt x="2516" y="29566"/>
                  </a:lnTo>
                  <a:lnTo>
                    <a:pt x="2516" y="33794"/>
                  </a:lnTo>
                  <a:lnTo>
                    <a:pt x="2516" y="38383"/>
                  </a:lnTo>
                  <a:lnTo>
                    <a:pt x="2516" y="43222"/>
                  </a:lnTo>
                  <a:lnTo>
                    <a:pt x="2516" y="47811"/>
                  </a:lnTo>
                  <a:lnTo>
                    <a:pt x="2516" y="51916"/>
                  </a:lnTo>
                  <a:lnTo>
                    <a:pt x="2516" y="55100"/>
                  </a:lnTo>
                  <a:lnTo>
                    <a:pt x="2516" y="57122"/>
                  </a:lnTo>
                  <a:lnTo>
                    <a:pt x="2722" y="57672"/>
                  </a:lnTo>
                  <a:lnTo>
                    <a:pt x="3038" y="58283"/>
                  </a:lnTo>
                  <a:lnTo>
                    <a:pt x="3666" y="58833"/>
                  </a:lnTo>
                  <a:lnTo>
                    <a:pt x="4505" y="59444"/>
                  </a:lnTo>
                  <a:lnTo>
                    <a:pt x="5450" y="60061"/>
                  </a:lnTo>
                  <a:lnTo>
                    <a:pt x="6711" y="60488"/>
                  </a:lnTo>
                  <a:lnTo>
                    <a:pt x="8072" y="60855"/>
                  </a:lnTo>
                  <a:lnTo>
                    <a:pt x="9544" y="61222"/>
                  </a:lnTo>
                  <a:lnTo>
                    <a:pt x="10905" y="61466"/>
                  </a:lnTo>
                  <a:lnTo>
                    <a:pt x="12583" y="61588"/>
                  </a:lnTo>
                  <a:lnTo>
                    <a:pt x="14155" y="61466"/>
                  </a:lnTo>
                  <a:lnTo>
                    <a:pt x="15522" y="61344"/>
                  </a:lnTo>
                  <a:lnTo>
                    <a:pt x="17200" y="60977"/>
                  </a:lnTo>
                  <a:lnTo>
                    <a:pt x="18561" y="60488"/>
                  </a:lnTo>
                  <a:lnTo>
                    <a:pt x="20033" y="59811"/>
                  </a:lnTo>
                  <a:lnTo>
                    <a:pt x="21183" y="58833"/>
                  </a:lnTo>
                  <a:close/>
                </a:path>
              </a:pathLst>
            </a:custGeom>
            <a:solidFill>
              <a:srgbClr val="D8EBB3"/>
            </a:solidFill>
            <a:ln cap="flat" cmpd="sng" w="28575">
              <a:solidFill>
                <a:srgbClr val="000000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Shape 1801"/>
            <p:cNvSpPr/>
            <p:nvPr/>
          </p:nvSpPr>
          <p:spPr>
            <a:xfrm>
              <a:off x="2895600" y="1731961"/>
              <a:ext cx="2857499" cy="1668462"/>
            </a:xfrm>
            <a:custGeom>
              <a:pathLst>
                <a:path extrusionOk="0" h="120000" w="120000">
                  <a:moveTo>
                    <a:pt x="52000" y="115755"/>
                  </a:moveTo>
                  <a:lnTo>
                    <a:pt x="52933" y="115755"/>
                  </a:lnTo>
                  <a:lnTo>
                    <a:pt x="53811" y="115344"/>
                  </a:lnTo>
                  <a:lnTo>
                    <a:pt x="54500" y="114927"/>
                  </a:lnTo>
                  <a:lnTo>
                    <a:pt x="55122" y="114305"/>
                  </a:lnTo>
                  <a:lnTo>
                    <a:pt x="55622" y="113477"/>
                  </a:lnTo>
                  <a:lnTo>
                    <a:pt x="55933" y="112755"/>
                  </a:lnTo>
                  <a:lnTo>
                    <a:pt x="56183" y="111722"/>
                  </a:lnTo>
                  <a:lnTo>
                    <a:pt x="56311" y="110583"/>
                  </a:lnTo>
                  <a:lnTo>
                    <a:pt x="56311" y="109344"/>
                  </a:lnTo>
                  <a:lnTo>
                    <a:pt x="56183" y="108000"/>
                  </a:lnTo>
                  <a:lnTo>
                    <a:pt x="55933" y="106344"/>
                  </a:lnTo>
                  <a:lnTo>
                    <a:pt x="55622" y="105000"/>
                  </a:lnTo>
                  <a:lnTo>
                    <a:pt x="55000" y="103444"/>
                  </a:lnTo>
                  <a:lnTo>
                    <a:pt x="54372" y="101583"/>
                  </a:lnTo>
                  <a:lnTo>
                    <a:pt x="53561" y="99822"/>
                  </a:lnTo>
                  <a:lnTo>
                    <a:pt x="52622" y="98066"/>
                  </a:lnTo>
                  <a:lnTo>
                    <a:pt x="52122" y="97033"/>
                  </a:lnTo>
                  <a:lnTo>
                    <a:pt x="51750" y="96100"/>
                  </a:lnTo>
                  <a:lnTo>
                    <a:pt x="51433" y="95066"/>
                  </a:lnTo>
                  <a:lnTo>
                    <a:pt x="51061" y="94033"/>
                  </a:lnTo>
                  <a:lnTo>
                    <a:pt x="50683" y="91861"/>
                  </a:lnTo>
                  <a:lnTo>
                    <a:pt x="50561" y="89688"/>
                  </a:lnTo>
                  <a:lnTo>
                    <a:pt x="50561" y="87516"/>
                  </a:lnTo>
                  <a:lnTo>
                    <a:pt x="50933" y="85344"/>
                  </a:lnTo>
                  <a:lnTo>
                    <a:pt x="51311" y="83172"/>
                  </a:lnTo>
                  <a:lnTo>
                    <a:pt x="52000" y="81000"/>
                  </a:lnTo>
                  <a:lnTo>
                    <a:pt x="52750" y="79133"/>
                  </a:lnTo>
                  <a:lnTo>
                    <a:pt x="53683" y="77172"/>
                  </a:lnTo>
                  <a:lnTo>
                    <a:pt x="54750" y="75616"/>
                  </a:lnTo>
                  <a:lnTo>
                    <a:pt x="55933" y="74172"/>
                  </a:lnTo>
                  <a:lnTo>
                    <a:pt x="57183" y="73033"/>
                  </a:lnTo>
                  <a:lnTo>
                    <a:pt x="58622" y="72205"/>
                  </a:lnTo>
                  <a:lnTo>
                    <a:pt x="60061" y="71583"/>
                  </a:lnTo>
                  <a:lnTo>
                    <a:pt x="61494" y="71477"/>
                  </a:lnTo>
                  <a:lnTo>
                    <a:pt x="63061" y="71583"/>
                  </a:lnTo>
                  <a:lnTo>
                    <a:pt x="64500" y="72205"/>
                  </a:lnTo>
                  <a:lnTo>
                    <a:pt x="65811" y="73238"/>
                  </a:lnTo>
                  <a:lnTo>
                    <a:pt x="67000" y="74377"/>
                  </a:lnTo>
                  <a:lnTo>
                    <a:pt x="68061" y="75822"/>
                  </a:lnTo>
                  <a:lnTo>
                    <a:pt x="68994" y="77377"/>
                  </a:lnTo>
                  <a:lnTo>
                    <a:pt x="69750" y="79133"/>
                  </a:lnTo>
                  <a:lnTo>
                    <a:pt x="70500" y="81205"/>
                  </a:lnTo>
                  <a:lnTo>
                    <a:pt x="70933" y="83377"/>
                  </a:lnTo>
                  <a:lnTo>
                    <a:pt x="71311" y="85550"/>
                  </a:lnTo>
                  <a:lnTo>
                    <a:pt x="71433" y="87516"/>
                  </a:lnTo>
                  <a:lnTo>
                    <a:pt x="71433" y="89688"/>
                  </a:lnTo>
                  <a:lnTo>
                    <a:pt x="71183" y="91861"/>
                  </a:lnTo>
                  <a:lnTo>
                    <a:pt x="70811" y="93822"/>
                  </a:lnTo>
                  <a:lnTo>
                    <a:pt x="70372" y="95688"/>
                  </a:lnTo>
                  <a:lnTo>
                    <a:pt x="69500" y="97238"/>
                  </a:lnTo>
                  <a:lnTo>
                    <a:pt x="67933" y="100238"/>
                  </a:lnTo>
                  <a:lnTo>
                    <a:pt x="66500" y="103033"/>
                  </a:lnTo>
                  <a:lnTo>
                    <a:pt x="65933" y="104172"/>
                  </a:lnTo>
                  <a:lnTo>
                    <a:pt x="65433" y="105411"/>
                  </a:lnTo>
                  <a:lnTo>
                    <a:pt x="65061" y="106550"/>
                  </a:lnTo>
                  <a:lnTo>
                    <a:pt x="64811" y="107583"/>
                  </a:lnTo>
                  <a:lnTo>
                    <a:pt x="64622" y="108722"/>
                  </a:lnTo>
                  <a:lnTo>
                    <a:pt x="64622" y="109755"/>
                  </a:lnTo>
                  <a:lnTo>
                    <a:pt x="64622" y="110788"/>
                  </a:lnTo>
                  <a:lnTo>
                    <a:pt x="64683" y="111722"/>
                  </a:lnTo>
                  <a:lnTo>
                    <a:pt x="65061" y="112755"/>
                  </a:lnTo>
                  <a:lnTo>
                    <a:pt x="65561" y="113688"/>
                  </a:lnTo>
                  <a:lnTo>
                    <a:pt x="66061" y="114722"/>
                  </a:lnTo>
                  <a:lnTo>
                    <a:pt x="66872" y="115755"/>
                  </a:lnTo>
                  <a:lnTo>
                    <a:pt x="67811" y="116688"/>
                  </a:lnTo>
                  <a:lnTo>
                    <a:pt x="68994" y="117722"/>
                  </a:lnTo>
                  <a:lnTo>
                    <a:pt x="70372" y="118444"/>
                  </a:lnTo>
                  <a:lnTo>
                    <a:pt x="72000" y="119066"/>
                  </a:lnTo>
                  <a:lnTo>
                    <a:pt x="73811" y="119688"/>
                  </a:lnTo>
                  <a:lnTo>
                    <a:pt x="75622" y="120305"/>
                  </a:lnTo>
                  <a:lnTo>
                    <a:pt x="77683" y="120516"/>
                  </a:lnTo>
                  <a:lnTo>
                    <a:pt x="79683" y="120722"/>
                  </a:lnTo>
                  <a:lnTo>
                    <a:pt x="81750" y="120722"/>
                  </a:lnTo>
                  <a:lnTo>
                    <a:pt x="83750" y="120722"/>
                  </a:lnTo>
                  <a:lnTo>
                    <a:pt x="85811" y="120305"/>
                  </a:lnTo>
                  <a:lnTo>
                    <a:pt x="87744" y="119894"/>
                  </a:lnTo>
                  <a:lnTo>
                    <a:pt x="89622" y="119066"/>
                  </a:lnTo>
                  <a:lnTo>
                    <a:pt x="91433" y="118344"/>
                  </a:lnTo>
                  <a:lnTo>
                    <a:pt x="93000" y="117100"/>
                  </a:lnTo>
                  <a:lnTo>
                    <a:pt x="94311" y="115755"/>
                  </a:lnTo>
                  <a:lnTo>
                    <a:pt x="94683" y="114722"/>
                  </a:lnTo>
                  <a:lnTo>
                    <a:pt x="94933" y="113477"/>
                  </a:lnTo>
                  <a:lnTo>
                    <a:pt x="95183" y="112344"/>
                  </a:lnTo>
                  <a:lnTo>
                    <a:pt x="95311" y="111000"/>
                  </a:lnTo>
                  <a:lnTo>
                    <a:pt x="95372" y="108205"/>
                  </a:lnTo>
                  <a:lnTo>
                    <a:pt x="95372" y="105411"/>
                  </a:lnTo>
                  <a:lnTo>
                    <a:pt x="95311" y="102205"/>
                  </a:lnTo>
                  <a:lnTo>
                    <a:pt x="95061" y="99000"/>
                  </a:lnTo>
                  <a:lnTo>
                    <a:pt x="94811" y="95894"/>
                  </a:lnTo>
                  <a:lnTo>
                    <a:pt x="94433" y="92477"/>
                  </a:lnTo>
                  <a:lnTo>
                    <a:pt x="93622" y="86172"/>
                  </a:lnTo>
                  <a:lnTo>
                    <a:pt x="93000" y="79961"/>
                  </a:lnTo>
                  <a:lnTo>
                    <a:pt x="92872" y="77377"/>
                  </a:lnTo>
                  <a:lnTo>
                    <a:pt x="92750" y="74788"/>
                  </a:lnTo>
                  <a:lnTo>
                    <a:pt x="92872" y="72616"/>
                  </a:lnTo>
                  <a:lnTo>
                    <a:pt x="93250" y="70861"/>
                  </a:lnTo>
                  <a:lnTo>
                    <a:pt x="93622" y="68994"/>
                  </a:lnTo>
                  <a:lnTo>
                    <a:pt x="94183" y="67444"/>
                  </a:lnTo>
                  <a:lnTo>
                    <a:pt x="94933" y="66100"/>
                  </a:lnTo>
                  <a:lnTo>
                    <a:pt x="95622" y="64861"/>
                  </a:lnTo>
                  <a:lnTo>
                    <a:pt x="96500" y="63722"/>
                  </a:lnTo>
                  <a:lnTo>
                    <a:pt x="97311" y="62688"/>
                  </a:lnTo>
                  <a:lnTo>
                    <a:pt x="98311" y="61861"/>
                  </a:lnTo>
                  <a:lnTo>
                    <a:pt x="99250" y="61344"/>
                  </a:lnTo>
                  <a:lnTo>
                    <a:pt x="100183" y="60722"/>
                  </a:lnTo>
                  <a:lnTo>
                    <a:pt x="101183" y="60516"/>
                  </a:lnTo>
                  <a:lnTo>
                    <a:pt x="102122" y="60516"/>
                  </a:lnTo>
                  <a:lnTo>
                    <a:pt x="103061" y="60927"/>
                  </a:lnTo>
                  <a:lnTo>
                    <a:pt x="103933" y="61344"/>
                  </a:lnTo>
                  <a:lnTo>
                    <a:pt x="104750" y="62066"/>
                  </a:lnTo>
                  <a:lnTo>
                    <a:pt x="105622" y="63100"/>
                  </a:lnTo>
                  <a:lnTo>
                    <a:pt x="106311" y="64444"/>
                  </a:lnTo>
                  <a:lnTo>
                    <a:pt x="107061" y="65894"/>
                  </a:lnTo>
                  <a:lnTo>
                    <a:pt x="108000" y="66822"/>
                  </a:lnTo>
                  <a:lnTo>
                    <a:pt x="108933" y="67650"/>
                  </a:lnTo>
                  <a:lnTo>
                    <a:pt x="110122" y="68272"/>
                  </a:lnTo>
                  <a:lnTo>
                    <a:pt x="111250" y="68272"/>
                  </a:lnTo>
                  <a:lnTo>
                    <a:pt x="112433" y="68272"/>
                  </a:lnTo>
                  <a:lnTo>
                    <a:pt x="113622" y="67861"/>
                  </a:lnTo>
                  <a:lnTo>
                    <a:pt x="114683" y="67238"/>
                  </a:lnTo>
                  <a:lnTo>
                    <a:pt x="115811" y="66516"/>
                  </a:lnTo>
                  <a:lnTo>
                    <a:pt x="116872" y="65477"/>
                  </a:lnTo>
                  <a:lnTo>
                    <a:pt x="117811" y="64238"/>
                  </a:lnTo>
                  <a:lnTo>
                    <a:pt x="118683" y="62894"/>
                  </a:lnTo>
                  <a:lnTo>
                    <a:pt x="119250" y="61550"/>
                  </a:lnTo>
                  <a:lnTo>
                    <a:pt x="119872" y="59688"/>
                  </a:lnTo>
                  <a:lnTo>
                    <a:pt x="120122" y="57927"/>
                  </a:lnTo>
                  <a:lnTo>
                    <a:pt x="120250" y="56172"/>
                  </a:lnTo>
                  <a:lnTo>
                    <a:pt x="120122" y="53377"/>
                  </a:lnTo>
                  <a:lnTo>
                    <a:pt x="119872" y="50788"/>
                  </a:lnTo>
                  <a:lnTo>
                    <a:pt x="119250" y="48616"/>
                  </a:lnTo>
                  <a:lnTo>
                    <a:pt x="118683" y="46650"/>
                  </a:lnTo>
                  <a:lnTo>
                    <a:pt x="117811" y="44788"/>
                  </a:lnTo>
                  <a:lnTo>
                    <a:pt x="116872" y="43444"/>
                  </a:lnTo>
                  <a:lnTo>
                    <a:pt x="115811" y="42205"/>
                  </a:lnTo>
                  <a:lnTo>
                    <a:pt x="114683" y="41272"/>
                  </a:lnTo>
                  <a:lnTo>
                    <a:pt x="113622" y="40650"/>
                  </a:lnTo>
                  <a:lnTo>
                    <a:pt x="112433" y="40033"/>
                  </a:lnTo>
                  <a:lnTo>
                    <a:pt x="111250" y="39822"/>
                  </a:lnTo>
                  <a:lnTo>
                    <a:pt x="110122" y="40033"/>
                  </a:lnTo>
                  <a:lnTo>
                    <a:pt x="108933" y="40238"/>
                  </a:lnTo>
                  <a:lnTo>
                    <a:pt x="108000" y="40861"/>
                  </a:lnTo>
                  <a:lnTo>
                    <a:pt x="107061" y="41688"/>
                  </a:lnTo>
                  <a:lnTo>
                    <a:pt x="106311" y="42822"/>
                  </a:lnTo>
                  <a:lnTo>
                    <a:pt x="105622" y="43861"/>
                  </a:lnTo>
                  <a:lnTo>
                    <a:pt x="104622" y="44583"/>
                  </a:lnTo>
                  <a:lnTo>
                    <a:pt x="103683" y="45411"/>
                  </a:lnTo>
                  <a:lnTo>
                    <a:pt x="102622" y="45822"/>
                  </a:lnTo>
                  <a:lnTo>
                    <a:pt x="101500" y="46033"/>
                  </a:lnTo>
                  <a:lnTo>
                    <a:pt x="100433" y="46238"/>
                  </a:lnTo>
                  <a:lnTo>
                    <a:pt x="99372" y="46238"/>
                  </a:lnTo>
                  <a:lnTo>
                    <a:pt x="98311" y="45822"/>
                  </a:lnTo>
                  <a:lnTo>
                    <a:pt x="97183" y="45411"/>
                  </a:lnTo>
                  <a:lnTo>
                    <a:pt x="96122" y="44788"/>
                  </a:lnTo>
                  <a:lnTo>
                    <a:pt x="95183" y="44272"/>
                  </a:lnTo>
                  <a:lnTo>
                    <a:pt x="94311" y="43238"/>
                  </a:lnTo>
                  <a:lnTo>
                    <a:pt x="93622" y="42205"/>
                  </a:lnTo>
                  <a:lnTo>
                    <a:pt x="93000" y="41272"/>
                  </a:lnTo>
                  <a:lnTo>
                    <a:pt x="92622" y="39822"/>
                  </a:lnTo>
                  <a:lnTo>
                    <a:pt x="92433" y="38477"/>
                  </a:lnTo>
                  <a:lnTo>
                    <a:pt x="92311" y="36100"/>
                  </a:lnTo>
                  <a:lnTo>
                    <a:pt x="92311" y="32066"/>
                  </a:lnTo>
                  <a:lnTo>
                    <a:pt x="92500" y="27305"/>
                  </a:lnTo>
                  <a:lnTo>
                    <a:pt x="92750" y="21822"/>
                  </a:lnTo>
                  <a:lnTo>
                    <a:pt x="93122" y="16444"/>
                  </a:lnTo>
                  <a:lnTo>
                    <a:pt x="93500" y="11066"/>
                  </a:lnTo>
                  <a:lnTo>
                    <a:pt x="93933" y="6516"/>
                  </a:lnTo>
                  <a:lnTo>
                    <a:pt x="94311" y="2894"/>
                  </a:lnTo>
                  <a:lnTo>
                    <a:pt x="94183" y="2894"/>
                  </a:lnTo>
                  <a:lnTo>
                    <a:pt x="94061" y="2894"/>
                  </a:lnTo>
                  <a:lnTo>
                    <a:pt x="90372" y="2688"/>
                  </a:lnTo>
                  <a:lnTo>
                    <a:pt x="86872" y="2377"/>
                  </a:lnTo>
                  <a:lnTo>
                    <a:pt x="83683" y="1961"/>
                  </a:lnTo>
                  <a:lnTo>
                    <a:pt x="80683" y="1550"/>
                  </a:lnTo>
                  <a:lnTo>
                    <a:pt x="78000" y="927"/>
                  </a:lnTo>
                  <a:lnTo>
                    <a:pt x="75750" y="516"/>
                  </a:lnTo>
                  <a:lnTo>
                    <a:pt x="74061" y="100"/>
                  </a:lnTo>
                  <a:lnTo>
                    <a:pt x="72872" y="100"/>
                  </a:lnTo>
                  <a:lnTo>
                    <a:pt x="72122" y="100"/>
                  </a:lnTo>
                  <a:lnTo>
                    <a:pt x="71433" y="722"/>
                  </a:lnTo>
                  <a:lnTo>
                    <a:pt x="70683" y="1550"/>
                  </a:lnTo>
                  <a:lnTo>
                    <a:pt x="70122" y="2477"/>
                  </a:lnTo>
                  <a:lnTo>
                    <a:pt x="69500" y="3722"/>
                  </a:lnTo>
                  <a:lnTo>
                    <a:pt x="68994" y="5066"/>
                  </a:lnTo>
                  <a:lnTo>
                    <a:pt x="68683" y="6722"/>
                  </a:lnTo>
                  <a:lnTo>
                    <a:pt x="68433" y="8477"/>
                  </a:lnTo>
                  <a:lnTo>
                    <a:pt x="68183" y="10238"/>
                  </a:lnTo>
                  <a:lnTo>
                    <a:pt x="68061" y="12305"/>
                  </a:lnTo>
                  <a:lnTo>
                    <a:pt x="68183" y="14066"/>
                  </a:lnTo>
                  <a:lnTo>
                    <a:pt x="68433" y="16033"/>
                  </a:lnTo>
                  <a:lnTo>
                    <a:pt x="68811" y="18000"/>
                  </a:lnTo>
                  <a:lnTo>
                    <a:pt x="69244" y="19755"/>
                  </a:lnTo>
                  <a:lnTo>
                    <a:pt x="69872" y="21616"/>
                  </a:lnTo>
                  <a:lnTo>
                    <a:pt x="70811" y="23172"/>
                  </a:lnTo>
                  <a:lnTo>
                    <a:pt x="71811" y="24927"/>
                  </a:lnTo>
                  <a:lnTo>
                    <a:pt x="72500" y="27000"/>
                  </a:lnTo>
                  <a:lnTo>
                    <a:pt x="73122" y="29172"/>
                  </a:lnTo>
                  <a:lnTo>
                    <a:pt x="73433" y="31133"/>
                  </a:lnTo>
                  <a:lnTo>
                    <a:pt x="73683" y="33305"/>
                  </a:lnTo>
                  <a:lnTo>
                    <a:pt x="73561" y="35477"/>
                  </a:lnTo>
                  <a:lnTo>
                    <a:pt x="73433" y="37444"/>
                  </a:lnTo>
                  <a:lnTo>
                    <a:pt x="72994" y="39411"/>
                  </a:lnTo>
                  <a:lnTo>
                    <a:pt x="72500" y="41272"/>
                  </a:lnTo>
                  <a:lnTo>
                    <a:pt x="71683" y="43033"/>
                  </a:lnTo>
                  <a:lnTo>
                    <a:pt x="70683" y="44583"/>
                  </a:lnTo>
                  <a:lnTo>
                    <a:pt x="69622" y="46033"/>
                  </a:lnTo>
                  <a:lnTo>
                    <a:pt x="68433" y="47172"/>
                  </a:lnTo>
                  <a:lnTo>
                    <a:pt x="67000" y="48205"/>
                  </a:lnTo>
                  <a:lnTo>
                    <a:pt x="65311" y="48822"/>
                  </a:lnTo>
                  <a:lnTo>
                    <a:pt x="63622" y="49033"/>
                  </a:lnTo>
                  <a:lnTo>
                    <a:pt x="62683" y="49033"/>
                  </a:lnTo>
                  <a:lnTo>
                    <a:pt x="61811" y="49033"/>
                  </a:lnTo>
                  <a:lnTo>
                    <a:pt x="61122" y="48822"/>
                  </a:lnTo>
                  <a:lnTo>
                    <a:pt x="60250" y="48411"/>
                  </a:lnTo>
                  <a:lnTo>
                    <a:pt x="59561" y="48000"/>
                  </a:lnTo>
                  <a:lnTo>
                    <a:pt x="58933" y="47583"/>
                  </a:lnTo>
                  <a:lnTo>
                    <a:pt x="58250" y="46961"/>
                  </a:lnTo>
                  <a:lnTo>
                    <a:pt x="57622" y="46238"/>
                  </a:lnTo>
                  <a:lnTo>
                    <a:pt x="56561" y="44788"/>
                  </a:lnTo>
                  <a:lnTo>
                    <a:pt x="55750" y="43033"/>
                  </a:lnTo>
                  <a:lnTo>
                    <a:pt x="55000" y="41066"/>
                  </a:lnTo>
                  <a:lnTo>
                    <a:pt x="54372" y="38894"/>
                  </a:lnTo>
                  <a:lnTo>
                    <a:pt x="54061" y="36722"/>
                  </a:lnTo>
                  <a:lnTo>
                    <a:pt x="53811" y="34550"/>
                  </a:lnTo>
                  <a:lnTo>
                    <a:pt x="53683" y="32066"/>
                  </a:lnTo>
                  <a:lnTo>
                    <a:pt x="53811" y="29894"/>
                  </a:lnTo>
                  <a:lnTo>
                    <a:pt x="54183" y="27722"/>
                  </a:lnTo>
                  <a:lnTo>
                    <a:pt x="54622" y="25755"/>
                  </a:lnTo>
                  <a:lnTo>
                    <a:pt x="55250" y="24000"/>
                  </a:lnTo>
                  <a:lnTo>
                    <a:pt x="55933" y="22344"/>
                  </a:lnTo>
                  <a:lnTo>
                    <a:pt x="56683" y="21205"/>
                  </a:lnTo>
                  <a:lnTo>
                    <a:pt x="57311" y="19961"/>
                  </a:lnTo>
                  <a:lnTo>
                    <a:pt x="57750" y="18616"/>
                  </a:lnTo>
                  <a:lnTo>
                    <a:pt x="58122" y="17272"/>
                  </a:lnTo>
                  <a:lnTo>
                    <a:pt x="58372" y="15822"/>
                  </a:lnTo>
                  <a:lnTo>
                    <a:pt x="58500" y="14477"/>
                  </a:lnTo>
                  <a:lnTo>
                    <a:pt x="58372" y="13033"/>
                  </a:lnTo>
                  <a:lnTo>
                    <a:pt x="58122" y="11894"/>
                  </a:lnTo>
                  <a:lnTo>
                    <a:pt x="57750" y="10444"/>
                  </a:lnTo>
                  <a:lnTo>
                    <a:pt x="57183" y="9100"/>
                  </a:lnTo>
                  <a:lnTo>
                    <a:pt x="56433" y="7861"/>
                  </a:lnTo>
                  <a:lnTo>
                    <a:pt x="55372" y="6722"/>
                  </a:lnTo>
                  <a:lnTo>
                    <a:pt x="54183" y="5477"/>
                  </a:lnTo>
                  <a:lnTo>
                    <a:pt x="52750" y="4550"/>
                  </a:lnTo>
                  <a:lnTo>
                    <a:pt x="51061" y="3722"/>
                  </a:lnTo>
                  <a:lnTo>
                    <a:pt x="49122" y="2894"/>
                  </a:lnTo>
                  <a:lnTo>
                    <a:pt x="47061" y="2477"/>
                  </a:lnTo>
                  <a:lnTo>
                    <a:pt x="44433" y="2377"/>
                  </a:lnTo>
                  <a:lnTo>
                    <a:pt x="41183" y="2377"/>
                  </a:lnTo>
                  <a:lnTo>
                    <a:pt x="37872" y="2477"/>
                  </a:lnTo>
                  <a:lnTo>
                    <a:pt x="34372" y="2894"/>
                  </a:lnTo>
                  <a:lnTo>
                    <a:pt x="31122" y="3516"/>
                  </a:lnTo>
                  <a:lnTo>
                    <a:pt x="28372" y="4133"/>
                  </a:lnTo>
                  <a:lnTo>
                    <a:pt x="26250" y="4755"/>
                  </a:lnTo>
                  <a:lnTo>
                    <a:pt x="26933" y="8688"/>
                  </a:lnTo>
                  <a:lnTo>
                    <a:pt x="27933" y="13861"/>
                  </a:lnTo>
                  <a:lnTo>
                    <a:pt x="28750" y="19755"/>
                  </a:lnTo>
                  <a:lnTo>
                    <a:pt x="29433" y="25961"/>
                  </a:lnTo>
                  <a:lnTo>
                    <a:pt x="29683" y="28961"/>
                  </a:lnTo>
                  <a:lnTo>
                    <a:pt x="29933" y="31961"/>
                  </a:lnTo>
                  <a:lnTo>
                    <a:pt x="30061" y="34861"/>
                  </a:lnTo>
                  <a:lnTo>
                    <a:pt x="30061" y="37444"/>
                  </a:lnTo>
                  <a:lnTo>
                    <a:pt x="29811" y="39822"/>
                  </a:lnTo>
                  <a:lnTo>
                    <a:pt x="29561" y="41894"/>
                  </a:lnTo>
                  <a:lnTo>
                    <a:pt x="29372" y="42822"/>
                  </a:lnTo>
                  <a:lnTo>
                    <a:pt x="29122" y="43650"/>
                  </a:lnTo>
                  <a:lnTo>
                    <a:pt x="28872" y="44272"/>
                  </a:lnTo>
                  <a:lnTo>
                    <a:pt x="28500" y="44788"/>
                  </a:lnTo>
                  <a:lnTo>
                    <a:pt x="27811" y="45822"/>
                  </a:lnTo>
                  <a:lnTo>
                    <a:pt x="26933" y="46650"/>
                  </a:lnTo>
                  <a:lnTo>
                    <a:pt x="26250" y="47377"/>
                  </a:lnTo>
                  <a:lnTo>
                    <a:pt x="25372" y="48000"/>
                  </a:lnTo>
                  <a:lnTo>
                    <a:pt x="24561" y="48411"/>
                  </a:lnTo>
                  <a:lnTo>
                    <a:pt x="23683" y="48616"/>
                  </a:lnTo>
                  <a:lnTo>
                    <a:pt x="22750" y="48822"/>
                  </a:lnTo>
                  <a:lnTo>
                    <a:pt x="21933" y="48822"/>
                  </a:lnTo>
                  <a:lnTo>
                    <a:pt x="21061" y="48616"/>
                  </a:lnTo>
                  <a:lnTo>
                    <a:pt x="20372" y="48411"/>
                  </a:lnTo>
                  <a:lnTo>
                    <a:pt x="19500" y="48205"/>
                  </a:lnTo>
                  <a:lnTo>
                    <a:pt x="18811" y="47788"/>
                  </a:lnTo>
                  <a:lnTo>
                    <a:pt x="18061" y="47172"/>
                  </a:lnTo>
                  <a:lnTo>
                    <a:pt x="17372" y="46444"/>
                  </a:lnTo>
                  <a:lnTo>
                    <a:pt x="16750" y="45822"/>
                  </a:lnTo>
                  <a:lnTo>
                    <a:pt x="16250" y="44788"/>
                  </a:lnTo>
                  <a:lnTo>
                    <a:pt x="15433" y="43650"/>
                  </a:lnTo>
                  <a:lnTo>
                    <a:pt x="14500" y="42616"/>
                  </a:lnTo>
                  <a:lnTo>
                    <a:pt x="13372" y="41894"/>
                  </a:lnTo>
                  <a:lnTo>
                    <a:pt x="12061" y="41477"/>
                  </a:lnTo>
                  <a:lnTo>
                    <a:pt x="10872" y="41272"/>
                  </a:lnTo>
                  <a:lnTo>
                    <a:pt x="9433" y="41272"/>
                  </a:lnTo>
                  <a:lnTo>
                    <a:pt x="8122" y="41477"/>
                  </a:lnTo>
                  <a:lnTo>
                    <a:pt x="6811" y="41994"/>
                  </a:lnTo>
                  <a:lnTo>
                    <a:pt x="5494" y="42822"/>
                  </a:lnTo>
                  <a:lnTo>
                    <a:pt x="4311" y="44066"/>
                  </a:lnTo>
                  <a:lnTo>
                    <a:pt x="3061" y="45616"/>
                  </a:lnTo>
                  <a:lnTo>
                    <a:pt x="2122" y="47377"/>
                  </a:lnTo>
                  <a:lnTo>
                    <a:pt x="1750" y="48411"/>
                  </a:lnTo>
                  <a:lnTo>
                    <a:pt x="1311" y="49550"/>
                  </a:lnTo>
                  <a:lnTo>
                    <a:pt x="1061" y="50788"/>
                  </a:lnTo>
                  <a:lnTo>
                    <a:pt x="683" y="51927"/>
                  </a:lnTo>
                  <a:lnTo>
                    <a:pt x="433" y="53377"/>
                  </a:lnTo>
                  <a:lnTo>
                    <a:pt x="311" y="54927"/>
                  </a:lnTo>
                  <a:lnTo>
                    <a:pt x="183" y="56583"/>
                  </a:lnTo>
                  <a:lnTo>
                    <a:pt x="183" y="58133"/>
                  </a:lnTo>
                  <a:lnTo>
                    <a:pt x="183" y="59477"/>
                  </a:lnTo>
                  <a:lnTo>
                    <a:pt x="311" y="60927"/>
                  </a:lnTo>
                  <a:lnTo>
                    <a:pt x="433" y="62066"/>
                  </a:lnTo>
                  <a:lnTo>
                    <a:pt x="683" y="63305"/>
                  </a:lnTo>
                  <a:lnTo>
                    <a:pt x="933" y="64444"/>
                  </a:lnTo>
                  <a:lnTo>
                    <a:pt x="1311" y="65477"/>
                  </a:lnTo>
                  <a:lnTo>
                    <a:pt x="1622" y="66516"/>
                  </a:lnTo>
                  <a:lnTo>
                    <a:pt x="2122" y="67444"/>
                  </a:lnTo>
                  <a:lnTo>
                    <a:pt x="3000" y="68994"/>
                  </a:lnTo>
                  <a:lnTo>
                    <a:pt x="4061" y="70444"/>
                  </a:lnTo>
                  <a:lnTo>
                    <a:pt x="5244" y="71477"/>
                  </a:lnTo>
                  <a:lnTo>
                    <a:pt x="6433" y="72205"/>
                  </a:lnTo>
                  <a:lnTo>
                    <a:pt x="7750" y="72822"/>
                  </a:lnTo>
                  <a:lnTo>
                    <a:pt x="8933" y="73238"/>
                  </a:lnTo>
                  <a:lnTo>
                    <a:pt x="10311" y="73238"/>
                  </a:lnTo>
                  <a:lnTo>
                    <a:pt x="11500" y="73033"/>
                  </a:lnTo>
                  <a:lnTo>
                    <a:pt x="12561" y="72616"/>
                  </a:lnTo>
                  <a:lnTo>
                    <a:pt x="13500" y="72000"/>
                  </a:lnTo>
                  <a:lnTo>
                    <a:pt x="14372" y="71066"/>
                  </a:lnTo>
                  <a:lnTo>
                    <a:pt x="14933" y="70033"/>
                  </a:lnTo>
                  <a:lnTo>
                    <a:pt x="15561" y="68994"/>
                  </a:lnTo>
                  <a:lnTo>
                    <a:pt x="16250" y="68272"/>
                  </a:lnTo>
                  <a:lnTo>
                    <a:pt x="17122" y="67650"/>
                  </a:lnTo>
                  <a:lnTo>
                    <a:pt x="17933" y="67238"/>
                  </a:lnTo>
                  <a:lnTo>
                    <a:pt x="18933" y="67238"/>
                  </a:lnTo>
                  <a:lnTo>
                    <a:pt x="19872" y="67238"/>
                  </a:lnTo>
                  <a:lnTo>
                    <a:pt x="20683" y="67650"/>
                  </a:lnTo>
                  <a:lnTo>
                    <a:pt x="21683" y="68066"/>
                  </a:lnTo>
                  <a:lnTo>
                    <a:pt x="22622" y="68688"/>
                  </a:lnTo>
                  <a:lnTo>
                    <a:pt x="23500" y="69411"/>
                  </a:lnTo>
                  <a:lnTo>
                    <a:pt x="24183" y="70238"/>
                  </a:lnTo>
                  <a:lnTo>
                    <a:pt x="24933" y="71272"/>
                  </a:lnTo>
                  <a:lnTo>
                    <a:pt x="25372" y="72411"/>
                  </a:lnTo>
                  <a:lnTo>
                    <a:pt x="25872" y="73650"/>
                  </a:lnTo>
                  <a:lnTo>
                    <a:pt x="26122" y="74788"/>
                  </a:lnTo>
                  <a:lnTo>
                    <a:pt x="26250" y="76033"/>
                  </a:lnTo>
                  <a:lnTo>
                    <a:pt x="26122" y="79344"/>
                  </a:lnTo>
                  <a:lnTo>
                    <a:pt x="25872" y="83583"/>
                  </a:lnTo>
                  <a:lnTo>
                    <a:pt x="25622" y="88755"/>
                  </a:lnTo>
                  <a:lnTo>
                    <a:pt x="25500" y="94033"/>
                  </a:lnTo>
                  <a:lnTo>
                    <a:pt x="25372" y="99822"/>
                  </a:lnTo>
                  <a:lnTo>
                    <a:pt x="25372" y="105616"/>
                  </a:lnTo>
                  <a:lnTo>
                    <a:pt x="25500" y="108411"/>
                  </a:lnTo>
                  <a:lnTo>
                    <a:pt x="25622" y="111000"/>
                  </a:lnTo>
                  <a:lnTo>
                    <a:pt x="25872" y="113477"/>
                  </a:lnTo>
                  <a:lnTo>
                    <a:pt x="26250" y="115755"/>
                  </a:lnTo>
                  <a:lnTo>
                    <a:pt x="26933" y="116272"/>
                  </a:lnTo>
                  <a:lnTo>
                    <a:pt x="28000" y="116688"/>
                  </a:lnTo>
                  <a:lnTo>
                    <a:pt x="29250" y="117100"/>
                  </a:lnTo>
                  <a:lnTo>
                    <a:pt x="30433" y="117305"/>
                  </a:lnTo>
                  <a:lnTo>
                    <a:pt x="33561" y="117305"/>
                  </a:lnTo>
                  <a:lnTo>
                    <a:pt x="36872" y="117100"/>
                  </a:lnTo>
                  <a:lnTo>
                    <a:pt x="40622" y="116688"/>
                  </a:lnTo>
                  <a:lnTo>
                    <a:pt x="44433" y="116272"/>
                  </a:lnTo>
                  <a:lnTo>
                    <a:pt x="48311" y="115861"/>
                  </a:lnTo>
                  <a:lnTo>
                    <a:pt x="52000" y="115755"/>
                  </a:lnTo>
                  <a:close/>
                </a:path>
              </a:pathLst>
            </a:custGeom>
            <a:solidFill>
              <a:srgbClr val="CCCCFF"/>
            </a:solidFill>
            <a:ln cap="flat" cmpd="sng" w="28575">
              <a:solidFill>
                <a:srgbClr val="000000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Shape 180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 Timmons Model: Sustainability</a:t>
            </a:r>
          </a:p>
        </p:txBody>
      </p:sp>
      <p:sp>
        <p:nvSpPr>
          <p:cNvPr id="1807" name="Shape 180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Entrepreneur’s Legacy: create positive impact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without harm to community / environment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Combination of people, resources determines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chance for venture’s success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Combinations occur in real time.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descr="MPj04006520000[1]" id="1808" name="Shape 18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315070000[1]" id="1809" name="Shape 18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1400" y="4568825"/>
            <a:ext cx="1219199" cy="1450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Shape 18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Timmons Model</a:t>
            </a:r>
          </a:p>
        </p:txBody>
      </p:sp>
      <p:sp>
        <p:nvSpPr>
          <p:cNvPr id="1815" name="Shape 1815"/>
          <p:cNvSpPr txBox="1"/>
          <p:nvPr>
            <p:ph idx="1" type="body"/>
          </p:nvPr>
        </p:nvSpPr>
        <p:spPr>
          <a:xfrm>
            <a:off x="609600" y="1600200"/>
            <a:ext cx="12852400" cy="7067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Shape 1816"/>
          <p:cNvSpPr/>
          <p:nvPr/>
        </p:nvSpPr>
        <p:spPr>
          <a:xfrm>
            <a:off x="1600200" y="1676400"/>
            <a:ext cx="1719262" cy="171926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1817" name="Shape 1817"/>
          <p:cNvSpPr/>
          <p:nvPr/>
        </p:nvSpPr>
        <p:spPr>
          <a:xfrm>
            <a:off x="5976937" y="1676400"/>
            <a:ext cx="1719262" cy="171926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cxnSp>
        <p:nvCxnSpPr>
          <p:cNvPr id="1818" name="Shape 1818"/>
          <p:cNvCxnSpPr/>
          <p:nvPr/>
        </p:nvCxnSpPr>
        <p:spPr>
          <a:xfrm>
            <a:off x="2514600" y="5334000"/>
            <a:ext cx="38862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19" name="Shape 1819"/>
          <p:cNvSpPr/>
          <p:nvPr/>
        </p:nvSpPr>
        <p:spPr>
          <a:xfrm>
            <a:off x="3962400" y="5486400"/>
            <a:ext cx="1057275" cy="9144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</a:p>
        </p:txBody>
      </p:sp>
      <p:sp>
        <p:nvSpPr>
          <p:cNvPr id="1820" name="Shape 1820"/>
          <p:cNvSpPr/>
          <p:nvPr/>
        </p:nvSpPr>
        <p:spPr>
          <a:xfrm>
            <a:off x="2971800" y="3200400"/>
            <a:ext cx="762000" cy="609599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60000" y="60000"/>
                  <a:pt x="120000" y="12000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Shape 1821"/>
          <p:cNvSpPr/>
          <p:nvPr/>
        </p:nvSpPr>
        <p:spPr>
          <a:xfrm rot="-4620000">
            <a:off x="5307806" y="3236117"/>
            <a:ext cx="762000" cy="712787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60000" y="60000"/>
                  <a:pt x="120000" y="12000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2" name="Shape 1822"/>
          <p:cNvCxnSpPr/>
          <p:nvPr/>
        </p:nvCxnSpPr>
        <p:spPr>
          <a:xfrm>
            <a:off x="3429000" y="2438400"/>
            <a:ext cx="251459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23" name="Shape 1823"/>
          <p:cNvSpPr/>
          <p:nvPr/>
        </p:nvSpPr>
        <p:spPr>
          <a:xfrm>
            <a:off x="3657600" y="2209800"/>
            <a:ext cx="1719262" cy="171926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Fits &amp; Gaps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B-Plan</a:t>
            </a:r>
          </a:p>
        </p:txBody>
      </p:sp>
      <p:cxnSp>
        <p:nvCxnSpPr>
          <p:cNvPr id="1824" name="Shape 1824"/>
          <p:cNvCxnSpPr/>
          <p:nvPr/>
        </p:nvCxnSpPr>
        <p:spPr>
          <a:xfrm>
            <a:off x="3581400" y="2438400"/>
            <a:ext cx="251459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25" name="Shape 1825"/>
          <p:cNvSpPr/>
          <p:nvPr/>
        </p:nvSpPr>
        <p:spPr>
          <a:xfrm>
            <a:off x="3657600" y="3505200"/>
            <a:ext cx="1719262" cy="171926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1826" name="Shape 1826"/>
          <p:cNvSpPr txBox="1"/>
          <p:nvPr/>
        </p:nvSpPr>
        <p:spPr>
          <a:xfrm>
            <a:off x="3429000" y="1671636"/>
            <a:ext cx="2895600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25000"/>
              <a:buFont typeface="Arial Black"/>
              <a:buNone/>
            </a:pPr>
            <a:r>
              <a:rPr b="0" i="0" lang="en-US" sz="2000" u="none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rPr>
              <a:t>COMMUNICATION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3600" u="none" cap="none" strike="noStrike">
                <a:solidFill>
                  <a:srgbClr val="006600"/>
                </a:solidFill>
                <a:latin typeface="Corben"/>
                <a:ea typeface="Corben"/>
                <a:cs typeface="Corben"/>
                <a:sym typeface="Corben"/>
              </a:rPr>
              <a:t>Timmons Model: </a:t>
            </a:r>
            <a:br>
              <a:rPr b="0" i="0" lang="en-US" sz="3600" u="none" cap="none" strike="noStrike">
                <a:solidFill>
                  <a:srgbClr val="006600"/>
                </a:solidFill>
                <a:latin typeface="Corben"/>
                <a:ea typeface="Corben"/>
                <a:cs typeface="Corben"/>
                <a:sym typeface="Corben"/>
              </a:rPr>
            </a:br>
            <a:r>
              <a:rPr b="0" i="0" lang="en-US" sz="3600" u="none" cap="none" strike="noStrike">
                <a:solidFill>
                  <a:srgbClr val="006600"/>
                </a:solidFill>
                <a:latin typeface="Corben"/>
                <a:ea typeface="Corben"/>
                <a:cs typeface="Corben"/>
                <a:sym typeface="Corben"/>
              </a:rPr>
              <a:t>Google at Start-Up </a:t>
            </a:r>
          </a:p>
        </p:txBody>
      </p:sp>
      <p:sp>
        <p:nvSpPr>
          <p:cNvPr id="1832" name="Shape 1832"/>
          <p:cNvSpPr txBox="1"/>
          <p:nvPr>
            <p:ph idx="1" type="body"/>
          </p:nvPr>
        </p:nvSpPr>
        <p:spPr>
          <a:xfrm>
            <a:off x="609600" y="1600200"/>
            <a:ext cx="12852400" cy="7067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Shape 1833"/>
          <p:cNvSpPr/>
          <p:nvPr/>
        </p:nvSpPr>
        <p:spPr>
          <a:xfrm>
            <a:off x="1600200" y="1676400"/>
            <a:ext cx="2249486" cy="2249486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Huge Potential</a:t>
            </a:r>
          </a:p>
        </p:txBody>
      </p:sp>
      <p:sp>
        <p:nvSpPr>
          <p:cNvPr id="1834" name="Shape 1834"/>
          <p:cNvSpPr/>
          <p:nvPr/>
        </p:nvSpPr>
        <p:spPr>
          <a:xfrm>
            <a:off x="5976937" y="1676400"/>
            <a:ext cx="511174" cy="511174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</a:p>
        </p:txBody>
      </p:sp>
      <p:cxnSp>
        <p:nvCxnSpPr>
          <p:cNvPr id="1835" name="Shape 1835"/>
          <p:cNvCxnSpPr/>
          <p:nvPr/>
        </p:nvCxnSpPr>
        <p:spPr>
          <a:xfrm flipH="1" rot="10800000">
            <a:off x="3200400" y="4114799"/>
            <a:ext cx="3048000" cy="2057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36" name="Shape 1836"/>
          <p:cNvSpPr/>
          <p:nvPr/>
        </p:nvSpPr>
        <p:spPr>
          <a:xfrm>
            <a:off x="3962400" y="5486400"/>
            <a:ext cx="1057275" cy="9144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</a:p>
        </p:txBody>
      </p:sp>
      <p:sp>
        <p:nvSpPr>
          <p:cNvPr id="1837" name="Shape 1837"/>
          <p:cNvSpPr/>
          <p:nvPr/>
        </p:nvSpPr>
        <p:spPr>
          <a:xfrm>
            <a:off x="3352800" y="3554412"/>
            <a:ext cx="762000" cy="484187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60000" y="60000"/>
                  <a:pt x="120000" y="12000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Shape 1838"/>
          <p:cNvSpPr/>
          <p:nvPr/>
        </p:nvSpPr>
        <p:spPr>
          <a:xfrm>
            <a:off x="4176712" y="2271711"/>
            <a:ext cx="1233487" cy="1233487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Fits &amp; Gaps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B-Plan</a:t>
            </a:r>
          </a:p>
        </p:txBody>
      </p:sp>
      <p:cxnSp>
        <p:nvCxnSpPr>
          <p:cNvPr id="1839" name="Shape 1839"/>
          <p:cNvCxnSpPr/>
          <p:nvPr/>
        </p:nvCxnSpPr>
        <p:spPr>
          <a:xfrm flipH="1" rot="10800000">
            <a:off x="3505200" y="1981199"/>
            <a:ext cx="2438399" cy="45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40" name="Shape 1840"/>
          <p:cNvSpPr/>
          <p:nvPr/>
        </p:nvSpPr>
        <p:spPr>
          <a:xfrm>
            <a:off x="3852862" y="3852862"/>
            <a:ext cx="1252536" cy="1252536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cxnSp>
        <p:nvCxnSpPr>
          <p:cNvPr id="1841" name="Shape 1841"/>
          <p:cNvCxnSpPr/>
          <p:nvPr/>
        </p:nvCxnSpPr>
        <p:spPr>
          <a:xfrm flipH="1" rot="10800000">
            <a:off x="5029200" y="2209800"/>
            <a:ext cx="1219199" cy="190499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42" name="Shape 1842"/>
          <p:cNvSpPr/>
          <p:nvPr/>
        </p:nvSpPr>
        <p:spPr>
          <a:xfrm>
            <a:off x="5965825" y="1676400"/>
            <a:ext cx="511174" cy="511174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Shape 18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3600" u="none" cap="none" strike="noStrike">
                <a:solidFill>
                  <a:srgbClr val="7030A0"/>
                </a:solidFill>
                <a:latin typeface="Corben"/>
                <a:ea typeface="Corben"/>
                <a:cs typeface="Corben"/>
                <a:sym typeface="Corben"/>
              </a:rPr>
              <a:t>Timmons Model: </a:t>
            </a:r>
            <a:br>
              <a:rPr b="0" i="0" lang="en-US" sz="3600" u="none" cap="none" strike="noStrike">
                <a:solidFill>
                  <a:srgbClr val="7030A0"/>
                </a:solidFill>
                <a:latin typeface="Corben"/>
                <a:ea typeface="Corben"/>
                <a:cs typeface="Corben"/>
                <a:sym typeface="Corben"/>
              </a:rPr>
            </a:br>
            <a:r>
              <a:rPr b="0" i="0" lang="en-US" sz="3600" u="none" cap="none" strike="noStrike">
                <a:solidFill>
                  <a:srgbClr val="7030A0"/>
                </a:solidFill>
                <a:latin typeface="Corben"/>
                <a:ea typeface="Corben"/>
                <a:cs typeface="Corben"/>
                <a:sym typeface="Corben"/>
              </a:rPr>
              <a:t>Google at VC Funding </a:t>
            </a:r>
          </a:p>
        </p:txBody>
      </p:sp>
      <p:sp>
        <p:nvSpPr>
          <p:cNvPr id="1848" name="Shape 1848"/>
          <p:cNvSpPr txBox="1"/>
          <p:nvPr>
            <p:ph idx="1" type="body"/>
          </p:nvPr>
        </p:nvSpPr>
        <p:spPr>
          <a:xfrm>
            <a:off x="609600" y="1600200"/>
            <a:ext cx="12852400" cy="7067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Shape 1849"/>
          <p:cNvSpPr/>
          <p:nvPr/>
        </p:nvSpPr>
        <p:spPr>
          <a:xfrm>
            <a:off x="838200" y="1676400"/>
            <a:ext cx="2706687" cy="2706687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Growing…</a:t>
            </a:r>
          </a:p>
        </p:txBody>
      </p:sp>
      <p:cxnSp>
        <p:nvCxnSpPr>
          <p:cNvPr id="1850" name="Shape 1850"/>
          <p:cNvCxnSpPr/>
          <p:nvPr/>
        </p:nvCxnSpPr>
        <p:spPr>
          <a:xfrm flipH="1" rot="10800000">
            <a:off x="3048000" y="4648200"/>
            <a:ext cx="3352799" cy="1066799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51" name="Shape 1851"/>
          <p:cNvSpPr/>
          <p:nvPr/>
        </p:nvSpPr>
        <p:spPr>
          <a:xfrm>
            <a:off x="3962400" y="5486400"/>
            <a:ext cx="1057275" cy="9144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</a:p>
        </p:txBody>
      </p:sp>
      <p:sp>
        <p:nvSpPr>
          <p:cNvPr id="1852" name="Shape 1852"/>
          <p:cNvSpPr/>
          <p:nvPr/>
        </p:nvSpPr>
        <p:spPr>
          <a:xfrm>
            <a:off x="3352800" y="3554412"/>
            <a:ext cx="762000" cy="484187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60000" y="60000"/>
                  <a:pt x="120000" y="12000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Shape 1853"/>
          <p:cNvSpPr/>
          <p:nvPr/>
        </p:nvSpPr>
        <p:spPr>
          <a:xfrm>
            <a:off x="4176712" y="2271711"/>
            <a:ext cx="1233487" cy="1233487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Fits &amp; Gaps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B-Plan</a:t>
            </a:r>
          </a:p>
        </p:txBody>
      </p:sp>
      <p:cxnSp>
        <p:nvCxnSpPr>
          <p:cNvPr id="1854" name="Shape 1854"/>
          <p:cNvCxnSpPr/>
          <p:nvPr/>
        </p:nvCxnSpPr>
        <p:spPr>
          <a:xfrm flipH="1" rot="10800000">
            <a:off x="3505200" y="1981199"/>
            <a:ext cx="2438399" cy="45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55" name="Shape 1855"/>
          <p:cNvSpPr/>
          <p:nvPr/>
        </p:nvSpPr>
        <p:spPr>
          <a:xfrm>
            <a:off x="3852862" y="3852862"/>
            <a:ext cx="1252536" cy="1252536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cxnSp>
        <p:nvCxnSpPr>
          <p:cNvPr id="1856" name="Shape 1856"/>
          <p:cNvCxnSpPr/>
          <p:nvPr/>
        </p:nvCxnSpPr>
        <p:spPr>
          <a:xfrm flipH="1" rot="10800000">
            <a:off x="5029200" y="2743200"/>
            <a:ext cx="1371599" cy="137159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57" name="Shape 1857"/>
          <p:cNvSpPr/>
          <p:nvPr/>
        </p:nvSpPr>
        <p:spPr>
          <a:xfrm>
            <a:off x="5791200" y="1447800"/>
            <a:ext cx="1600199" cy="1600199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 </a:t>
            </a:r>
            <a:r>
              <a:rPr b="1" i="0" lang="en-US" sz="2000" u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LAUNCH</a:t>
            </a:r>
            <a:r>
              <a:rPr b="1" i="0" lang="en-US" sz="2800" u="non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 txBox="1"/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0033CC"/>
                </a:solidFill>
                <a:latin typeface="Corben"/>
                <a:ea typeface="Corben"/>
                <a:cs typeface="Corben"/>
                <a:sym typeface="Corben"/>
              </a:rPr>
              <a:t>Timmons Model: Google at IPO</a:t>
            </a:r>
          </a:p>
        </p:txBody>
      </p:sp>
      <p:sp>
        <p:nvSpPr>
          <p:cNvPr id="1863" name="Shape 1863"/>
          <p:cNvSpPr txBox="1"/>
          <p:nvPr>
            <p:ph idx="1" type="body"/>
          </p:nvPr>
        </p:nvSpPr>
        <p:spPr>
          <a:xfrm>
            <a:off x="609600" y="1600200"/>
            <a:ext cx="12852400" cy="7067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Shape 1864"/>
          <p:cNvSpPr/>
          <p:nvPr/>
        </p:nvSpPr>
        <p:spPr>
          <a:xfrm>
            <a:off x="914400" y="990600"/>
            <a:ext cx="2405062" cy="240506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Bigger!</a:t>
            </a:r>
          </a:p>
        </p:txBody>
      </p:sp>
      <p:sp>
        <p:nvSpPr>
          <p:cNvPr id="1865" name="Shape 1865"/>
          <p:cNvSpPr/>
          <p:nvPr/>
        </p:nvSpPr>
        <p:spPr>
          <a:xfrm>
            <a:off x="5867400" y="1219200"/>
            <a:ext cx="2438399" cy="2438399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Resources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Proportionate to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cxnSp>
        <p:nvCxnSpPr>
          <p:cNvPr id="1866" name="Shape 1866"/>
          <p:cNvCxnSpPr/>
          <p:nvPr/>
        </p:nvCxnSpPr>
        <p:spPr>
          <a:xfrm>
            <a:off x="2514600" y="5334000"/>
            <a:ext cx="38862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67" name="Shape 1867"/>
          <p:cNvSpPr/>
          <p:nvPr/>
        </p:nvSpPr>
        <p:spPr>
          <a:xfrm>
            <a:off x="3962400" y="5486400"/>
            <a:ext cx="1057275" cy="9144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</a:p>
        </p:txBody>
      </p:sp>
      <p:sp>
        <p:nvSpPr>
          <p:cNvPr id="1868" name="Shape 1868"/>
          <p:cNvSpPr/>
          <p:nvPr/>
        </p:nvSpPr>
        <p:spPr>
          <a:xfrm>
            <a:off x="2971800" y="3200400"/>
            <a:ext cx="762000" cy="609599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60000" y="60000"/>
                  <a:pt x="120000" y="12000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Shape 1869"/>
          <p:cNvSpPr/>
          <p:nvPr/>
        </p:nvSpPr>
        <p:spPr>
          <a:xfrm rot="-4620000">
            <a:off x="5307806" y="3236117"/>
            <a:ext cx="762000" cy="712787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60000" y="60000"/>
                  <a:pt x="120000" y="12000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0" name="Shape 1870"/>
          <p:cNvCxnSpPr/>
          <p:nvPr/>
        </p:nvCxnSpPr>
        <p:spPr>
          <a:xfrm>
            <a:off x="3429000" y="2438400"/>
            <a:ext cx="251459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71" name="Shape 1871"/>
          <p:cNvSpPr/>
          <p:nvPr/>
        </p:nvSpPr>
        <p:spPr>
          <a:xfrm>
            <a:off x="3657600" y="2209800"/>
            <a:ext cx="1719262" cy="171926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Fits &amp; Gaps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B-Plan</a:t>
            </a:r>
          </a:p>
        </p:txBody>
      </p:sp>
      <p:cxnSp>
        <p:nvCxnSpPr>
          <p:cNvPr id="1872" name="Shape 1872"/>
          <p:cNvCxnSpPr/>
          <p:nvPr/>
        </p:nvCxnSpPr>
        <p:spPr>
          <a:xfrm>
            <a:off x="3352800" y="2438400"/>
            <a:ext cx="251459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873" name="Shape 1873"/>
          <p:cNvSpPr/>
          <p:nvPr/>
        </p:nvSpPr>
        <p:spPr>
          <a:xfrm>
            <a:off x="3581400" y="3429000"/>
            <a:ext cx="1904999" cy="1904999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Top Rate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342" name="Shape 342"/>
          <p:cNvSpPr txBox="1"/>
          <p:nvPr>
            <p:ph idx="1" type="subTitle"/>
          </p:nvPr>
        </p:nvSpPr>
        <p:spPr>
          <a:xfrm>
            <a:off x="1371600" y="20574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Carnegie’s background differ from other entrepreneurs we studied?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Immigrant from Dumerfermline, Scotland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was his family background?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-Grandfather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Professor” “Daft Andrew”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-Father a skilled hand-loom weaver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-Career destroyed by the power-loom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…creative destruction again!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242890000[1]" id="343" name="Shape 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2061" y="4572000"/>
            <a:ext cx="1379536" cy="207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Shape 1878"/>
          <p:cNvSpPr txBox="1"/>
          <p:nvPr>
            <p:ph idx="1" type="body"/>
          </p:nvPr>
        </p:nvSpPr>
        <p:spPr>
          <a:xfrm>
            <a:off x="533400" y="304800"/>
            <a:ext cx="8153399" cy="5821362"/>
          </a:xfrm>
          <a:prstGeom prst="rect">
            <a:avLst/>
          </a:prstGeom>
          <a:noFill/>
          <a:ln cap="flat" cmpd="sng" w="9525">
            <a:solidFill>
              <a:srgbClr val="0033CC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006520000[1]" id="1879" name="Shape 18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NKM4PD3W\MCj01052240000[1].wmf" id="1880" name="Shape 18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600" y="368300"/>
            <a:ext cx="6172199" cy="572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Shape 1885"/>
          <p:cNvSpPr txBox="1"/>
          <p:nvPr>
            <p:ph type="ctrTitle"/>
          </p:nvPr>
        </p:nvSpPr>
        <p:spPr>
          <a:xfrm>
            <a:off x="685800" y="457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Roxanne Quimby Case Study</a:t>
            </a:r>
          </a:p>
        </p:txBody>
      </p:sp>
      <p:sp>
        <p:nvSpPr>
          <p:cNvPr id="1886" name="Shape 1886"/>
          <p:cNvSpPr txBox="1"/>
          <p:nvPr>
            <p:ph idx="1" type="subTitle"/>
          </p:nvPr>
        </p:nvSpPr>
        <p:spPr>
          <a:xfrm>
            <a:off x="1371600" y="1905000"/>
            <a:ext cx="6400799" cy="4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Federo"/>
              <a:ea typeface="Federo"/>
              <a:cs typeface="Federo"/>
              <a:sym typeface="Fede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0.jpg" id="1887" name="Shape 18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9050" y="1552575"/>
            <a:ext cx="1428749" cy="1343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xanne-final.jpg" id="1888" name="Shape 18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2438400"/>
            <a:ext cx="6096000" cy="403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Quimby Case Study</a:t>
            </a:r>
          </a:p>
        </p:txBody>
      </p:sp>
      <p:sp>
        <p:nvSpPr>
          <p:cNvPr id="1894" name="Shape 1894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 is the situation at start of this case?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Quimby has relocated her personal care products business from Maine to NC so it can grow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Misses Maine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Considers whether to move back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1895" name="Shape 18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1896160000[1]" id="1896" name="Shape 18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0286" y="3646487"/>
            <a:ext cx="1763711" cy="1382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1568530000[1]" id="1897" name="Shape 18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105400"/>
            <a:ext cx="1820861" cy="181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Shape 1902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1903" name="Shape 1903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 is entrepreneurial in Quimby’s background?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Father, HBS Grad, (failed) entrepreneur, works Merrill Lynch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Encouraged her to save for her College education; matched her funds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Waitressed in restaurants; Good at flea markets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She’s a “survivor”; very frugal life in Maine North country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1904" name="Shape 19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1496690000[1]" id="1905" name="Shape 19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4775" y="3429000"/>
            <a:ext cx="1343024" cy="99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Shape 1910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1911" name="Shape 1911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entrepreneurial characteristics has Quimby?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Commitment / determination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 realized the goal was not the most interesting part; the problems along the way were.”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Decision to relocate to NC so business could grow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Leadership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Begins BBs, takes initiative to produce &amp; market products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1912" name="Shape 19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394180000[1]" id="1913" name="Shape 19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4800600"/>
            <a:ext cx="1481137" cy="99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Shape 1918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1919" name="Shape 1919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entrepreneurial characteristics has Quimby?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 Obsession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 liked buying and selling things well, adding value.”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Tolerance of Risk: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“I’d never been trapped by the need for security or a regular paycheck.  I loved the freedom of starting a business, of not knowing how it would turn out.”  </a:t>
            </a:r>
          </a:p>
          <a:p>
            <a:pPr indent="-533400" lvl="1" marL="990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1920" name="Shape 19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58500000[1]" id="1921" name="Shape 19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600" y="3276600"/>
            <a:ext cx="20066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Shape 1926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1927" name="Shape 1927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entrepreneurial characteristics has Quimby?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Creativity, Self Reliance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 studied at San Francisco Institute in late 1960s.  “got radicalized out there”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 knew if worse came to worse and the business failed I could survive.”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Motivation to excel: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 desire to grow BBs, relocate, and improve the efficiency of her operation </a:t>
            </a:r>
          </a:p>
          <a:p>
            <a:pPr indent="-533400" lvl="1" marL="990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1928" name="Shape 19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330570000[1]" id="1929" name="Shape 19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4600" y="5853112"/>
            <a:ext cx="968374" cy="77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Shape 1934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1935" name="Shape 1935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What motivates her to start business?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1984, as single Mother with twins she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needed a lifestyle change: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 decided I had to make a real income.  I started to feel the responsibility of having kids.  I had waitressing jobs but there were only three restaurants in town and I had been fired from all three. That’s when I hooked up with Burt.”  </a:t>
            </a:r>
          </a:p>
          <a:p>
            <a:pPr indent="-533400" lvl="1" marL="990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1936" name="Shape 19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M93EY2MI\MCj01496690000[1].wmf" id="1937" name="Shape 19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5791200"/>
            <a:ext cx="1293811" cy="9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1943" name="Shape 1943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What type of entrepreneur was Quimby at the very start of her career?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Life-style entrepreneur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Little planning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Sells at craft fairs, wholesale shows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Operations not sophisticated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1944" name="Shape 19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372020000[1]" id="1945" name="Shape 19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0" y="3962400"/>
            <a:ext cx="1600199" cy="1598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Shape 1950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1951" name="Shape 1951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How does Burt’s Bees begin?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Teams up with bee-keeper Burt Shavitz, former free lance photographer living in central Maine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Roxanne makes candles from beeswax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Sells $200 at a craft fair</a:t>
            </a:r>
          </a:p>
          <a:p>
            <a:pPr indent="-533400" lvl="1" marL="990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1952" name="Shape 19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2832410000[1]" id="1953" name="Shape 19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2400" y="4695825"/>
            <a:ext cx="1219199" cy="101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349" name="Shape 349"/>
          <p:cNvSpPr txBox="1"/>
          <p:nvPr>
            <p:ph idx="1" type="subTitle"/>
          </p:nvPr>
        </p:nvSpPr>
        <p:spPr>
          <a:xfrm>
            <a:off x="1371600" y="20574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Family leaves Scotland for Allegheny, PA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Father has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 success dies a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failure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in 1855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600"/>
              </a:buClr>
              <a:buSzPct val="25000"/>
              <a:buFont typeface="Arial Black"/>
              <a:buNone/>
            </a:pPr>
            <a:r>
              <a:rPr b="1" i="0" lang="en-US" sz="2000" u="none" cap="none" strike="noStrike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rPr>
              <a:t>Margaret Carnegie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huge influence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“Europe’s greatest contribution to American development … immigrants”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Andrew becomes a bobbin boy, furnace stoker, but learns the telegraph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Signals his ability – can translate directly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339860000[1]" id="350" name="Shape 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9511" y="5672137"/>
            <a:ext cx="1462086" cy="957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Shape 1958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1959" name="Shape 1959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What physical capital needed?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Rented an old 1-room school house without zero amenities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Blending machines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Excellent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boot-strapping –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getting business started with minimum resources.  Some examples?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labor intensive operation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1960" name="Shape 19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230030000[1]" id="1961" name="Shape 19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4450" y="5141912"/>
            <a:ext cx="1225550" cy="1563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252420000[1]" id="1962" name="Shape 19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0162" y="2852736"/>
            <a:ext cx="1087437" cy="1338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1968" name="Shape 1968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Let’s Looking at Quimby’s business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at this early stage using ….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  <a:r>
              <a:rPr b="1" i="0" lang="en-US" sz="4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b="1" i="0" lang="en-US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</a:t>
            </a:r>
            <a:r>
              <a:rPr b="1" i="0" lang="en-US" sz="44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E</a:t>
            </a:r>
            <a:r>
              <a:rPr b="1" i="0" lang="en-US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T</a:t>
            </a:r>
            <a:r>
              <a:rPr b="1" i="0" lang="en-US" sz="44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I</a:t>
            </a:r>
            <a:r>
              <a:rPr b="1" i="0" lang="en-US" sz="4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M</a:t>
            </a:r>
            <a:r>
              <a:rPr b="1" i="0" lang="en-US" sz="4400" u="none" cap="none" strike="noStrike">
                <a:solidFill>
                  <a:srgbClr val="FF6600"/>
                </a:solidFill>
                <a:latin typeface="Arial Black"/>
                <a:ea typeface="Arial Black"/>
                <a:cs typeface="Arial Black"/>
                <a:sym typeface="Arial Black"/>
              </a:rPr>
              <a:t>M</a:t>
            </a:r>
            <a:r>
              <a:rPr b="1" i="0" lang="en-US" sz="44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O</a:t>
            </a:r>
            <a:r>
              <a:rPr b="1" i="0" lang="en-US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</a:t>
            </a:r>
            <a:r>
              <a:rPr b="1" i="0" lang="en-US" sz="4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S </a:t>
            </a:r>
            <a:r>
              <a:rPr b="1" i="0" lang="en-US" sz="44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M</a:t>
            </a:r>
            <a:r>
              <a:rPr b="1" i="0" lang="en-US" sz="4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O</a:t>
            </a:r>
            <a:r>
              <a:rPr b="1" i="0" lang="en-US" sz="44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D</a:t>
            </a:r>
            <a:r>
              <a:rPr b="1" i="0" lang="en-US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</a:t>
            </a:r>
            <a:r>
              <a:rPr b="1" i="0" lang="en-US" sz="4400" u="none" cap="none" strike="noStrike">
                <a:solidFill>
                  <a:srgbClr val="7030A0"/>
                </a:solidFill>
                <a:latin typeface="Arial Black"/>
                <a:ea typeface="Arial Black"/>
                <a:cs typeface="Arial Black"/>
                <a:sym typeface="Arial Black"/>
              </a:rPr>
              <a:t>L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1969" name="Shape 19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Shape 1974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976" name="Shape 1976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Shape 1977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Shape 1978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Shape 1979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0" name="Shape 1980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1981" name="Shape 1981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2" name="Shape 1982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Shape 1983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4" name="Shape 1984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1985" name="Shape 1985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1986" name="Shape 1986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1987" name="Shape 1987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1988" name="Shape 1988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1989" name="Shape 1989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1990" name="Shape 1990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1991" name="Shape 1991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1992" name="Shape 1992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1993" name="Shape 1993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1994" name="Shape 1994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1995" name="Shape 1995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1996" name="Shape 1996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1997" name="Shape 1997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Shape 2002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03" name="Shape 2003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What was the early source of success for Burt’s Bees (BBs)?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Connects with a Manhattan boutique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orders come flooding in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Exhibit A shows BBs sales rise from $180,000 to $1,500,000 during 1989-91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Employment reaches 44 unskilled workers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2004" name="Shape 20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241040000[1]" id="2005" name="Shape 20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5730875"/>
            <a:ext cx="977899" cy="9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Shape 2010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11" name="Shape 2011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What niche market does BBs serve?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“We sell really well in urban areas.  People in urban areas need us more because they can’t step out the front door and get freshness and simplicity.”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2012" name="Shape 20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3005110000[1]" id="2013" name="Shape 20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5324475"/>
            <a:ext cx="723900" cy="771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589290000[1]" id="2014" name="Shape 20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05600" y="4646612"/>
            <a:ext cx="1828800" cy="183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Shape 2019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20" name="Shape 2020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How did Quimby reach her customers?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1993 she had sales representatives in every state.”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national retailers – L.L Bean, Macy’s &amp; Whole Foods Market Company sold her products.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2021" name="Shape 20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NKM4PD3W\MCj04380180000[1].png" id="2022" name="Shape 20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533400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Shape 2027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28" name="Shape 2028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Discuss some of the economic characteristics of the business?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Debt free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Profitable from inception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Great cash-flow:  accounts receivable due in 30 days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margins – pre-tax profit rate of 35%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2029" name="Shape 20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014880000[1]" id="2030" name="Shape 20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6000750"/>
            <a:ext cx="520700" cy="78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Shape 2035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36" name="Shape 2036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In general, why does Quimby wish to relocated to NC?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firm can grow. Transitioning from life-style to high-growth entrepreneur.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Evidence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1990-1991 revenue rises by 200%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1991-1992 rises by 67%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1992-1993 rises by 20%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(See Exhibit A)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2037" name="Shape 20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762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014880000[1]" id="2038" name="Shape 20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5429250"/>
            <a:ext cx="9017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44" name="Shape 2044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What specific reasons were behind the move from Maine to NC?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transport costs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payroll taxes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Inefficient work force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Unable to attract managers to Guilford, ME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Unable to keep up with rising demand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s" id="2045" name="Shape 20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762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3826830000[1]" id="2046" name="Shape 20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1311" y="2590800"/>
            <a:ext cx="1919287" cy="137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hape 2051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52" name="Shape 2052"/>
          <p:cNvSpPr txBox="1"/>
          <p:nvPr>
            <p:ph idx="1" type="subTitle"/>
          </p:nvPr>
        </p:nvSpPr>
        <p:spPr>
          <a:xfrm>
            <a:off x="-214312" y="685800"/>
            <a:ext cx="9272586" cy="7972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Why is central NC attractive?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 location on East Coast: transport savings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Skilled Labor Force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Tax Savings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Leads on ex-Revlon plant manager &amp; marketing manager with Vogue experience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Aggressive NC Dept of Commerce (DOC)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(Offer tour of area,  explore manufacturing facilities)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s" id="2053" name="Shape 2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1568810000[1]" id="2054" name="Shape 20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2700" y="5486400"/>
            <a:ext cx="1282700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356" name="Shape 356"/>
          <p:cNvSpPr txBox="1"/>
          <p:nvPr>
            <p:ph idx="1" type="subTitle"/>
          </p:nvPr>
        </p:nvSpPr>
        <p:spPr>
          <a:xfrm>
            <a:off x="1371600" y="20574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mentors Carnegie?  Who does he mentor?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 Scott, Charles Schwab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1859 Carnegie, 23, Superintednet of Pittsburgh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Divison of PA Railroad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taste of capitalism?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Purchases shares in Woodruff Sleeping Car … an ethical issue here?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BD09120_0000[1]" id="357" name="Shape 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4535487"/>
            <a:ext cx="1600199" cy="23225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AN00570_0000[1]" id="358" name="Shape 3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0850" y="1943100"/>
            <a:ext cx="3308349" cy="17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60" name="Shape 2060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counteroffer does Maine DOC make?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None.   Governor’s office makes a belated offer, but too late.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s" id="2061" name="Shape 20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Z1LGBXAO\MPj04423790000[1].jpg" id="2062" name="Shape 20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200" y="4038600"/>
            <a:ext cx="2819400" cy="18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Shape 2067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68" name="Shape 2068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What does “Trimming the Azalea Bush” mean?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Trimmed product line in move to NC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so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Adjustment to different resource endowments in NC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 force more highly skilled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Uses more capital intensive technology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Focuses on skin care products – blending &amp; filling – easily mechanized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images" id="2069" name="Shape 20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PH03834I0000[1]" id="2070" name="Shape 20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00" y="4419600"/>
            <a:ext cx="1606550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Shape 2075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76" name="Shape 2076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What continuity was there in BB’s product line?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Unifying theme: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BB’s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environmental ethic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chemical preservatives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All-natural ingredients in product line now focused on skin care products.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images" id="2077" name="Shape 20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10170000[1]" id="2078" name="Shape 20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3350" y="1865311"/>
            <a:ext cx="2432049" cy="2249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Shape 2083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84" name="Shape 2084"/>
          <p:cNvSpPr txBox="1"/>
          <p:nvPr>
            <p:ph idx="1" type="subTitle"/>
          </p:nvPr>
        </p:nvSpPr>
        <p:spPr>
          <a:xfrm>
            <a:off x="-214312" y="685800"/>
            <a:ext cx="9272586" cy="7972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Was Quimby’s movement to a more skilled workforce consistent with industry trends?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Yes.  Ex B: Decline in employment of basic packaging workers, rise in professional workers, &amp; engineering &amp; scientific managers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 C: employees fall, capital investment rises shaprly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 D: high value added per worker in industry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POINT: Moving Closer to Industry Trends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images" id="2085" name="Shape 20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5625" y="0"/>
            <a:ext cx="968374" cy="102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6" name="Shape 2086"/>
          <p:cNvGrpSpPr/>
          <p:nvPr/>
        </p:nvGrpSpPr>
        <p:grpSpPr>
          <a:xfrm>
            <a:off x="2828925" y="4697411"/>
            <a:ext cx="4257674" cy="484187"/>
            <a:chOff x="2590800" y="1981200"/>
            <a:chExt cx="4257674" cy="3629024"/>
          </a:xfrm>
        </p:grpSpPr>
        <p:sp>
          <p:nvSpPr>
            <p:cNvPr id="2087" name="Shape 2087"/>
            <p:cNvSpPr/>
            <p:nvPr/>
          </p:nvSpPr>
          <p:spPr>
            <a:xfrm>
              <a:off x="4951412" y="1981200"/>
              <a:ext cx="1897062" cy="1663700"/>
            </a:xfrm>
            <a:custGeom>
              <a:pathLst>
                <a:path extrusionOk="0" h="120000" w="120000">
                  <a:moveTo>
                    <a:pt x="53827" y="9583"/>
                  </a:moveTo>
                  <a:lnTo>
                    <a:pt x="57244" y="472"/>
                  </a:lnTo>
                  <a:lnTo>
                    <a:pt x="64650" y="472"/>
                  </a:lnTo>
                  <a:lnTo>
                    <a:pt x="68350" y="9872"/>
                  </a:lnTo>
                  <a:lnTo>
                    <a:pt x="72622" y="10727"/>
                  </a:lnTo>
                  <a:lnTo>
                    <a:pt x="79461" y="3322"/>
                  </a:lnTo>
                  <a:lnTo>
                    <a:pt x="86294" y="6166"/>
                  </a:lnTo>
                  <a:lnTo>
                    <a:pt x="86577" y="16138"/>
                  </a:lnTo>
                  <a:lnTo>
                    <a:pt x="91138" y="19555"/>
                  </a:lnTo>
                  <a:lnTo>
                    <a:pt x="99394" y="15283"/>
                  </a:lnTo>
                  <a:lnTo>
                    <a:pt x="105094" y="20411"/>
                  </a:lnTo>
                  <a:lnTo>
                    <a:pt x="101105" y="29522"/>
                  </a:lnTo>
                  <a:lnTo>
                    <a:pt x="104238" y="33794"/>
                  </a:lnTo>
                  <a:lnTo>
                    <a:pt x="113350" y="33511"/>
                  </a:lnTo>
                  <a:lnTo>
                    <a:pt x="115916" y="40061"/>
                  </a:lnTo>
                  <a:lnTo>
                    <a:pt x="109650" y="45472"/>
                  </a:lnTo>
                  <a:lnTo>
                    <a:pt x="111644" y="54016"/>
                  </a:lnTo>
                  <a:lnTo>
                    <a:pt x="120188" y="57150"/>
                  </a:lnTo>
                  <a:lnTo>
                    <a:pt x="119900" y="64555"/>
                  </a:lnTo>
                  <a:lnTo>
                    <a:pt x="111927" y="67688"/>
                  </a:lnTo>
                  <a:lnTo>
                    <a:pt x="110788" y="73100"/>
                  </a:lnTo>
                  <a:lnTo>
                    <a:pt x="117055" y="79077"/>
                  </a:lnTo>
                  <a:lnTo>
                    <a:pt x="114488" y="85344"/>
                  </a:lnTo>
                  <a:lnTo>
                    <a:pt x="105661" y="85916"/>
                  </a:lnTo>
                  <a:lnTo>
                    <a:pt x="102244" y="91327"/>
                  </a:lnTo>
                  <a:lnTo>
                    <a:pt x="106233" y="99583"/>
                  </a:lnTo>
                  <a:lnTo>
                    <a:pt x="100533" y="104427"/>
                  </a:lnTo>
                  <a:lnTo>
                    <a:pt x="93127" y="101577"/>
                  </a:lnTo>
                  <a:lnTo>
                    <a:pt x="85727" y="105566"/>
                  </a:lnTo>
                  <a:lnTo>
                    <a:pt x="84872" y="115822"/>
                  </a:lnTo>
                  <a:lnTo>
                    <a:pt x="78605" y="117527"/>
                  </a:lnTo>
                  <a:lnTo>
                    <a:pt x="72338" y="110694"/>
                  </a:lnTo>
                  <a:lnTo>
                    <a:pt x="68066" y="112116"/>
                  </a:lnTo>
                  <a:lnTo>
                    <a:pt x="65216" y="120377"/>
                  </a:lnTo>
                  <a:lnTo>
                    <a:pt x="56672" y="120377"/>
                  </a:lnTo>
                  <a:lnTo>
                    <a:pt x="54111" y="111833"/>
                  </a:lnTo>
                  <a:lnTo>
                    <a:pt x="45850" y="109838"/>
                  </a:lnTo>
                  <a:lnTo>
                    <a:pt x="39583" y="116672"/>
                  </a:lnTo>
                  <a:lnTo>
                    <a:pt x="32750" y="113827"/>
                  </a:lnTo>
                  <a:lnTo>
                    <a:pt x="33033" y="103288"/>
                  </a:lnTo>
                  <a:lnTo>
                    <a:pt x="28761" y="100727"/>
                  </a:lnTo>
                  <a:lnTo>
                    <a:pt x="18794" y="104711"/>
                  </a:lnTo>
                  <a:lnTo>
                    <a:pt x="14522" y="99300"/>
                  </a:lnTo>
                  <a:lnTo>
                    <a:pt x="18794" y="89900"/>
                  </a:lnTo>
                  <a:lnTo>
                    <a:pt x="16233" y="85916"/>
                  </a:lnTo>
                  <a:lnTo>
                    <a:pt x="5122" y="86200"/>
                  </a:lnTo>
                  <a:lnTo>
                    <a:pt x="2844" y="79077"/>
                  </a:lnTo>
                  <a:lnTo>
                    <a:pt x="10822" y="71672"/>
                  </a:lnTo>
                  <a:lnTo>
                    <a:pt x="10533" y="67688"/>
                  </a:lnTo>
                  <a:lnTo>
                    <a:pt x="0" y="63416"/>
                  </a:lnTo>
                  <a:lnTo>
                    <a:pt x="283" y="55727"/>
                  </a:lnTo>
                  <a:lnTo>
                    <a:pt x="10822" y="51738"/>
                  </a:lnTo>
                  <a:lnTo>
                    <a:pt x="11672" y="47750"/>
                  </a:lnTo>
                  <a:lnTo>
                    <a:pt x="3416" y="39777"/>
                  </a:lnTo>
                  <a:lnTo>
                    <a:pt x="6261" y="32655"/>
                  </a:lnTo>
                  <a:lnTo>
                    <a:pt x="17655" y="33227"/>
                  </a:lnTo>
                  <a:lnTo>
                    <a:pt x="19933" y="30094"/>
                  </a:lnTo>
                  <a:lnTo>
                    <a:pt x="15661" y="19555"/>
                  </a:lnTo>
                  <a:lnTo>
                    <a:pt x="20788" y="14427"/>
                  </a:lnTo>
                  <a:lnTo>
                    <a:pt x="30755" y="18983"/>
                  </a:lnTo>
                  <a:lnTo>
                    <a:pt x="33605" y="16988"/>
                  </a:lnTo>
                  <a:lnTo>
                    <a:pt x="33888" y="7022"/>
                  </a:lnTo>
                  <a:lnTo>
                    <a:pt x="40155" y="3888"/>
                  </a:lnTo>
                  <a:lnTo>
                    <a:pt x="47277" y="11294"/>
                  </a:lnTo>
                  <a:lnTo>
                    <a:pt x="53827" y="9583"/>
                  </a:lnTo>
                  <a:close/>
                  <a:moveTo>
                    <a:pt x="60094" y="80122"/>
                  </a:moveTo>
                  <a:lnTo>
                    <a:pt x="62083" y="79933"/>
                  </a:lnTo>
                  <a:lnTo>
                    <a:pt x="64077" y="79744"/>
                  </a:lnTo>
                  <a:lnTo>
                    <a:pt x="66072" y="79266"/>
                  </a:lnTo>
                  <a:lnTo>
                    <a:pt x="67877" y="78700"/>
                  </a:lnTo>
                  <a:lnTo>
                    <a:pt x="69488" y="77750"/>
                  </a:lnTo>
                  <a:lnTo>
                    <a:pt x="71200" y="76705"/>
                  </a:lnTo>
                  <a:lnTo>
                    <a:pt x="72811" y="75566"/>
                  </a:lnTo>
                  <a:lnTo>
                    <a:pt x="74050" y="74333"/>
                  </a:lnTo>
                  <a:lnTo>
                    <a:pt x="75377" y="72811"/>
                  </a:lnTo>
                  <a:lnTo>
                    <a:pt x="76611" y="71388"/>
                  </a:lnTo>
                  <a:lnTo>
                    <a:pt x="77561" y="69777"/>
                  </a:lnTo>
                  <a:lnTo>
                    <a:pt x="78416" y="68161"/>
                  </a:lnTo>
                  <a:lnTo>
                    <a:pt x="78983" y="66261"/>
                  </a:lnTo>
                  <a:lnTo>
                    <a:pt x="79555" y="64266"/>
                  </a:lnTo>
                  <a:lnTo>
                    <a:pt x="79933" y="62277"/>
                  </a:lnTo>
                  <a:lnTo>
                    <a:pt x="79933" y="60283"/>
                  </a:lnTo>
                  <a:lnTo>
                    <a:pt x="79933" y="58288"/>
                  </a:lnTo>
                  <a:lnTo>
                    <a:pt x="79555" y="56294"/>
                  </a:lnTo>
                  <a:lnTo>
                    <a:pt x="78983" y="54488"/>
                  </a:lnTo>
                  <a:lnTo>
                    <a:pt x="78416" y="52594"/>
                  </a:lnTo>
                  <a:lnTo>
                    <a:pt x="77561" y="50788"/>
                  </a:lnTo>
                  <a:lnTo>
                    <a:pt x="76611" y="49172"/>
                  </a:lnTo>
                  <a:lnTo>
                    <a:pt x="75377" y="47750"/>
                  </a:lnTo>
                  <a:lnTo>
                    <a:pt x="74050" y="46233"/>
                  </a:lnTo>
                  <a:lnTo>
                    <a:pt x="72811" y="45000"/>
                  </a:lnTo>
                  <a:lnTo>
                    <a:pt x="71200" y="43855"/>
                  </a:lnTo>
                  <a:lnTo>
                    <a:pt x="69488" y="43005"/>
                  </a:lnTo>
                  <a:lnTo>
                    <a:pt x="67877" y="42055"/>
                  </a:lnTo>
                  <a:lnTo>
                    <a:pt x="66072" y="41294"/>
                  </a:lnTo>
                  <a:lnTo>
                    <a:pt x="64077" y="41011"/>
                  </a:lnTo>
                  <a:lnTo>
                    <a:pt x="62083" y="40627"/>
                  </a:lnTo>
                  <a:lnTo>
                    <a:pt x="60094" y="40627"/>
                  </a:lnTo>
                  <a:lnTo>
                    <a:pt x="58005" y="40627"/>
                  </a:lnTo>
                  <a:lnTo>
                    <a:pt x="56011" y="41011"/>
                  </a:lnTo>
                  <a:lnTo>
                    <a:pt x="54205" y="41294"/>
                  </a:lnTo>
                  <a:lnTo>
                    <a:pt x="52400" y="42055"/>
                  </a:lnTo>
                  <a:lnTo>
                    <a:pt x="50788" y="43005"/>
                  </a:lnTo>
                  <a:lnTo>
                    <a:pt x="49077" y="43855"/>
                  </a:lnTo>
                  <a:lnTo>
                    <a:pt x="47466" y="45000"/>
                  </a:lnTo>
                  <a:lnTo>
                    <a:pt x="46038" y="46233"/>
                  </a:lnTo>
                  <a:lnTo>
                    <a:pt x="44711" y="47750"/>
                  </a:lnTo>
                  <a:lnTo>
                    <a:pt x="43666" y="49172"/>
                  </a:lnTo>
                  <a:lnTo>
                    <a:pt x="42716" y="50788"/>
                  </a:lnTo>
                  <a:lnTo>
                    <a:pt x="41866" y="52594"/>
                  </a:lnTo>
                  <a:lnTo>
                    <a:pt x="41105" y="54488"/>
                  </a:lnTo>
                  <a:lnTo>
                    <a:pt x="40727" y="56294"/>
                  </a:lnTo>
                  <a:lnTo>
                    <a:pt x="40344" y="58288"/>
                  </a:lnTo>
                  <a:lnTo>
                    <a:pt x="40344" y="60283"/>
                  </a:lnTo>
                  <a:lnTo>
                    <a:pt x="40344" y="62277"/>
                  </a:lnTo>
                  <a:lnTo>
                    <a:pt x="40727" y="64266"/>
                  </a:lnTo>
                  <a:lnTo>
                    <a:pt x="41105" y="66261"/>
                  </a:lnTo>
                  <a:lnTo>
                    <a:pt x="41866" y="68161"/>
                  </a:lnTo>
                  <a:lnTo>
                    <a:pt x="42716" y="69777"/>
                  </a:lnTo>
                  <a:lnTo>
                    <a:pt x="43666" y="71388"/>
                  </a:lnTo>
                  <a:lnTo>
                    <a:pt x="44711" y="72811"/>
                  </a:lnTo>
                  <a:lnTo>
                    <a:pt x="46038" y="74333"/>
                  </a:lnTo>
                  <a:lnTo>
                    <a:pt x="47466" y="75566"/>
                  </a:lnTo>
                  <a:lnTo>
                    <a:pt x="49077" y="76705"/>
                  </a:lnTo>
                  <a:lnTo>
                    <a:pt x="50788" y="77750"/>
                  </a:lnTo>
                  <a:lnTo>
                    <a:pt x="52400" y="78700"/>
                  </a:lnTo>
                  <a:lnTo>
                    <a:pt x="54205" y="79266"/>
                  </a:lnTo>
                  <a:lnTo>
                    <a:pt x="56011" y="79744"/>
                  </a:lnTo>
                  <a:lnTo>
                    <a:pt x="58005" y="79933"/>
                  </a:lnTo>
                  <a:lnTo>
                    <a:pt x="60094" y="80122"/>
                  </a:lnTo>
                  <a:close/>
                </a:path>
              </a:pathLst>
            </a:custGeom>
            <a:solidFill>
              <a:srgbClr val="C0C0C0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Shape 2088"/>
            <p:cNvSpPr/>
            <p:nvPr/>
          </p:nvSpPr>
          <p:spPr>
            <a:xfrm>
              <a:off x="2590800" y="2667000"/>
              <a:ext cx="2268536" cy="1989136"/>
            </a:xfrm>
            <a:custGeom>
              <a:pathLst>
                <a:path extrusionOk="0" h="120000" w="120000">
                  <a:moveTo>
                    <a:pt x="53827" y="9583"/>
                  </a:moveTo>
                  <a:lnTo>
                    <a:pt x="57244" y="472"/>
                  </a:lnTo>
                  <a:lnTo>
                    <a:pt x="64650" y="472"/>
                  </a:lnTo>
                  <a:lnTo>
                    <a:pt x="68350" y="9872"/>
                  </a:lnTo>
                  <a:lnTo>
                    <a:pt x="72622" y="10727"/>
                  </a:lnTo>
                  <a:lnTo>
                    <a:pt x="79461" y="3322"/>
                  </a:lnTo>
                  <a:lnTo>
                    <a:pt x="86294" y="6166"/>
                  </a:lnTo>
                  <a:lnTo>
                    <a:pt x="86577" y="16138"/>
                  </a:lnTo>
                  <a:lnTo>
                    <a:pt x="91138" y="19555"/>
                  </a:lnTo>
                  <a:lnTo>
                    <a:pt x="99394" y="15283"/>
                  </a:lnTo>
                  <a:lnTo>
                    <a:pt x="105094" y="20411"/>
                  </a:lnTo>
                  <a:lnTo>
                    <a:pt x="101105" y="29522"/>
                  </a:lnTo>
                  <a:lnTo>
                    <a:pt x="104238" y="33794"/>
                  </a:lnTo>
                  <a:lnTo>
                    <a:pt x="113350" y="33511"/>
                  </a:lnTo>
                  <a:lnTo>
                    <a:pt x="115916" y="40061"/>
                  </a:lnTo>
                  <a:lnTo>
                    <a:pt x="109650" y="45472"/>
                  </a:lnTo>
                  <a:lnTo>
                    <a:pt x="111644" y="54016"/>
                  </a:lnTo>
                  <a:lnTo>
                    <a:pt x="120188" y="57150"/>
                  </a:lnTo>
                  <a:lnTo>
                    <a:pt x="119900" y="64555"/>
                  </a:lnTo>
                  <a:lnTo>
                    <a:pt x="111927" y="67688"/>
                  </a:lnTo>
                  <a:lnTo>
                    <a:pt x="110788" y="73100"/>
                  </a:lnTo>
                  <a:lnTo>
                    <a:pt x="117055" y="79077"/>
                  </a:lnTo>
                  <a:lnTo>
                    <a:pt x="114488" y="85344"/>
                  </a:lnTo>
                  <a:lnTo>
                    <a:pt x="105661" y="85916"/>
                  </a:lnTo>
                  <a:lnTo>
                    <a:pt x="102244" y="91327"/>
                  </a:lnTo>
                  <a:lnTo>
                    <a:pt x="106233" y="99583"/>
                  </a:lnTo>
                  <a:lnTo>
                    <a:pt x="100533" y="104427"/>
                  </a:lnTo>
                  <a:lnTo>
                    <a:pt x="93127" y="101577"/>
                  </a:lnTo>
                  <a:lnTo>
                    <a:pt x="85727" y="105566"/>
                  </a:lnTo>
                  <a:lnTo>
                    <a:pt x="84872" y="115822"/>
                  </a:lnTo>
                  <a:lnTo>
                    <a:pt x="78605" y="117527"/>
                  </a:lnTo>
                  <a:lnTo>
                    <a:pt x="72338" y="110694"/>
                  </a:lnTo>
                  <a:lnTo>
                    <a:pt x="68066" y="112116"/>
                  </a:lnTo>
                  <a:lnTo>
                    <a:pt x="65216" y="120377"/>
                  </a:lnTo>
                  <a:lnTo>
                    <a:pt x="56672" y="120377"/>
                  </a:lnTo>
                  <a:lnTo>
                    <a:pt x="54111" y="111833"/>
                  </a:lnTo>
                  <a:lnTo>
                    <a:pt x="45850" y="109838"/>
                  </a:lnTo>
                  <a:lnTo>
                    <a:pt x="39583" y="116672"/>
                  </a:lnTo>
                  <a:lnTo>
                    <a:pt x="32750" y="113827"/>
                  </a:lnTo>
                  <a:lnTo>
                    <a:pt x="33033" y="103288"/>
                  </a:lnTo>
                  <a:lnTo>
                    <a:pt x="28761" y="100727"/>
                  </a:lnTo>
                  <a:lnTo>
                    <a:pt x="18794" y="104711"/>
                  </a:lnTo>
                  <a:lnTo>
                    <a:pt x="14522" y="99300"/>
                  </a:lnTo>
                  <a:lnTo>
                    <a:pt x="18794" y="89900"/>
                  </a:lnTo>
                  <a:lnTo>
                    <a:pt x="16233" y="85916"/>
                  </a:lnTo>
                  <a:lnTo>
                    <a:pt x="5122" y="86200"/>
                  </a:lnTo>
                  <a:lnTo>
                    <a:pt x="2844" y="79077"/>
                  </a:lnTo>
                  <a:lnTo>
                    <a:pt x="10822" y="71672"/>
                  </a:lnTo>
                  <a:lnTo>
                    <a:pt x="10533" y="67688"/>
                  </a:lnTo>
                  <a:lnTo>
                    <a:pt x="0" y="63416"/>
                  </a:lnTo>
                  <a:lnTo>
                    <a:pt x="283" y="55727"/>
                  </a:lnTo>
                  <a:lnTo>
                    <a:pt x="10822" y="51738"/>
                  </a:lnTo>
                  <a:lnTo>
                    <a:pt x="11672" y="47750"/>
                  </a:lnTo>
                  <a:lnTo>
                    <a:pt x="3416" y="39777"/>
                  </a:lnTo>
                  <a:lnTo>
                    <a:pt x="6261" y="32655"/>
                  </a:lnTo>
                  <a:lnTo>
                    <a:pt x="17655" y="33227"/>
                  </a:lnTo>
                  <a:lnTo>
                    <a:pt x="19933" y="30094"/>
                  </a:lnTo>
                  <a:lnTo>
                    <a:pt x="15661" y="19555"/>
                  </a:lnTo>
                  <a:lnTo>
                    <a:pt x="20788" y="14427"/>
                  </a:lnTo>
                  <a:lnTo>
                    <a:pt x="30755" y="18983"/>
                  </a:lnTo>
                  <a:lnTo>
                    <a:pt x="33605" y="16988"/>
                  </a:lnTo>
                  <a:lnTo>
                    <a:pt x="33888" y="7022"/>
                  </a:lnTo>
                  <a:lnTo>
                    <a:pt x="40155" y="3888"/>
                  </a:lnTo>
                  <a:lnTo>
                    <a:pt x="47277" y="11294"/>
                  </a:lnTo>
                  <a:lnTo>
                    <a:pt x="53827" y="9583"/>
                  </a:lnTo>
                  <a:close/>
                  <a:moveTo>
                    <a:pt x="60094" y="80122"/>
                  </a:moveTo>
                  <a:lnTo>
                    <a:pt x="62083" y="79933"/>
                  </a:lnTo>
                  <a:lnTo>
                    <a:pt x="64077" y="79744"/>
                  </a:lnTo>
                  <a:lnTo>
                    <a:pt x="66072" y="79266"/>
                  </a:lnTo>
                  <a:lnTo>
                    <a:pt x="67877" y="78700"/>
                  </a:lnTo>
                  <a:lnTo>
                    <a:pt x="69488" y="77750"/>
                  </a:lnTo>
                  <a:lnTo>
                    <a:pt x="71200" y="76705"/>
                  </a:lnTo>
                  <a:lnTo>
                    <a:pt x="72811" y="75566"/>
                  </a:lnTo>
                  <a:lnTo>
                    <a:pt x="74050" y="74333"/>
                  </a:lnTo>
                  <a:lnTo>
                    <a:pt x="75377" y="72811"/>
                  </a:lnTo>
                  <a:lnTo>
                    <a:pt x="76611" y="71388"/>
                  </a:lnTo>
                  <a:lnTo>
                    <a:pt x="77561" y="69777"/>
                  </a:lnTo>
                  <a:lnTo>
                    <a:pt x="78416" y="68161"/>
                  </a:lnTo>
                  <a:lnTo>
                    <a:pt x="78983" y="66261"/>
                  </a:lnTo>
                  <a:lnTo>
                    <a:pt x="79555" y="64266"/>
                  </a:lnTo>
                  <a:lnTo>
                    <a:pt x="79933" y="62277"/>
                  </a:lnTo>
                  <a:lnTo>
                    <a:pt x="79933" y="60283"/>
                  </a:lnTo>
                  <a:lnTo>
                    <a:pt x="79933" y="58288"/>
                  </a:lnTo>
                  <a:lnTo>
                    <a:pt x="79555" y="56294"/>
                  </a:lnTo>
                  <a:lnTo>
                    <a:pt x="78983" y="54488"/>
                  </a:lnTo>
                  <a:lnTo>
                    <a:pt x="78416" y="52594"/>
                  </a:lnTo>
                  <a:lnTo>
                    <a:pt x="77561" y="50788"/>
                  </a:lnTo>
                  <a:lnTo>
                    <a:pt x="76611" y="49172"/>
                  </a:lnTo>
                  <a:lnTo>
                    <a:pt x="75377" y="47750"/>
                  </a:lnTo>
                  <a:lnTo>
                    <a:pt x="74050" y="46233"/>
                  </a:lnTo>
                  <a:lnTo>
                    <a:pt x="72811" y="45000"/>
                  </a:lnTo>
                  <a:lnTo>
                    <a:pt x="71200" y="43855"/>
                  </a:lnTo>
                  <a:lnTo>
                    <a:pt x="69488" y="43005"/>
                  </a:lnTo>
                  <a:lnTo>
                    <a:pt x="67877" y="42055"/>
                  </a:lnTo>
                  <a:lnTo>
                    <a:pt x="66072" y="41294"/>
                  </a:lnTo>
                  <a:lnTo>
                    <a:pt x="64077" y="41011"/>
                  </a:lnTo>
                  <a:lnTo>
                    <a:pt x="62083" y="40627"/>
                  </a:lnTo>
                  <a:lnTo>
                    <a:pt x="60094" y="40627"/>
                  </a:lnTo>
                  <a:lnTo>
                    <a:pt x="58005" y="40627"/>
                  </a:lnTo>
                  <a:lnTo>
                    <a:pt x="56011" y="41011"/>
                  </a:lnTo>
                  <a:lnTo>
                    <a:pt x="54205" y="41294"/>
                  </a:lnTo>
                  <a:lnTo>
                    <a:pt x="52400" y="42055"/>
                  </a:lnTo>
                  <a:lnTo>
                    <a:pt x="50788" y="43005"/>
                  </a:lnTo>
                  <a:lnTo>
                    <a:pt x="49077" y="43855"/>
                  </a:lnTo>
                  <a:lnTo>
                    <a:pt x="47466" y="45000"/>
                  </a:lnTo>
                  <a:lnTo>
                    <a:pt x="46038" y="46233"/>
                  </a:lnTo>
                  <a:lnTo>
                    <a:pt x="44711" y="47750"/>
                  </a:lnTo>
                  <a:lnTo>
                    <a:pt x="43666" y="49172"/>
                  </a:lnTo>
                  <a:lnTo>
                    <a:pt x="42716" y="50788"/>
                  </a:lnTo>
                  <a:lnTo>
                    <a:pt x="41866" y="52594"/>
                  </a:lnTo>
                  <a:lnTo>
                    <a:pt x="41105" y="54488"/>
                  </a:lnTo>
                  <a:lnTo>
                    <a:pt x="40727" y="56294"/>
                  </a:lnTo>
                  <a:lnTo>
                    <a:pt x="40344" y="58288"/>
                  </a:lnTo>
                  <a:lnTo>
                    <a:pt x="40344" y="60283"/>
                  </a:lnTo>
                  <a:lnTo>
                    <a:pt x="40344" y="62277"/>
                  </a:lnTo>
                  <a:lnTo>
                    <a:pt x="40727" y="64266"/>
                  </a:lnTo>
                  <a:lnTo>
                    <a:pt x="41105" y="66261"/>
                  </a:lnTo>
                  <a:lnTo>
                    <a:pt x="41866" y="68161"/>
                  </a:lnTo>
                  <a:lnTo>
                    <a:pt x="42716" y="69777"/>
                  </a:lnTo>
                  <a:lnTo>
                    <a:pt x="43666" y="71388"/>
                  </a:lnTo>
                  <a:lnTo>
                    <a:pt x="44711" y="72811"/>
                  </a:lnTo>
                  <a:lnTo>
                    <a:pt x="46038" y="74333"/>
                  </a:lnTo>
                  <a:lnTo>
                    <a:pt x="47466" y="75566"/>
                  </a:lnTo>
                  <a:lnTo>
                    <a:pt x="49077" y="76705"/>
                  </a:lnTo>
                  <a:lnTo>
                    <a:pt x="50788" y="77750"/>
                  </a:lnTo>
                  <a:lnTo>
                    <a:pt x="52400" y="78700"/>
                  </a:lnTo>
                  <a:lnTo>
                    <a:pt x="54205" y="79266"/>
                  </a:lnTo>
                  <a:lnTo>
                    <a:pt x="56011" y="79744"/>
                  </a:lnTo>
                  <a:lnTo>
                    <a:pt x="58005" y="79933"/>
                  </a:lnTo>
                  <a:lnTo>
                    <a:pt x="60094" y="80122"/>
                  </a:lnTo>
                  <a:close/>
                </a:path>
              </a:pathLst>
            </a:custGeom>
            <a:solidFill>
              <a:srgbClr val="C0C0C0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Shape 2089"/>
            <p:cNvSpPr/>
            <p:nvPr/>
          </p:nvSpPr>
          <p:spPr>
            <a:xfrm>
              <a:off x="4062412" y="3400425"/>
              <a:ext cx="2520949" cy="2209799"/>
            </a:xfrm>
            <a:custGeom>
              <a:pathLst>
                <a:path extrusionOk="0" h="120000" w="120000">
                  <a:moveTo>
                    <a:pt x="53827" y="9583"/>
                  </a:moveTo>
                  <a:lnTo>
                    <a:pt x="57244" y="472"/>
                  </a:lnTo>
                  <a:lnTo>
                    <a:pt x="64650" y="472"/>
                  </a:lnTo>
                  <a:lnTo>
                    <a:pt x="68350" y="9872"/>
                  </a:lnTo>
                  <a:lnTo>
                    <a:pt x="72622" y="10727"/>
                  </a:lnTo>
                  <a:lnTo>
                    <a:pt x="79461" y="3322"/>
                  </a:lnTo>
                  <a:lnTo>
                    <a:pt x="86294" y="6166"/>
                  </a:lnTo>
                  <a:lnTo>
                    <a:pt x="86577" y="16138"/>
                  </a:lnTo>
                  <a:lnTo>
                    <a:pt x="91138" y="19555"/>
                  </a:lnTo>
                  <a:lnTo>
                    <a:pt x="99394" y="15283"/>
                  </a:lnTo>
                  <a:lnTo>
                    <a:pt x="105094" y="20411"/>
                  </a:lnTo>
                  <a:lnTo>
                    <a:pt x="101105" y="29522"/>
                  </a:lnTo>
                  <a:lnTo>
                    <a:pt x="104238" y="33794"/>
                  </a:lnTo>
                  <a:lnTo>
                    <a:pt x="113350" y="33511"/>
                  </a:lnTo>
                  <a:lnTo>
                    <a:pt x="115916" y="40061"/>
                  </a:lnTo>
                  <a:lnTo>
                    <a:pt x="109650" y="45472"/>
                  </a:lnTo>
                  <a:lnTo>
                    <a:pt x="111644" y="54016"/>
                  </a:lnTo>
                  <a:lnTo>
                    <a:pt x="120188" y="57150"/>
                  </a:lnTo>
                  <a:lnTo>
                    <a:pt x="119900" y="64555"/>
                  </a:lnTo>
                  <a:lnTo>
                    <a:pt x="111927" y="67688"/>
                  </a:lnTo>
                  <a:lnTo>
                    <a:pt x="110788" y="73100"/>
                  </a:lnTo>
                  <a:lnTo>
                    <a:pt x="117055" y="79077"/>
                  </a:lnTo>
                  <a:lnTo>
                    <a:pt x="114488" y="85344"/>
                  </a:lnTo>
                  <a:lnTo>
                    <a:pt x="105661" y="85916"/>
                  </a:lnTo>
                  <a:lnTo>
                    <a:pt x="102244" y="91327"/>
                  </a:lnTo>
                  <a:lnTo>
                    <a:pt x="106233" y="99583"/>
                  </a:lnTo>
                  <a:lnTo>
                    <a:pt x="100533" y="104427"/>
                  </a:lnTo>
                  <a:lnTo>
                    <a:pt x="93127" y="101577"/>
                  </a:lnTo>
                  <a:lnTo>
                    <a:pt x="85727" y="105566"/>
                  </a:lnTo>
                  <a:lnTo>
                    <a:pt x="84872" y="115822"/>
                  </a:lnTo>
                  <a:lnTo>
                    <a:pt x="78605" y="117527"/>
                  </a:lnTo>
                  <a:lnTo>
                    <a:pt x="72338" y="110694"/>
                  </a:lnTo>
                  <a:lnTo>
                    <a:pt x="68066" y="112116"/>
                  </a:lnTo>
                  <a:lnTo>
                    <a:pt x="65216" y="120377"/>
                  </a:lnTo>
                  <a:lnTo>
                    <a:pt x="56672" y="120377"/>
                  </a:lnTo>
                  <a:lnTo>
                    <a:pt x="54111" y="111833"/>
                  </a:lnTo>
                  <a:lnTo>
                    <a:pt x="45850" y="109838"/>
                  </a:lnTo>
                  <a:lnTo>
                    <a:pt x="39583" y="116672"/>
                  </a:lnTo>
                  <a:lnTo>
                    <a:pt x="32750" y="113827"/>
                  </a:lnTo>
                  <a:lnTo>
                    <a:pt x="33033" y="103288"/>
                  </a:lnTo>
                  <a:lnTo>
                    <a:pt x="28761" y="100727"/>
                  </a:lnTo>
                  <a:lnTo>
                    <a:pt x="18794" y="104711"/>
                  </a:lnTo>
                  <a:lnTo>
                    <a:pt x="14522" y="99300"/>
                  </a:lnTo>
                  <a:lnTo>
                    <a:pt x="18794" y="89900"/>
                  </a:lnTo>
                  <a:lnTo>
                    <a:pt x="16233" y="85916"/>
                  </a:lnTo>
                  <a:lnTo>
                    <a:pt x="5122" y="86200"/>
                  </a:lnTo>
                  <a:lnTo>
                    <a:pt x="2844" y="79077"/>
                  </a:lnTo>
                  <a:lnTo>
                    <a:pt x="10822" y="71672"/>
                  </a:lnTo>
                  <a:lnTo>
                    <a:pt x="10533" y="67688"/>
                  </a:lnTo>
                  <a:lnTo>
                    <a:pt x="0" y="63416"/>
                  </a:lnTo>
                  <a:lnTo>
                    <a:pt x="283" y="55727"/>
                  </a:lnTo>
                  <a:lnTo>
                    <a:pt x="10822" y="51738"/>
                  </a:lnTo>
                  <a:lnTo>
                    <a:pt x="11672" y="47750"/>
                  </a:lnTo>
                  <a:lnTo>
                    <a:pt x="3416" y="39777"/>
                  </a:lnTo>
                  <a:lnTo>
                    <a:pt x="6261" y="32655"/>
                  </a:lnTo>
                  <a:lnTo>
                    <a:pt x="17655" y="33227"/>
                  </a:lnTo>
                  <a:lnTo>
                    <a:pt x="19933" y="30094"/>
                  </a:lnTo>
                  <a:lnTo>
                    <a:pt x="15661" y="19555"/>
                  </a:lnTo>
                  <a:lnTo>
                    <a:pt x="20788" y="14427"/>
                  </a:lnTo>
                  <a:lnTo>
                    <a:pt x="30755" y="18983"/>
                  </a:lnTo>
                  <a:lnTo>
                    <a:pt x="33605" y="16988"/>
                  </a:lnTo>
                  <a:lnTo>
                    <a:pt x="33888" y="7022"/>
                  </a:lnTo>
                  <a:lnTo>
                    <a:pt x="40155" y="3888"/>
                  </a:lnTo>
                  <a:lnTo>
                    <a:pt x="47277" y="11294"/>
                  </a:lnTo>
                  <a:lnTo>
                    <a:pt x="53827" y="9583"/>
                  </a:lnTo>
                  <a:close/>
                  <a:moveTo>
                    <a:pt x="60094" y="80122"/>
                  </a:moveTo>
                  <a:lnTo>
                    <a:pt x="62083" y="79933"/>
                  </a:lnTo>
                  <a:lnTo>
                    <a:pt x="64077" y="79744"/>
                  </a:lnTo>
                  <a:lnTo>
                    <a:pt x="66072" y="79266"/>
                  </a:lnTo>
                  <a:lnTo>
                    <a:pt x="67877" y="78700"/>
                  </a:lnTo>
                  <a:lnTo>
                    <a:pt x="69488" y="77750"/>
                  </a:lnTo>
                  <a:lnTo>
                    <a:pt x="71200" y="76705"/>
                  </a:lnTo>
                  <a:lnTo>
                    <a:pt x="72811" y="75566"/>
                  </a:lnTo>
                  <a:lnTo>
                    <a:pt x="74050" y="74333"/>
                  </a:lnTo>
                  <a:lnTo>
                    <a:pt x="75377" y="72811"/>
                  </a:lnTo>
                  <a:lnTo>
                    <a:pt x="76611" y="71388"/>
                  </a:lnTo>
                  <a:lnTo>
                    <a:pt x="77561" y="69777"/>
                  </a:lnTo>
                  <a:lnTo>
                    <a:pt x="78416" y="68161"/>
                  </a:lnTo>
                  <a:lnTo>
                    <a:pt x="78983" y="66261"/>
                  </a:lnTo>
                  <a:lnTo>
                    <a:pt x="79555" y="64266"/>
                  </a:lnTo>
                  <a:lnTo>
                    <a:pt x="79933" y="62277"/>
                  </a:lnTo>
                  <a:lnTo>
                    <a:pt x="79933" y="60283"/>
                  </a:lnTo>
                  <a:lnTo>
                    <a:pt x="79933" y="58288"/>
                  </a:lnTo>
                  <a:lnTo>
                    <a:pt x="79555" y="56294"/>
                  </a:lnTo>
                  <a:lnTo>
                    <a:pt x="78983" y="54488"/>
                  </a:lnTo>
                  <a:lnTo>
                    <a:pt x="78416" y="52594"/>
                  </a:lnTo>
                  <a:lnTo>
                    <a:pt x="77561" y="50788"/>
                  </a:lnTo>
                  <a:lnTo>
                    <a:pt x="76611" y="49172"/>
                  </a:lnTo>
                  <a:lnTo>
                    <a:pt x="75377" y="47750"/>
                  </a:lnTo>
                  <a:lnTo>
                    <a:pt x="74050" y="46233"/>
                  </a:lnTo>
                  <a:lnTo>
                    <a:pt x="72811" y="45000"/>
                  </a:lnTo>
                  <a:lnTo>
                    <a:pt x="71200" y="43855"/>
                  </a:lnTo>
                  <a:lnTo>
                    <a:pt x="69488" y="43005"/>
                  </a:lnTo>
                  <a:lnTo>
                    <a:pt x="67877" y="42055"/>
                  </a:lnTo>
                  <a:lnTo>
                    <a:pt x="66072" y="41294"/>
                  </a:lnTo>
                  <a:lnTo>
                    <a:pt x="64077" y="41011"/>
                  </a:lnTo>
                  <a:lnTo>
                    <a:pt x="62083" y="40627"/>
                  </a:lnTo>
                  <a:lnTo>
                    <a:pt x="60094" y="40627"/>
                  </a:lnTo>
                  <a:lnTo>
                    <a:pt x="58005" y="40627"/>
                  </a:lnTo>
                  <a:lnTo>
                    <a:pt x="56011" y="41011"/>
                  </a:lnTo>
                  <a:lnTo>
                    <a:pt x="54205" y="41294"/>
                  </a:lnTo>
                  <a:lnTo>
                    <a:pt x="52400" y="42055"/>
                  </a:lnTo>
                  <a:lnTo>
                    <a:pt x="50788" y="43005"/>
                  </a:lnTo>
                  <a:lnTo>
                    <a:pt x="49077" y="43855"/>
                  </a:lnTo>
                  <a:lnTo>
                    <a:pt x="47466" y="45000"/>
                  </a:lnTo>
                  <a:lnTo>
                    <a:pt x="46038" y="46233"/>
                  </a:lnTo>
                  <a:lnTo>
                    <a:pt x="44711" y="47750"/>
                  </a:lnTo>
                  <a:lnTo>
                    <a:pt x="43666" y="49172"/>
                  </a:lnTo>
                  <a:lnTo>
                    <a:pt x="42716" y="50788"/>
                  </a:lnTo>
                  <a:lnTo>
                    <a:pt x="41866" y="52594"/>
                  </a:lnTo>
                  <a:lnTo>
                    <a:pt x="41105" y="54488"/>
                  </a:lnTo>
                  <a:lnTo>
                    <a:pt x="40727" y="56294"/>
                  </a:lnTo>
                  <a:lnTo>
                    <a:pt x="40344" y="58288"/>
                  </a:lnTo>
                  <a:lnTo>
                    <a:pt x="40344" y="60283"/>
                  </a:lnTo>
                  <a:lnTo>
                    <a:pt x="40344" y="62277"/>
                  </a:lnTo>
                  <a:lnTo>
                    <a:pt x="40727" y="64266"/>
                  </a:lnTo>
                  <a:lnTo>
                    <a:pt x="41105" y="66261"/>
                  </a:lnTo>
                  <a:lnTo>
                    <a:pt x="41866" y="68161"/>
                  </a:lnTo>
                  <a:lnTo>
                    <a:pt x="42716" y="69777"/>
                  </a:lnTo>
                  <a:lnTo>
                    <a:pt x="43666" y="71388"/>
                  </a:lnTo>
                  <a:lnTo>
                    <a:pt x="44711" y="72811"/>
                  </a:lnTo>
                  <a:lnTo>
                    <a:pt x="46038" y="74333"/>
                  </a:lnTo>
                  <a:lnTo>
                    <a:pt x="47466" y="75566"/>
                  </a:lnTo>
                  <a:lnTo>
                    <a:pt x="49077" y="76705"/>
                  </a:lnTo>
                  <a:lnTo>
                    <a:pt x="50788" y="77750"/>
                  </a:lnTo>
                  <a:lnTo>
                    <a:pt x="52400" y="78700"/>
                  </a:lnTo>
                  <a:lnTo>
                    <a:pt x="54205" y="79266"/>
                  </a:lnTo>
                  <a:lnTo>
                    <a:pt x="56011" y="79744"/>
                  </a:lnTo>
                  <a:lnTo>
                    <a:pt x="58005" y="79933"/>
                  </a:lnTo>
                  <a:lnTo>
                    <a:pt x="60094" y="80122"/>
                  </a:lnTo>
                  <a:close/>
                </a:path>
              </a:pathLst>
            </a:custGeom>
            <a:solidFill>
              <a:srgbClr val="C0C0C0"/>
            </a:solidFill>
            <a:ln cap="flat" cmpd="sng" w="9525">
              <a:solidFill>
                <a:srgbClr val="000000"/>
              </a:solidFill>
              <a:prstDash val="solid"/>
              <a:miter lim="8000"/>
              <a:headEnd len="med" w="med" type="none"/>
              <a:tailEnd len="med" w="med" type="none"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MCj01568810000[1]" id="2090" name="Shape 20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311" y="2057400"/>
            <a:ext cx="603249" cy="573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Shape 2095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096" name="Shape 2096"/>
          <p:cNvSpPr txBox="1"/>
          <p:nvPr>
            <p:ph idx="1" type="subTitle"/>
          </p:nvPr>
        </p:nvSpPr>
        <p:spPr>
          <a:xfrm>
            <a:off x="228600" y="7620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Who owns the company?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Quimby 70%, Shavitz 30%: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Is this likely to change?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grow company will likely surrender some equity to: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investors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Key team members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 Notice that by surrendering ownership, you also align interests of team members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70C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images" id="2097" name="Shape 20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8MKNGW6G\MCj03343280000[1].wmf" id="2098" name="Shape 20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8112" y="3611562"/>
            <a:ext cx="1817686" cy="157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104" name="Shape 2104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Let’s Looking at Quimby’s business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at this later stage using ….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  <a:r>
              <a:rPr b="1" i="0" lang="en-US" sz="4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r>
              <a:rPr b="1" i="0" lang="en-US" sz="4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H</a:t>
            </a:r>
            <a:r>
              <a:rPr b="1" i="0" lang="en-US" sz="4400" u="none" cap="none" strike="noStrike">
                <a:solidFill>
                  <a:srgbClr val="00B0F0"/>
                </a:solidFill>
                <a:latin typeface="Arial Black"/>
                <a:ea typeface="Arial Black"/>
                <a:cs typeface="Arial Black"/>
                <a:sym typeface="Arial Black"/>
              </a:rPr>
              <a:t>E</a:t>
            </a:r>
            <a:r>
              <a:rPr b="1" i="0" lang="en-US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T</a:t>
            </a:r>
            <a:r>
              <a:rPr b="1" i="0" lang="en-US" sz="4400" u="none" cap="none" strike="noStrike">
                <a:solidFill>
                  <a:srgbClr val="FFFF00"/>
                </a:solidFill>
                <a:latin typeface="Arial Black"/>
                <a:ea typeface="Arial Black"/>
                <a:cs typeface="Arial Black"/>
                <a:sym typeface="Arial Black"/>
              </a:rPr>
              <a:t>I</a:t>
            </a:r>
            <a:r>
              <a:rPr b="1" i="0" lang="en-US" sz="4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M</a:t>
            </a:r>
            <a:r>
              <a:rPr b="1" i="0" lang="en-US" sz="4400" u="none" cap="none" strike="noStrike">
                <a:solidFill>
                  <a:srgbClr val="FF6600"/>
                </a:solidFill>
                <a:latin typeface="Arial Black"/>
                <a:ea typeface="Arial Black"/>
                <a:cs typeface="Arial Black"/>
                <a:sym typeface="Arial Black"/>
              </a:rPr>
              <a:t>M</a:t>
            </a:r>
            <a:r>
              <a:rPr b="1" i="0" lang="en-US" sz="44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O</a:t>
            </a:r>
            <a:r>
              <a:rPr b="1" i="0" lang="en-US" sz="44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N</a:t>
            </a:r>
            <a:r>
              <a:rPr b="1" i="0" lang="en-US" sz="4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S </a:t>
            </a:r>
            <a:r>
              <a:rPr b="1" i="0" lang="en-US" sz="4400" u="none" cap="none" strike="noStrike">
                <a:solidFill>
                  <a:srgbClr val="A907A9"/>
                </a:solidFill>
                <a:latin typeface="Arial Black"/>
                <a:ea typeface="Arial Black"/>
                <a:cs typeface="Arial Black"/>
                <a:sym typeface="Arial Black"/>
              </a:rPr>
              <a:t>M</a:t>
            </a:r>
            <a:r>
              <a:rPr b="1" i="0" lang="en-US" sz="4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O</a:t>
            </a:r>
            <a:r>
              <a:rPr b="1" i="0" lang="en-US" sz="4400" u="none" cap="none" strike="noStrike">
                <a:solidFill>
                  <a:srgbClr val="1E4649"/>
                </a:solidFill>
                <a:latin typeface="Arial Black"/>
                <a:ea typeface="Arial Black"/>
                <a:cs typeface="Arial Black"/>
                <a:sym typeface="Arial Black"/>
              </a:rPr>
              <a:t>D</a:t>
            </a:r>
            <a:r>
              <a:rPr b="1" i="0" lang="en-US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</a:t>
            </a:r>
            <a:r>
              <a:rPr b="1" i="0" lang="en-US" sz="4400" u="none" cap="none" strike="noStrike">
                <a:solidFill>
                  <a:srgbClr val="7030A0"/>
                </a:solidFill>
                <a:latin typeface="Arial Black"/>
                <a:ea typeface="Arial Black"/>
                <a:cs typeface="Arial Black"/>
                <a:sym typeface="Arial Black"/>
              </a:rPr>
              <a:t>L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images" id="2105" name="Shape 2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Shape 2110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2111" name="Shape 2111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112" name="Shape 2112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Shape 2113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Shape 2114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Shape 2115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6" name="Shape 2116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117" name="Shape 2117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Shape 2118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Shape 2119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0" name="Shape 2120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2121" name="Shape 2121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2122" name="Shape 2122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2123" name="Shape 2123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2124" name="Shape 2124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2125" name="Shape 2125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2126" name="Shape 2126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2127" name="Shape 2127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2128" name="Shape 2128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2129" name="Shape 2129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2130" name="Shape 2130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2131" name="Shape 2131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2132" name="Shape 2132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2133" name="Shape 2133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139" name="Shape 2139"/>
          <p:cNvSpPr txBox="1"/>
          <p:nvPr>
            <p:ph idx="1" type="subTitle"/>
          </p:nvPr>
        </p:nvSpPr>
        <p:spPr>
          <a:xfrm>
            <a:off x="228600" y="9144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What are Quimby’s options?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Stay in NC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high quality workforce, lower taxes &amp; transport costs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Return to Maine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Can rehire former workers, work deal with state of ME to reduce taxes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Sell company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“…business isn’t going to need me anymore.  My child will grow up and want to move away from its mother.”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images" id="2140" name="Shape 2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0212219" id="2141" name="Shape 2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6561" y="2438400"/>
            <a:ext cx="858836" cy="89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Shape 2146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147" name="Shape 2147"/>
          <p:cNvSpPr txBox="1"/>
          <p:nvPr>
            <p:ph idx="1" type="subTitle"/>
          </p:nvPr>
        </p:nvSpPr>
        <p:spPr>
          <a:xfrm>
            <a:off x="228600" y="9144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What Quimby’s ultimate goal at end of case?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Dreamed about living in India and working with rural women on product design, production, and marketing of their handmade crafts.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images" id="2148" name="Shape 2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8O38YCYS\MCj04349450000[1].wmf" id="2149" name="Shape 2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4635500"/>
            <a:ext cx="1641475" cy="184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Shape 2154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2 Quimby Case Study</a:t>
            </a:r>
          </a:p>
        </p:txBody>
      </p:sp>
      <p:sp>
        <p:nvSpPr>
          <p:cNvPr id="2155" name="Shape 2155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What would you advise Quimby to do</a:t>
            </a:r>
            <a:r>
              <a:rPr b="1" i="0" lang="en-US" sz="32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?  LET’S VOTE #1, #2, #3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images" id="2156" name="Shape 2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3225" y="30480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2363040000[1]" id="2157" name="Shape 2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3951287"/>
            <a:ext cx="1981199" cy="28305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979030000[1]" id="2158" name="Shape 21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0725" y="2438400"/>
            <a:ext cx="1692275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364" name="Shape 364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other industries does Carnegie get involved?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1860s: Iron forge, Oil Company, bridge company, PA RR. Known for his efficiency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1864 constructs a blast furnace &amp; rolling mill at Pittsbugh.  Reorganized as Keystone Bridge Co.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1865: Resigns from PA RR</a:t>
            </a:r>
          </a:p>
        </p:txBody>
      </p:sp>
      <p:pic>
        <p:nvPicPr>
          <p:cNvPr descr="MPj04228190000[1]" id="365" name="Shape 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4470400"/>
            <a:ext cx="1389061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Shape 2163"/>
          <p:cNvSpPr txBox="1"/>
          <p:nvPr>
            <p:ph type="ctrTitle"/>
          </p:nvPr>
        </p:nvSpPr>
        <p:spPr>
          <a:xfrm>
            <a:off x="609600" y="228600"/>
            <a:ext cx="8229600" cy="2286000"/>
          </a:xfrm>
          <a:prstGeom prst="rect">
            <a:avLst/>
          </a:prstGeom>
          <a:solidFill>
            <a:srgbClr val="FF9966"/>
          </a:solidFill>
          <a:ln cap="flat" cmpd="sng" w="9525">
            <a:solidFill>
              <a:srgbClr val="0066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 Seeing Opportunity Through a Sustainability Lens Ch 4</a:t>
            </a:r>
          </a:p>
        </p:txBody>
      </p:sp>
      <p:sp>
        <p:nvSpPr>
          <p:cNvPr id="2164" name="Shape 2164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&amp;S 8.jpg" id="2165" name="Shape 2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2844800"/>
            <a:ext cx="2466974" cy="30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Shape 21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171" name="Shape 2171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does “Green” is the New “Black”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Profitable opportunities in environmentally friendly production &amp; products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Concern for well-being of people both at home and throughout the world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Greater environmental awareness, fragility of ecosystems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Huge expenses from environmental disasters (Exxon’s Valdez oil spill cost $2.5 billion just for the cleanup).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Fear of future government regulation (like Sarbanes Oxley after Enron scandal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Shape 21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177" name="Shape 2177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are negative externalities?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Negative impacts on third parties that are neither buys nor sellers in market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Example?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Pollution that people living in great industrial centers once faced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 October 1948, 20 people died in Denora, a town just southwest of Pittsburgh. 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Denora, PA at </a:t>
            </a:r>
            <a:r>
              <a:rPr b="0" i="1" lang="en-US" sz="3600" u="none" cap="none" strike="noStrike">
                <a:solidFill>
                  <a:srgbClr val="C00000"/>
                </a:solidFill>
                <a:latin typeface="Corben"/>
                <a:ea typeface="Corben"/>
                <a:cs typeface="Corben"/>
                <a:sym typeface="Corben"/>
              </a:rPr>
              <a:t>Noon</a:t>
            </a: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, Oct 29, 1948</a:t>
            </a:r>
          </a:p>
        </p:txBody>
      </p:sp>
      <p:sp>
        <p:nvSpPr>
          <p:cNvPr id="2183" name="Shape 2183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z_01_img0071.jpg" id="2184" name="Shape 2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600200"/>
            <a:ext cx="6527700" cy="45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Shape 2189"/>
          <p:cNvSpPr txBox="1"/>
          <p:nvPr/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Shape 2190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Shape 219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Negative Externality in Production</a:t>
            </a:r>
          </a:p>
        </p:txBody>
      </p:sp>
      <p:cxnSp>
        <p:nvCxnSpPr>
          <p:cNvPr id="2192" name="Shape 2192"/>
          <p:cNvCxnSpPr/>
          <p:nvPr/>
        </p:nvCxnSpPr>
        <p:spPr>
          <a:xfrm>
            <a:off x="1981200" y="1587500"/>
            <a:ext cx="0" cy="398780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193" name="Shape 2193"/>
          <p:cNvCxnSpPr/>
          <p:nvPr/>
        </p:nvCxnSpPr>
        <p:spPr>
          <a:xfrm>
            <a:off x="1968500" y="5638800"/>
            <a:ext cx="4445000" cy="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194" name="Shape 2194"/>
          <p:cNvCxnSpPr/>
          <p:nvPr/>
        </p:nvCxnSpPr>
        <p:spPr>
          <a:xfrm flipH="1" rot="10800000">
            <a:off x="2108200" y="21589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00FF0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195" name="Shape 2195"/>
          <p:cNvSpPr txBox="1"/>
          <p:nvPr/>
        </p:nvSpPr>
        <p:spPr>
          <a:xfrm>
            <a:off x="6477000" y="1503362"/>
            <a:ext cx="1960561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Private Cost</a:t>
            </a:r>
          </a:p>
        </p:txBody>
      </p:sp>
      <p:sp>
        <p:nvSpPr>
          <p:cNvPr id="2196" name="Shape 2196"/>
          <p:cNvSpPr txBox="1"/>
          <p:nvPr/>
        </p:nvSpPr>
        <p:spPr>
          <a:xfrm>
            <a:off x="6154737" y="4703762"/>
            <a:ext cx="2108200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Value</a:t>
            </a:r>
          </a:p>
        </p:txBody>
      </p:sp>
      <p:cxnSp>
        <p:nvCxnSpPr>
          <p:cNvPr id="2197" name="Shape 2197"/>
          <p:cNvCxnSpPr/>
          <p:nvPr/>
        </p:nvCxnSpPr>
        <p:spPr>
          <a:xfrm>
            <a:off x="4114800" y="4013200"/>
            <a:ext cx="0" cy="1701799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198" name="Shape 2198"/>
          <p:cNvSpPr txBox="1"/>
          <p:nvPr/>
        </p:nvSpPr>
        <p:spPr>
          <a:xfrm>
            <a:off x="3867150" y="5791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199" name="Shape 2199"/>
          <p:cNvSpPr txBox="1"/>
          <p:nvPr/>
        </p:nvSpPr>
        <p:spPr>
          <a:xfrm>
            <a:off x="3562350" y="3886200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$10</a:t>
            </a:r>
          </a:p>
        </p:txBody>
      </p:sp>
      <p:sp>
        <p:nvSpPr>
          <p:cNvPr id="2200" name="Shape 2200"/>
          <p:cNvSpPr/>
          <p:nvPr/>
        </p:nvSpPr>
        <p:spPr>
          <a:xfrm>
            <a:off x="838200" y="1524000"/>
            <a:ext cx="914400" cy="914400"/>
          </a:xfrm>
          <a:prstGeom prst="star32">
            <a:avLst>
              <a:gd fmla="val 37500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</a:p>
        </p:txBody>
      </p:sp>
      <p:sp>
        <p:nvSpPr>
          <p:cNvPr id="2201" name="Shape 2201"/>
          <p:cNvSpPr/>
          <p:nvPr/>
        </p:nvSpPr>
        <p:spPr>
          <a:xfrm>
            <a:off x="6248400" y="5943600"/>
            <a:ext cx="914400" cy="914400"/>
          </a:xfrm>
          <a:prstGeom prst="star32">
            <a:avLst>
              <a:gd fmla="val 37500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</a:p>
        </p:txBody>
      </p:sp>
      <p:sp>
        <p:nvSpPr>
          <p:cNvPr id="2202" name="Shape 2202"/>
          <p:cNvSpPr txBox="1"/>
          <p:nvPr/>
        </p:nvSpPr>
        <p:spPr>
          <a:xfrm>
            <a:off x="2492375" y="4648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$5</a:t>
            </a:r>
          </a:p>
        </p:txBody>
      </p:sp>
      <p:sp>
        <p:nvSpPr>
          <p:cNvPr id="2203" name="Shape 2203"/>
          <p:cNvSpPr txBox="1"/>
          <p:nvPr/>
        </p:nvSpPr>
        <p:spPr>
          <a:xfrm>
            <a:off x="4552950" y="3157536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$15</a:t>
            </a:r>
          </a:p>
        </p:txBody>
      </p:sp>
      <p:sp>
        <p:nvSpPr>
          <p:cNvPr id="2204" name="Shape 2204"/>
          <p:cNvSpPr txBox="1"/>
          <p:nvPr/>
        </p:nvSpPr>
        <p:spPr>
          <a:xfrm>
            <a:off x="2717800" y="5791200"/>
            <a:ext cx="406399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2205" name="Shape 2205"/>
          <p:cNvSpPr txBox="1"/>
          <p:nvPr/>
        </p:nvSpPr>
        <p:spPr>
          <a:xfrm>
            <a:off x="3867150" y="5756275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206" name="Shape 2206"/>
          <p:cNvSpPr txBox="1"/>
          <p:nvPr/>
        </p:nvSpPr>
        <p:spPr>
          <a:xfrm>
            <a:off x="4854575" y="5791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</a:p>
        </p:txBody>
      </p:sp>
      <p:cxnSp>
        <p:nvCxnSpPr>
          <p:cNvPr id="2207" name="Shape 2207"/>
          <p:cNvCxnSpPr/>
          <p:nvPr/>
        </p:nvCxnSpPr>
        <p:spPr>
          <a:xfrm>
            <a:off x="5029200" y="3521075"/>
            <a:ext cx="0" cy="2193925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08" name="Shape 2208"/>
          <p:cNvCxnSpPr/>
          <p:nvPr/>
        </p:nvCxnSpPr>
        <p:spPr>
          <a:xfrm>
            <a:off x="2819400" y="5008562"/>
            <a:ext cx="0" cy="630236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Shape 2213"/>
          <p:cNvSpPr txBox="1"/>
          <p:nvPr/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Shape 2214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Shape 22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Negative Externality in Production</a:t>
            </a:r>
          </a:p>
        </p:txBody>
      </p:sp>
      <p:cxnSp>
        <p:nvCxnSpPr>
          <p:cNvPr id="2216" name="Shape 2216"/>
          <p:cNvCxnSpPr/>
          <p:nvPr/>
        </p:nvCxnSpPr>
        <p:spPr>
          <a:xfrm>
            <a:off x="1981200" y="1587500"/>
            <a:ext cx="0" cy="398780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17" name="Shape 2217"/>
          <p:cNvCxnSpPr/>
          <p:nvPr/>
        </p:nvCxnSpPr>
        <p:spPr>
          <a:xfrm>
            <a:off x="1968500" y="5638800"/>
            <a:ext cx="4445000" cy="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18" name="Shape 2218"/>
          <p:cNvCxnSpPr/>
          <p:nvPr/>
        </p:nvCxnSpPr>
        <p:spPr>
          <a:xfrm flipH="1" rot="10800000">
            <a:off x="2108200" y="21589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00FF0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219" name="Shape 2219"/>
          <p:cNvSpPr txBox="1"/>
          <p:nvPr/>
        </p:nvSpPr>
        <p:spPr>
          <a:xfrm>
            <a:off x="6477000" y="1503362"/>
            <a:ext cx="1960561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Private Cost</a:t>
            </a:r>
          </a:p>
        </p:txBody>
      </p:sp>
      <p:sp>
        <p:nvSpPr>
          <p:cNvPr id="2220" name="Shape 2220"/>
          <p:cNvSpPr txBox="1"/>
          <p:nvPr/>
        </p:nvSpPr>
        <p:spPr>
          <a:xfrm>
            <a:off x="6154737" y="4703762"/>
            <a:ext cx="2108200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Value</a:t>
            </a:r>
          </a:p>
        </p:txBody>
      </p:sp>
      <p:cxnSp>
        <p:nvCxnSpPr>
          <p:cNvPr id="2221" name="Shape 2221"/>
          <p:cNvCxnSpPr/>
          <p:nvPr/>
        </p:nvCxnSpPr>
        <p:spPr>
          <a:xfrm>
            <a:off x="4114800" y="4013200"/>
            <a:ext cx="0" cy="1701799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222" name="Shape 2222"/>
          <p:cNvSpPr txBox="1"/>
          <p:nvPr/>
        </p:nvSpPr>
        <p:spPr>
          <a:xfrm>
            <a:off x="3867150" y="5791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223" name="Shape 2223"/>
          <p:cNvSpPr txBox="1"/>
          <p:nvPr/>
        </p:nvSpPr>
        <p:spPr>
          <a:xfrm>
            <a:off x="3562350" y="3886200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$10</a:t>
            </a:r>
          </a:p>
        </p:txBody>
      </p:sp>
      <p:sp>
        <p:nvSpPr>
          <p:cNvPr id="2224" name="Shape 2224"/>
          <p:cNvSpPr/>
          <p:nvPr/>
        </p:nvSpPr>
        <p:spPr>
          <a:xfrm>
            <a:off x="838200" y="1524000"/>
            <a:ext cx="914400" cy="914400"/>
          </a:xfrm>
          <a:prstGeom prst="star32">
            <a:avLst>
              <a:gd fmla="val 37500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</a:p>
        </p:txBody>
      </p:sp>
      <p:sp>
        <p:nvSpPr>
          <p:cNvPr id="2225" name="Shape 2225"/>
          <p:cNvSpPr/>
          <p:nvPr/>
        </p:nvSpPr>
        <p:spPr>
          <a:xfrm>
            <a:off x="6248400" y="5943600"/>
            <a:ext cx="914400" cy="914400"/>
          </a:xfrm>
          <a:prstGeom prst="star32">
            <a:avLst>
              <a:gd fmla="val 37500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</a:p>
        </p:txBody>
      </p:sp>
      <p:sp>
        <p:nvSpPr>
          <p:cNvPr id="2226" name="Shape 2226"/>
          <p:cNvSpPr txBox="1"/>
          <p:nvPr/>
        </p:nvSpPr>
        <p:spPr>
          <a:xfrm>
            <a:off x="2492375" y="4648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$5</a:t>
            </a:r>
          </a:p>
        </p:txBody>
      </p:sp>
      <p:sp>
        <p:nvSpPr>
          <p:cNvPr id="2227" name="Shape 2227"/>
          <p:cNvSpPr txBox="1"/>
          <p:nvPr/>
        </p:nvSpPr>
        <p:spPr>
          <a:xfrm>
            <a:off x="4552950" y="3157536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$15</a:t>
            </a:r>
          </a:p>
        </p:txBody>
      </p:sp>
      <p:sp>
        <p:nvSpPr>
          <p:cNvPr id="2228" name="Shape 2228"/>
          <p:cNvSpPr txBox="1"/>
          <p:nvPr/>
        </p:nvSpPr>
        <p:spPr>
          <a:xfrm>
            <a:off x="2717800" y="5791200"/>
            <a:ext cx="406399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2229" name="Shape 2229"/>
          <p:cNvSpPr txBox="1"/>
          <p:nvPr/>
        </p:nvSpPr>
        <p:spPr>
          <a:xfrm>
            <a:off x="3867150" y="5756275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230" name="Shape 2230"/>
          <p:cNvSpPr txBox="1"/>
          <p:nvPr/>
        </p:nvSpPr>
        <p:spPr>
          <a:xfrm>
            <a:off x="4854575" y="5791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</a:p>
        </p:txBody>
      </p:sp>
      <p:cxnSp>
        <p:nvCxnSpPr>
          <p:cNvPr id="2231" name="Shape 2231"/>
          <p:cNvCxnSpPr/>
          <p:nvPr/>
        </p:nvCxnSpPr>
        <p:spPr>
          <a:xfrm>
            <a:off x="5029200" y="3521075"/>
            <a:ext cx="0" cy="2193925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32" name="Shape 2232"/>
          <p:cNvCxnSpPr/>
          <p:nvPr/>
        </p:nvCxnSpPr>
        <p:spPr>
          <a:xfrm>
            <a:off x="2819400" y="5008562"/>
            <a:ext cx="0" cy="630236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33" name="Shape 2233"/>
          <p:cNvCxnSpPr/>
          <p:nvPr/>
        </p:nvCxnSpPr>
        <p:spPr>
          <a:xfrm>
            <a:off x="2819400" y="3962400"/>
            <a:ext cx="0" cy="630236"/>
          </a:xfrm>
          <a:prstGeom prst="straightConnector1">
            <a:avLst/>
          </a:prstGeom>
          <a:noFill/>
          <a:ln cap="flat" cmpd="sng" w="508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34" name="Shape 2234"/>
          <p:cNvCxnSpPr/>
          <p:nvPr/>
        </p:nvCxnSpPr>
        <p:spPr>
          <a:xfrm>
            <a:off x="4114800" y="3200400"/>
            <a:ext cx="0" cy="630236"/>
          </a:xfrm>
          <a:prstGeom prst="straightConnector1">
            <a:avLst/>
          </a:prstGeom>
          <a:noFill/>
          <a:ln cap="flat" cmpd="sng" w="508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35" name="Shape 2235"/>
          <p:cNvCxnSpPr/>
          <p:nvPr/>
        </p:nvCxnSpPr>
        <p:spPr>
          <a:xfrm>
            <a:off x="5029200" y="2514600"/>
            <a:ext cx="0" cy="630236"/>
          </a:xfrm>
          <a:prstGeom prst="straightConnector1">
            <a:avLst/>
          </a:prstGeom>
          <a:noFill/>
          <a:ln cap="flat" cmpd="sng" w="508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236" name="Shape 2236"/>
          <p:cNvSpPr txBox="1"/>
          <p:nvPr/>
        </p:nvSpPr>
        <p:spPr>
          <a:xfrm>
            <a:off x="2362200" y="34290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$8</a:t>
            </a:r>
          </a:p>
        </p:txBody>
      </p:sp>
    </p:spTree>
  </p:cSld>
  <p:clrMapOvr>
    <a:masterClrMapping/>
  </p:clrMapOvr>
  <p:transition spd="slow">
    <p:fade/>
  </p:transition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Shape 2241"/>
          <p:cNvSpPr txBox="1"/>
          <p:nvPr/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2" name="Shape 2242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Shape 2243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Negative Externality in Production</a:t>
            </a:r>
          </a:p>
        </p:txBody>
      </p:sp>
      <p:cxnSp>
        <p:nvCxnSpPr>
          <p:cNvPr id="2244" name="Shape 2244"/>
          <p:cNvCxnSpPr/>
          <p:nvPr/>
        </p:nvCxnSpPr>
        <p:spPr>
          <a:xfrm>
            <a:off x="1981200" y="1587500"/>
            <a:ext cx="0" cy="398780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45" name="Shape 2245"/>
          <p:cNvCxnSpPr/>
          <p:nvPr/>
        </p:nvCxnSpPr>
        <p:spPr>
          <a:xfrm>
            <a:off x="1968500" y="5638800"/>
            <a:ext cx="4445000" cy="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46" name="Shape 2246"/>
          <p:cNvCxnSpPr/>
          <p:nvPr/>
        </p:nvCxnSpPr>
        <p:spPr>
          <a:xfrm flipH="1" rot="10800000">
            <a:off x="2108200" y="21589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00FF0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247" name="Shape 2247"/>
          <p:cNvSpPr txBox="1"/>
          <p:nvPr/>
        </p:nvSpPr>
        <p:spPr>
          <a:xfrm>
            <a:off x="6477000" y="1503362"/>
            <a:ext cx="1960561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Private Cost</a:t>
            </a:r>
          </a:p>
        </p:txBody>
      </p:sp>
      <p:sp>
        <p:nvSpPr>
          <p:cNvPr id="2248" name="Shape 2248"/>
          <p:cNvSpPr txBox="1"/>
          <p:nvPr/>
        </p:nvSpPr>
        <p:spPr>
          <a:xfrm>
            <a:off x="6154737" y="4703762"/>
            <a:ext cx="2108200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Value</a:t>
            </a:r>
          </a:p>
        </p:txBody>
      </p:sp>
      <p:cxnSp>
        <p:nvCxnSpPr>
          <p:cNvPr id="2249" name="Shape 2249"/>
          <p:cNvCxnSpPr/>
          <p:nvPr/>
        </p:nvCxnSpPr>
        <p:spPr>
          <a:xfrm>
            <a:off x="4114800" y="4013200"/>
            <a:ext cx="0" cy="1701799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250" name="Shape 2250"/>
          <p:cNvSpPr txBox="1"/>
          <p:nvPr/>
        </p:nvSpPr>
        <p:spPr>
          <a:xfrm>
            <a:off x="3867150" y="5791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251" name="Shape 2251"/>
          <p:cNvSpPr txBox="1"/>
          <p:nvPr/>
        </p:nvSpPr>
        <p:spPr>
          <a:xfrm>
            <a:off x="3562350" y="3886200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$10</a:t>
            </a:r>
          </a:p>
        </p:txBody>
      </p:sp>
      <p:sp>
        <p:nvSpPr>
          <p:cNvPr id="2252" name="Shape 2252"/>
          <p:cNvSpPr/>
          <p:nvPr/>
        </p:nvSpPr>
        <p:spPr>
          <a:xfrm>
            <a:off x="838200" y="1524000"/>
            <a:ext cx="914400" cy="914400"/>
          </a:xfrm>
          <a:prstGeom prst="star32">
            <a:avLst>
              <a:gd fmla="val 37500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</a:p>
        </p:txBody>
      </p:sp>
      <p:sp>
        <p:nvSpPr>
          <p:cNvPr id="2253" name="Shape 2253"/>
          <p:cNvSpPr/>
          <p:nvPr/>
        </p:nvSpPr>
        <p:spPr>
          <a:xfrm>
            <a:off x="6248400" y="5943600"/>
            <a:ext cx="914400" cy="914400"/>
          </a:xfrm>
          <a:prstGeom prst="star32">
            <a:avLst>
              <a:gd fmla="val 37500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</a:p>
        </p:txBody>
      </p:sp>
      <p:sp>
        <p:nvSpPr>
          <p:cNvPr id="2254" name="Shape 2254"/>
          <p:cNvSpPr txBox="1"/>
          <p:nvPr/>
        </p:nvSpPr>
        <p:spPr>
          <a:xfrm>
            <a:off x="2492375" y="4648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$5</a:t>
            </a:r>
          </a:p>
        </p:txBody>
      </p:sp>
      <p:sp>
        <p:nvSpPr>
          <p:cNvPr id="2255" name="Shape 2255"/>
          <p:cNvSpPr txBox="1"/>
          <p:nvPr/>
        </p:nvSpPr>
        <p:spPr>
          <a:xfrm>
            <a:off x="4552950" y="3157536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$15</a:t>
            </a:r>
          </a:p>
        </p:txBody>
      </p:sp>
      <p:sp>
        <p:nvSpPr>
          <p:cNvPr id="2256" name="Shape 2256"/>
          <p:cNvSpPr txBox="1"/>
          <p:nvPr/>
        </p:nvSpPr>
        <p:spPr>
          <a:xfrm>
            <a:off x="2717800" y="5791200"/>
            <a:ext cx="406399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2257" name="Shape 2257"/>
          <p:cNvSpPr txBox="1"/>
          <p:nvPr/>
        </p:nvSpPr>
        <p:spPr>
          <a:xfrm>
            <a:off x="3867150" y="5756275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258" name="Shape 2258"/>
          <p:cNvSpPr txBox="1"/>
          <p:nvPr/>
        </p:nvSpPr>
        <p:spPr>
          <a:xfrm>
            <a:off x="4854575" y="5791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</a:p>
        </p:txBody>
      </p:sp>
      <p:cxnSp>
        <p:nvCxnSpPr>
          <p:cNvPr id="2259" name="Shape 2259"/>
          <p:cNvCxnSpPr/>
          <p:nvPr/>
        </p:nvCxnSpPr>
        <p:spPr>
          <a:xfrm>
            <a:off x="5029200" y="3521075"/>
            <a:ext cx="0" cy="2193925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60" name="Shape 2260"/>
          <p:cNvCxnSpPr/>
          <p:nvPr/>
        </p:nvCxnSpPr>
        <p:spPr>
          <a:xfrm>
            <a:off x="2819400" y="5008562"/>
            <a:ext cx="0" cy="630236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61" name="Shape 2261"/>
          <p:cNvCxnSpPr/>
          <p:nvPr/>
        </p:nvCxnSpPr>
        <p:spPr>
          <a:xfrm>
            <a:off x="2819400" y="3962400"/>
            <a:ext cx="0" cy="630236"/>
          </a:xfrm>
          <a:prstGeom prst="straightConnector1">
            <a:avLst/>
          </a:prstGeom>
          <a:noFill/>
          <a:ln cap="flat" cmpd="sng" w="508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62" name="Shape 2262"/>
          <p:cNvCxnSpPr/>
          <p:nvPr/>
        </p:nvCxnSpPr>
        <p:spPr>
          <a:xfrm>
            <a:off x="4114800" y="3200400"/>
            <a:ext cx="0" cy="630236"/>
          </a:xfrm>
          <a:prstGeom prst="straightConnector1">
            <a:avLst/>
          </a:prstGeom>
          <a:noFill/>
          <a:ln cap="flat" cmpd="sng" w="508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63" name="Shape 2263"/>
          <p:cNvCxnSpPr/>
          <p:nvPr/>
        </p:nvCxnSpPr>
        <p:spPr>
          <a:xfrm>
            <a:off x="5029200" y="2514600"/>
            <a:ext cx="0" cy="630236"/>
          </a:xfrm>
          <a:prstGeom prst="straightConnector1">
            <a:avLst/>
          </a:prstGeom>
          <a:noFill/>
          <a:ln cap="flat" cmpd="sng" w="508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264" name="Shape 2264"/>
          <p:cNvSpPr txBox="1"/>
          <p:nvPr/>
        </p:nvSpPr>
        <p:spPr>
          <a:xfrm>
            <a:off x="2362200" y="32004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$8</a:t>
            </a:r>
          </a:p>
        </p:txBody>
      </p:sp>
      <p:sp>
        <p:nvSpPr>
          <p:cNvPr id="2265" name="Shape 2265"/>
          <p:cNvSpPr txBox="1"/>
          <p:nvPr/>
        </p:nvSpPr>
        <p:spPr>
          <a:xfrm>
            <a:off x="3505200" y="2438400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</a:t>
            </a:r>
          </a:p>
        </p:txBody>
      </p:sp>
      <p:sp>
        <p:nvSpPr>
          <p:cNvPr id="2266" name="Shape 2266"/>
          <p:cNvSpPr txBox="1"/>
          <p:nvPr/>
        </p:nvSpPr>
        <p:spPr>
          <a:xfrm>
            <a:off x="4400550" y="1676400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$18</a:t>
            </a:r>
          </a:p>
        </p:txBody>
      </p:sp>
      <p:cxnSp>
        <p:nvCxnSpPr>
          <p:cNvPr id="2267" name="Shape 2267"/>
          <p:cNvCxnSpPr/>
          <p:nvPr/>
        </p:nvCxnSpPr>
        <p:spPr>
          <a:xfrm flipH="1" rot="10800000">
            <a:off x="2057400" y="14223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268" name="Shape 2268"/>
          <p:cNvSpPr txBox="1"/>
          <p:nvPr/>
        </p:nvSpPr>
        <p:spPr>
          <a:xfrm>
            <a:off x="6311900" y="762000"/>
            <a:ext cx="183991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Social Cost</a:t>
            </a:r>
          </a:p>
        </p:txBody>
      </p:sp>
      <p:sp>
        <p:nvSpPr>
          <p:cNvPr id="2269" name="Shape 2269"/>
          <p:cNvSpPr/>
          <p:nvPr/>
        </p:nvSpPr>
        <p:spPr>
          <a:xfrm rot="-5400000">
            <a:off x="5791199" y="1839912"/>
            <a:ext cx="246062" cy="493711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Shape 2274"/>
          <p:cNvSpPr txBox="1"/>
          <p:nvPr/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Shape 227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Shape 22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Negative Externality:Production</a:t>
            </a:r>
          </a:p>
        </p:txBody>
      </p:sp>
      <p:cxnSp>
        <p:nvCxnSpPr>
          <p:cNvPr id="2277" name="Shape 2277"/>
          <p:cNvCxnSpPr/>
          <p:nvPr/>
        </p:nvCxnSpPr>
        <p:spPr>
          <a:xfrm>
            <a:off x="1981200" y="1587500"/>
            <a:ext cx="0" cy="398780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78" name="Shape 2278"/>
          <p:cNvCxnSpPr/>
          <p:nvPr/>
        </p:nvCxnSpPr>
        <p:spPr>
          <a:xfrm>
            <a:off x="1968500" y="5638800"/>
            <a:ext cx="4445000" cy="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79" name="Shape 2279"/>
          <p:cNvCxnSpPr/>
          <p:nvPr/>
        </p:nvCxnSpPr>
        <p:spPr>
          <a:xfrm flipH="1" rot="10800000">
            <a:off x="2108200" y="21589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00FF00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80" name="Shape 2280"/>
          <p:cNvCxnSpPr/>
          <p:nvPr/>
        </p:nvCxnSpPr>
        <p:spPr>
          <a:xfrm>
            <a:off x="2108200" y="1727200"/>
            <a:ext cx="3708400" cy="3708400"/>
          </a:xfrm>
          <a:prstGeom prst="straightConnector1">
            <a:avLst/>
          </a:prstGeom>
          <a:noFill/>
          <a:ln cap="flat" cmpd="sng" w="1016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281" name="Shape 2281"/>
          <p:cNvSpPr txBox="1"/>
          <p:nvPr/>
        </p:nvSpPr>
        <p:spPr>
          <a:xfrm>
            <a:off x="7061200" y="1503362"/>
            <a:ext cx="1973262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Cost</a:t>
            </a:r>
          </a:p>
        </p:txBody>
      </p:sp>
      <p:sp>
        <p:nvSpPr>
          <p:cNvPr id="2282" name="Shape 2282"/>
          <p:cNvSpPr txBox="1"/>
          <p:nvPr/>
        </p:nvSpPr>
        <p:spPr>
          <a:xfrm>
            <a:off x="6154737" y="4703762"/>
            <a:ext cx="2108200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Value</a:t>
            </a:r>
          </a:p>
        </p:txBody>
      </p:sp>
      <p:cxnSp>
        <p:nvCxnSpPr>
          <p:cNvPr id="2283" name="Shape 2283"/>
          <p:cNvCxnSpPr/>
          <p:nvPr/>
        </p:nvCxnSpPr>
        <p:spPr>
          <a:xfrm>
            <a:off x="4114800" y="3835400"/>
            <a:ext cx="0" cy="1701799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284" name="Shape 2284"/>
          <p:cNvSpPr txBox="1"/>
          <p:nvPr/>
        </p:nvSpPr>
        <p:spPr>
          <a:xfrm>
            <a:off x="3867150" y="5756275"/>
            <a:ext cx="644524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sp>
        <p:nvSpPr>
          <p:cNvPr id="2285" name="Shape 2285"/>
          <p:cNvSpPr txBox="1"/>
          <p:nvPr/>
        </p:nvSpPr>
        <p:spPr>
          <a:xfrm>
            <a:off x="1371600" y="3505200"/>
            <a:ext cx="60007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</p:spTree>
  </p:cSld>
  <p:clrMapOvr>
    <a:masterClrMapping/>
  </p:clrMapOvr>
  <p:transition spd="slow">
    <p:fade/>
  </p:transition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Shape 2290"/>
          <p:cNvSpPr txBox="1"/>
          <p:nvPr/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Shape 2291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Shape 2292"/>
          <p:cNvSpPr txBox="1"/>
          <p:nvPr>
            <p:ph type="title"/>
          </p:nvPr>
        </p:nvSpPr>
        <p:spPr>
          <a:xfrm>
            <a:off x="457200" y="-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Negative Externality:Production</a:t>
            </a:r>
          </a:p>
        </p:txBody>
      </p:sp>
      <p:cxnSp>
        <p:nvCxnSpPr>
          <p:cNvPr id="2293" name="Shape 2293"/>
          <p:cNvCxnSpPr/>
          <p:nvPr/>
        </p:nvCxnSpPr>
        <p:spPr>
          <a:xfrm>
            <a:off x="1981200" y="1587500"/>
            <a:ext cx="0" cy="398780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94" name="Shape 2294"/>
          <p:cNvCxnSpPr/>
          <p:nvPr/>
        </p:nvCxnSpPr>
        <p:spPr>
          <a:xfrm>
            <a:off x="1968500" y="5638800"/>
            <a:ext cx="4445000" cy="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95" name="Shape 2295"/>
          <p:cNvCxnSpPr/>
          <p:nvPr/>
        </p:nvCxnSpPr>
        <p:spPr>
          <a:xfrm flipH="1" rot="10800000">
            <a:off x="2108200" y="21589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00FF00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296" name="Shape 2296"/>
          <p:cNvCxnSpPr/>
          <p:nvPr/>
        </p:nvCxnSpPr>
        <p:spPr>
          <a:xfrm>
            <a:off x="2108200" y="1727200"/>
            <a:ext cx="3708400" cy="3708400"/>
          </a:xfrm>
          <a:prstGeom prst="straightConnector1">
            <a:avLst/>
          </a:prstGeom>
          <a:noFill/>
          <a:ln cap="flat" cmpd="sng" w="1016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297" name="Shape 2297"/>
          <p:cNvSpPr txBox="1"/>
          <p:nvPr/>
        </p:nvSpPr>
        <p:spPr>
          <a:xfrm>
            <a:off x="7067550" y="1503362"/>
            <a:ext cx="1960561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Private Cost</a:t>
            </a:r>
          </a:p>
        </p:txBody>
      </p:sp>
      <p:sp>
        <p:nvSpPr>
          <p:cNvPr id="2298" name="Shape 2298"/>
          <p:cNvSpPr txBox="1"/>
          <p:nvPr/>
        </p:nvSpPr>
        <p:spPr>
          <a:xfrm>
            <a:off x="6154737" y="4703762"/>
            <a:ext cx="2108200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Value</a:t>
            </a:r>
          </a:p>
        </p:txBody>
      </p:sp>
      <p:cxnSp>
        <p:nvCxnSpPr>
          <p:cNvPr id="2299" name="Shape 2299"/>
          <p:cNvCxnSpPr/>
          <p:nvPr/>
        </p:nvCxnSpPr>
        <p:spPr>
          <a:xfrm>
            <a:off x="4114800" y="3835400"/>
            <a:ext cx="0" cy="1701799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00" name="Shape 2300"/>
          <p:cNvSpPr txBox="1"/>
          <p:nvPr/>
        </p:nvSpPr>
        <p:spPr>
          <a:xfrm>
            <a:off x="3867150" y="5756275"/>
            <a:ext cx="644524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sp>
        <p:nvSpPr>
          <p:cNvPr id="2301" name="Shape 2301"/>
          <p:cNvSpPr txBox="1"/>
          <p:nvPr/>
        </p:nvSpPr>
        <p:spPr>
          <a:xfrm>
            <a:off x="1371600" y="3505200"/>
            <a:ext cx="60007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cxnSp>
        <p:nvCxnSpPr>
          <p:cNvPr id="2302" name="Shape 2302"/>
          <p:cNvCxnSpPr/>
          <p:nvPr/>
        </p:nvCxnSpPr>
        <p:spPr>
          <a:xfrm flipH="1" rot="10800000">
            <a:off x="2057400" y="8381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03" name="Shape 2303"/>
          <p:cNvCxnSpPr/>
          <p:nvPr/>
        </p:nvCxnSpPr>
        <p:spPr>
          <a:xfrm>
            <a:off x="3352800" y="3048000"/>
            <a:ext cx="3174" cy="2551111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04" name="Shape 2304"/>
          <p:cNvSpPr txBox="1"/>
          <p:nvPr/>
        </p:nvSpPr>
        <p:spPr>
          <a:xfrm>
            <a:off x="3200400" y="5715000"/>
            <a:ext cx="8239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baseline="-25000" i="0" lang="en-US" sz="32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op</a:t>
            </a:r>
          </a:p>
        </p:txBody>
      </p:sp>
      <p:sp>
        <p:nvSpPr>
          <p:cNvPr id="2305" name="Shape 2305"/>
          <p:cNvSpPr txBox="1"/>
          <p:nvPr/>
        </p:nvSpPr>
        <p:spPr>
          <a:xfrm>
            <a:off x="1219200" y="2514600"/>
            <a:ext cx="77946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baseline="-25000" i="0" lang="en-US" sz="32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op</a:t>
            </a:r>
          </a:p>
        </p:txBody>
      </p:sp>
      <p:sp>
        <p:nvSpPr>
          <p:cNvPr id="2306" name="Shape 2306"/>
          <p:cNvSpPr txBox="1"/>
          <p:nvPr/>
        </p:nvSpPr>
        <p:spPr>
          <a:xfrm>
            <a:off x="6311900" y="762000"/>
            <a:ext cx="183991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Social Cost</a:t>
            </a:r>
          </a:p>
        </p:txBody>
      </p:sp>
      <p:sp>
        <p:nvSpPr>
          <p:cNvPr id="2307" name="Shape 2307"/>
          <p:cNvSpPr/>
          <p:nvPr/>
        </p:nvSpPr>
        <p:spPr>
          <a:xfrm>
            <a:off x="3429000" y="5029200"/>
            <a:ext cx="976312" cy="48577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Shape 2312"/>
          <p:cNvSpPr txBox="1"/>
          <p:nvPr/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Shape 231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Shape 2314"/>
          <p:cNvSpPr txBox="1"/>
          <p:nvPr>
            <p:ph type="title"/>
          </p:nvPr>
        </p:nvSpPr>
        <p:spPr>
          <a:xfrm>
            <a:off x="457200" y="-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Negative Externality in Production</a:t>
            </a:r>
          </a:p>
        </p:txBody>
      </p:sp>
      <p:cxnSp>
        <p:nvCxnSpPr>
          <p:cNvPr id="2315" name="Shape 2315"/>
          <p:cNvCxnSpPr/>
          <p:nvPr/>
        </p:nvCxnSpPr>
        <p:spPr>
          <a:xfrm>
            <a:off x="1981200" y="1587500"/>
            <a:ext cx="0" cy="398780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16" name="Shape 2316"/>
          <p:cNvCxnSpPr/>
          <p:nvPr/>
        </p:nvCxnSpPr>
        <p:spPr>
          <a:xfrm>
            <a:off x="1968500" y="5562600"/>
            <a:ext cx="4445000" cy="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17" name="Shape 2317"/>
          <p:cNvCxnSpPr/>
          <p:nvPr/>
        </p:nvCxnSpPr>
        <p:spPr>
          <a:xfrm flipH="1" rot="10800000">
            <a:off x="2108200" y="21589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00FF00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18" name="Shape 2318"/>
          <p:cNvCxnSpPr/>
          <p:nvPr/>
        </p:nvCxnSpPr>
        <p:spPr>
          <a:xfrm>
            <a:off x="2108200" y="1727200"/>
            <a:ext cx="3708400" cy="3708400"/>
          </a:xfrm>
          <a:prstGeom prst="straightConnector1">
            <a:avLst/>
          </a:prstGeom>
          <a:noFill/>
          <a:ln cap="flat" cmpd="sng" w="1016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19" name="Shape 2319"/>
          <p:cNvSpPr txBox="1"/>
          <p:nvPr/>
        </p:nvSpPr>
        <p:spPr>
          <a:xfrm>
            <a:off x="7067550" y="1503362"/>
            <a:ext cx="1960561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Private Cost</a:t>
            </a:r>
          </a:p>
        </p:txBody>
      </p:sp>
      <p:sp>
        <p:nvSpPr>
          <p:cNvPr id="2320" name="Shape 2320"/>
          <p:cNvSpPr txBox="1"/>
          <p:nvPr/>
        </p:nvSpPr>
        <p:spPr>
          <a:xfrm>
            <a:off x="6154737" y="4703762"/>
            <a:ext cx="2108200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Value</a:t>
            </a:r>
          </a:p>
        </p:txBody>
      </p:sp>
      <p:cxnSp>
        <p:nvCxnSpPr>
          <p:cNvPr id="2321" name="Shape 2321"/>
          <p:cNvCxnSpPr/>
          <p:nvPr/>
        </p:nvCxnSpPr>
        <p:spPr>
          <a:xfrm>
            <a:off x="4114800" y="3835400"/>
            <a:ext cx="0" cy="1701799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22" name="Shape 2322"/>
          <p:cNvSpPr txBox="1"/>
          <p:nvPr/>
        </p:nvSpPr>
        <p:spPr>
          <a:xfrm>
            <a:off x="3867150" y="5756275"/>
            <a:ext cx="644524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sp>
        <p:nvSpPr>
          <p:cNvPr id="2323" name="Shape 2323"/>
          <p:cNvSpPr txBox="1"/>
          <p:nvPr/>
        </p:nvSpPr>
        <p:spPr>
          <a:xfrm>
            <a:off x="1371600" y="3505200"/>
            <a:ext cx="60007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cxnSp>
        <p:nvCxnSpPr>
          <p:cNvPr id="2324" name="Shape 2324"/>
          <p:cNvCxnSpPr/>
          <p:nvPr/>
        </p:nvCxnSpPr>
        <p:spPr>
          <a:xfrm flipH="1" rot="10800000">
            <a:off x="2057400" y="8381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25" name="Shape 2325"/>
          <p:cNvCxnSpPr/>
          <p:nvPr/>
        </p:nvCxnSpPr>
        <p:spPr>
          <a:xfrm>
            <a:off x="3352800" y="3048000"/>
            <a:ext cx="3174" cy="2551111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26" name="Shape 2326"/>
          <p:cNvSpPr txBox="1"/>
          <p:nvPr/>
        </p:nvSpPr>
        <p:spPr>
          <a:xfrm>
            <a:off x="3200400" y="5715000"/>
            <a:ext cx="8239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baseline="-25000" i="0" lang="en-US" sz="32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op</a:t>
            </a:r>
          </a:p>
        </p:txBody>
      </p:sp>
      <p:sp>
        <p:nvSpPr>
          <p:cNvPr id="2327" name="Shape 2327"/>
          <p:cNvSpPr txBox="1"/>
          <p:nvPr/>
        </p:nvSpPr>
        <p:spPr>
          <a:xfrm>
            <a:off x="1219200" y="2514600"/>
            <a:ext cx="77946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baseline="-25000" i="0" lang="en-US" sz="32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op</a:t>
            </a:r>
          </a:p>
        </p:txBody>
      </p:sp>
      <p:sp>
        <p:nvSpPr>
          <p:cNvPr id="2328" name="Shape 2328"/>
          <p:cNvSpPr txBox="1"/>
          <p:nvPr/>
        </p:nvSpPr>
        <p:spPr>
          <a:xfrm>
            <a:off x="6311900" y="762000"/>
            <a:ext cx="1839912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0128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FC0128"/>
                </a:solidFill>
                <a:latin typeface="Arial"/>
                <a:ea typeface="Arial"/>
                <a:cs typeface="Arial"/>
                <a:sym typeface="Arial"/>
              </a:rPr>
              <a:t>Social Cost</a:t>
            </a:r>
          </a:p>
        </p:txBody>
      </p:sp>
      <p:sp>
        <p:nvSpPr>
          <p:cNvPr id="2329" name="Shape 2329"/>
          <p:cNvSpPr/>
          <p:nvPr/>
        </p:nvSpPr>
        <p:spPr>
          <a:xfrm rot="2820000">
            <a:off x="3657599" y="2590799"/>
            <a:ext cx="914400" cy="914400"/>
          </a:xfrm>
          <a:prstGeom prst="rtTriangle">
            <a:avLst/>
          </a:prstGeom>
          <a:solidFill>
            <a:srgbClr val="00FFFF"/>
          </a:solidFill>
          <a:ln cap="flat" cmpd="sng" w="127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371" name="Shape 371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Ethical that PA RR gets much of its steel from Carnegie?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“Pioneering don’t pay” What is reference?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the Bessemer Process.  Makes quantities of very quickly.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-Drawback, steel not of perfectly homogenous quality.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-Not bad for rails for railroads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Carnegie gets converted during 1872 trip to UK</a:t>
            </a:r>
          </a:p>
        </p:txBody>
      </p:sp>
      <p:pic>
        <p:nvPicPr>
          <p:cNvPr descr="MCj04325050000[1]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0586" y="4486275"/>
            <a:ext cx="1827211" cy="130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Shape 2334"/>
          <p:cNvSpPr txBox="1"/>
          <p:nvPr/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Shape 2335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Shape 23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Internalizing Externality: Pollution Tax</a:t>
            </a:r>
          </a:p>
        </p:txBody>
      </p:sp>
      <p:cxnSp>
        <p:nvCxnSpPr>
          <p:cNvPr id="2337" name="Shape 2337"/>
          <p:cNvCxnSpPr/>
          <p:nvPr/>
        </p:nvCxnSpPr>
        <p:spPr>
          <a:xfrm>
            <a:off x="1981200" y="1587500"/>
            <a:ext cx="0" cy="398780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38" name="Shape 2338"/>
          <p:cNvCxnSpPr/>
          <p:nvPr/>
        </p:nvCxnSpPr>
        <p:spPr>
          <a:xfrm>
            <a:off x="1968500" y="5638800"/>
            <a:ext cx="4445000" cy="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39" name="Shape 2339"/>
          <p:cNvCxnSpPr/>
          <p:nvPr/>
        </p:nvCxnSpPr>
        <p:spPr>
          <a:xfrm flipH="1" rot="10800000">
            <a:off x="2108200" y="21589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00FF0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40" name="Shape 2340"/>
          <p:cNvSpPr txBox="1"/>
          <p:nvPr/>
        </p:nvSpPr>
        <p:spPr>
          <a:xfrm>
            <a:off x="6477000" y="1503362"/>
            <a:ext cx="1960561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Private Cost</a:t>
            </a:r>
          </a:p>
        </p:txBody>
      </p:sp>
      <p:sp>
        <p:nvSpPr>
          <p:cNvPr id="2341" name="Shape 2341"/>
          <p:cNvSpPr txBox="1"/>
          <p:nvPr/>
        </p:nvSpPr>
        <p:spPr>
          <a:xfrm>
            <a:off x="6154737" y="4703762"/>
            <a:ext cx="2108200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Value</a:t>
            </a:r>
          </a:p>
        </p:txBody>
      </p:sp>
      <p:cxnSp>
        <p:nvCxnSpPr>
          <p:cNvPr id="2342" name="Shape 2342"/>
          <p:cNvCxnSpPr/>
          <p:nvPr/>
        </p:nvCxnSpPr>
        <p:spPr>
          <a:xfrm>
            <a:off x="4114800" y="4013200"/>
            <a:ext cx="0" cy="1701799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43" name="Shape 2343"/>
          <p:cNvSpPr txBox="1"/>
          <p:nvPr/>
        </p:nvSpPr>
        <p:spPr>
          <a:xfrm>
            <a:off x="3867150" y="5791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344" name="Shape 2344"/>
          <p:cNvSpPr txBox="1"/>
          <p:nvPr/>
        </p:nvSpPr>
        <p:spPr>
          <a:xfrm>
            <a:off x="3562350" y="3886200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$10</a:t>
            </a:r>
          </a:p>
        </p:txBody>
      </p:sp>
      <p:sp>
        <p:nvSpPr>
          <p:cNvPr id="2345" name="Shape 2345"/>
          <p:cNvSpPr/>
          <p:nvPr/>
        </p:nvSpPr>
        <p:spPr>
          <a:xfrm>
            <a:off x="838200" y="1524000"/>
            <a:ext cx="914400" cy="914400"/>
          </a:xfrm>
          <a:prstGeom prst="star32">
            <a:avLst>
              <a:gd fmla="val 37500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</a:p>
        </p:txBody>
      </p:sp>
      <p:sp>
        <p:nvSpPr>
          <p:cNvPr id="2346" name="Shape 2346"/>
          <p:cNvSpPr/>
          <p:nvPr/>
        </p:nvSpPr>
        <p:spPr>
          <a:xfrm>
            <a:off x="6248400" y="5943600"/>
            <a:ext cx="914400" cy="914400"/>
          </a:xfrm>
          <a:prstGeom prst="star32">
            <a:avLst>
              <a:gd fmla="val 37500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</a:p>
        </p:txBody>
      </p:sp>
      <p:sp>
        <p:nvSpPr>
          <p:cNvPr id="2347" name="Shape 2347"/>
          <p:cNvSpPr txBox="1"/>
          <p:nvPr/>
        </p:nvSpPr>
        <p:spPr>
          <a:xfrm>
            <a:off x="2492375" y="4648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$5</a:t>
            </a:r>
          </a:p>
        </p:txBody>
      </p:sp>
      <p:sp>
        <p:nvSpPr>
          <p:cNvPr id="2348" name="Shape 2348"/>
          <p:cNvSpPr txBox="1"/>
          <p:nvPr/>
        </p:nvSpPr>
        <p:spPr>
          <a:xfrm>
            <a:off x="4552950" y="3157536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$15</a:t>
            </a:r>
          </a:p>
        </p:txBody>
      </p:sp>
      <p:sp>
        <p:nvSpPr>
          <p:cNvPr id="2349" name="Shape 2349"/>
          <p:cNvSpPr txBox="1"/>
          <p:nvPr/>
        </p:nvSpPr>
        <p:spPr>
          <a:xfrm>
            <a:off x="2717800" y="5791200"/>
            <a:ext cx="406399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2350" name="Shape 2350"/>
          <p:cNvSpPr txBox="1"/>
          <p:nvPr/>
        </p:nvSpPr>
        <p:spPr>
          <a:xfrm>
            <a:off x="3867150" y="5756275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351" name="Shape 2351"/>
          <p:cNvSpPr txBox="1"/>
          <p:nvPr/>
        </p:nvSpPr>
        <p:spPr>
          <a:xfrm>
            <a:off x="4854575" y="5791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</a:p>
        </p:txBody>
      </p:sp>
      <p:cxnSp>
        <p:nvCxnSpPr>
          <p:cNvPr id="2352" name="Shape 2352"/>
          <p:cNvCxnSpPr/>
          <p:nvPr/>
        </p:nvCxnSpPr>
        <p:spPr>
          <a:xfrm>
            <a:off x="5029200" y="3521075"/>
            <a:ext cx="0" cy="2193925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53" name="Shape 2353"/>
          <p:cNvCxnSpPr/>
          <p:nvPr/>
        </p:nvCxnSpPr>
        <p:spPr>
          <a:xfrm>
            <a:off x="2819400" y="5008562"/>
            <a:ext cx="0" cy="630236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54" name="Shape 2354"/>
          <p:cNvCxnSpPr/>
          <p:nvPr/>
        </p:nvCxnSpPr>
        <p:spPr>
          <a:xfrm>
            <a:off x="2819400" y="3962400"/>
            <a:ext cx="0" cy="630236"/>
          </a:xfrm>
          <a:prstGeom prst="straightConnector1">
            <a:avLst/>
          </a:prstGeom>
          <a:noFill/>
          <a:ln cap="flat" cmpd="sng" w="508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55" name="Shape 2355"/>
          <p:cNvCxnSpPr/>
          <p:nvPr/>
        </p:nvCxnSpPr>
        <p:spPr>
          <a:xfrm>
            <a:off x="4114800" y="3200400"/>
            <a:ext cx="0" cy="630236"/>
          </a:xfrm>
          <a:prstGeom prst="straightConnector1">
            <a:avLst/>
          </a:prstGeom>
          <a:noFill/>
          <a:ln cap="flat" cmpd="sng" w="508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56" name="Shape 2356"/>
          <p:cNvCxnSpPr/>
          <p:nvPr/>
        </p:nvCxnSpPr>
        <p:spPr>
          <a:xfrm>
            <a:off x="5029200" y="2514600"/>
            <a:ext cx="0" cy="630236"/>
          </a:xfrm>
          <a:prstGeom prst="straightConnector1">
            <a:avLst/>
          </a:prstGeom>
          <a:noFill/>
          <a:ln cap="flat" cmpd="sng" w="508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57" name="Shape 2357"/>
          <p:cNvSpPr txBox="1"/>
          <p:nvPr/>
        </p:nvSpPr>
        <p:spPr>
          <a:xfrm>
            <a:off x="2362200" y="32004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$8</a:t>
            </a:r>
          </a:p>
        </p:txBody>
      </p:sp>
      <p:sp>
        <p:nvSpPr>
          <p:cNvPr id="2358" name="Shape 2358"/>
          <p:cNvSpPr txBox="1"/>
          <p:nvPr/>
        </p:nvSpPr>
        <p:spPr>
          <a:xfrm>
            <a:off x="3505200" y="2438400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</a:t>
            </a:r>
          </a:p>
        </p:txBody>
      </p:sp>
      <p:sp>
        <p:nvSpPr>
          <p:cNvPr id="2359" name="Shape 2359"/>
          <p:cNvSpPr txBox="1"/>
          <p:nvPr/>
        </p:nvSpPr>
        <p:spPr>
          <a:xfrm>
            <a:off x="4400550" y="1676400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$18</a:t>
            </a:r>
          </a:p>
        </p:txBody>
      </p:sp>
      <p:cxnSp>
        <p:nvCxnSpPr>
          <p:cNvPr id="2360" name="Shape 2360"/>
          <p:cNvCxnSpPr/>
          <p:nvPr/>
        </p:nvCxnSpPr>
        <p:spPr>
          <a:xfrm flipH="1" rot="10800000">
            <a:off x="2057400" y="14223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FC0128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Shape 2365"/>
          <p:cNvSpPr txBox="1"/>
          <p:nvPr/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Shape 2366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Shape 23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Internalizing Externality</a:t>
            </a:r>
          </a:p>
        </p:txBody>
      </p:sp>
      <p:cxnSp>
        <p:nvCxnSpPr>
          <p:cNvPr id="2368" name="Shape 2368"/>
          <p:cNvCxnSpPr/>
          <p:nvPr/>
        </p:nvCxnSpPr>
        <p:spPr>
          <a:xfrm>
            <a:off x="1981200" y="1587500"/>
            <a:ext cx="0" cy="398780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69" name="Shape 2369"/>
          <p:cNvCxnSpPr/>
          <p:nvPr/>
        </p:nvCxnSpPr>
        <p:spPr>
          <a:xfrm>
            <a:off x="1968500" y="5638800"/>
            <a:ext cx="4445000" cy="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70" name="Shape 2370"/>
          <p:cNvSpPr txBox="1"/>
          <p:nvPr/>
        </p:nvSpPr>
        <p:spPr>
          <a:xfrm>
            <a:off x="6477000" y="1503362"/>
            <a:ext cx="1960561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Private Cost</a:t>
            </a:r>
          </a:p>
        </p:txBody>
      </p:sp>
      <p:sp>
        <p:nvSpPr>
          <p:cNvPr id="2371" name="Shape 2371"/>
          <p:cNvSpPr txBox="1"/>
          <p:nvPr/>
        </p:nvSpPr>
        <p:spPr>
          <a:xfrm>
            <a:off x="6154737" y="4703762"/>
            <a:ext cx="2108200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Value</a:t>
            </a:r>
          </a:p>
        </p:txBody>
      </p:sp>
      <p:cxnSp>
        <p:nvCxnSpPr>
          <p:cNvPr id="2372" name="Shape 2372"/>
          <p:cNvCxnSpPr/>
          <p:nvPr/>
        </p:nvCxnSpPr>
        <p:spPr>
          <a:xfrm>
            <a:off x="4114800" y="4013200"/>
            <a:ext cx="0" cy="1701799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73" name="Shape 2373"/>
          <p:cNvSpPr txBox="1"/>
          <p:nvPr/>
        </p:nvSpPr>
        <p:spPr>
          <a:xfrm>
            <a:off x="3867150" y="5791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374" name="Shape 2374"/>
          <p:cNvSpPr/>
          <p:nvPr/>
        </p:nvSpPr>
        <p:spPr>
          <a:xfrm>
            <a:off x="838200" y="1524000"/>
            <a:ext cx="914400" cy="914400"/>
          </a:xfrm>
          <a:prstGeom prst="star32">
            <a:avLst>
              <a:gd fmla="val 37500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</a:p>
        </p:txBody>
      </p:sp>
      <p:sp>
        <p:nvSpPr>
          <p:cNvPr id="2375" name="Shape 2375"/>
          <p:cNvSpPr/>
          <p:nvPr/>
        </p:nvSpPr>
        <p:spPr>
          <a:xfrm>
            <a:off x="6248400" y="5943600"/>
            <a:ext cx="914400" cy="914400"/>
          </a:xfrm>
          <a:prstGeom prst="star32">
            <a:avLst>
              <a:gd fmla="val 37500" name="adj"/>
            </a:avLst>
          </a:prstGeom>
          <a:solidFill>
            <a:schemeClr val="accent1"/>
          </a:solidFill>
          <a:ln cap="flat" cmpd="sng" w="12700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</a:p>
        </p:txBody>
      </p:sp>
      <p:sp>
        <p:nvSpPr>
          <p:cNvPr id="2376" name="Shape 2376"/>
          <p:cNvSpPr txBox="1"/>
          <p:nvPr/>
        </p:nvSpPr>
        <p:spPr>
          <a:xfrm>
            <a:off x="2717800" y="5791200"/>
            <a:ext cx="406399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2377" name="Shape 2377"/>
          <p:cNvSpPr txBox="1"/>
          <p:nvPr/>
        </p:nvSpPr>
        <p:spPr>
          <a:xfrm>
            <a:off x="3867150" y="5756275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378" name="Shape 2378"/>
          <p:cNvSpPr txBox="1"/>
          <p:nvPr/>
        </p:nvSpPr>
        <p:spPr>
          <a:xfrm>
            <a:off x="4854575" y="57912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</a:p>
        </p:txBody>
      </p:sp>
      <p:cxnSp>
        <p:nvCxnSpPr>
          <p:cNvPr id="2379" name="Shape 2379"/>
          <p:cNvCxnSpPr/>
          <p:nvPr/>
        </p:nvCxnSpPr>
        <p:spPr>
          <a:xfrm>
            <a:off x="5029200" y="3521075"/>
            <a:ext cx="0" cy="2193925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80" name="Shape 2380"/>
          <p:cNvCxnSpPr/>
          <p:nvPr/>
        </p:nvCxnSpPr>
        <p:spPr>
          <a:xfrm>
            <a:off x="2819400" y="5008562"/>
            <a:ext cx="0" cy="630236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81" name="Shape 2381"/>
          <p:cNvCxnSpPr/>
          <p:nvPr/>
        </p:nvCxnSpPr>
        <p:spPr>
          <a:xfrm>
            <a:off x="2819400" y="3962400"/>
            <a:ext cx="0" cy="630236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82" name="Shape 2382"/>
          <p:cNvCxnSpPr/>
          <p:nvPr/>
        </p:nvCxnSpPr>
        <p:spPr>
          <a:xfrm>
            <a:off x="4114800" y="3200400"/>
            <a:ext cx="0" cy="630236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83" name="Shape 2383"/>
          <p:cNvCxnSpPr/>
          <p:nvPr/>
        </p:nvCxnSpPr>
        <p:spPr>
          <a:xfrm>
            <a:off x="5029200" y="2514600"/>
            <a:ext cx="0" cy="630236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84" name="Shape 2384"/>
          <p:cNvSpPr txBox="1"/>
          <p:nvPr/>
        </p:nvSpPr>
        <p:spPr>
          <a:xfrm>
            <a:off x="2362200" y="3200400"/>
            <a:ext cx="6318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$8</a:t>
            </a:r>
          </a:p>
        </p:txBody>
      </p:sp>
      <p:sp>
        <p:nvSpPr>
          <p:cNvPr id="2385" name="Shape 2385"/>
          <p:cNvSpPr txBox="1"/>
          <p:nvPr/>
        </p:nvSpPr>
        <p:spPr>
          <a:xfrm>
            <a:off x="3505200" y="2438400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$13</a:t>
            </a:r>
          </a:p>
        </p:txBody>
      </p:sp>
      <p:sp>
        <p:nvSpPr>
          <p:cNvPr id="2386" name="Shape 2386"/>
          <p:cNvSpPr txBox="1"/>
          <p:nvPr/>
        </p:nvSpPr>
        <p:spPr>
          <a:xfrm>
            <a:off x="4400550" y="1676400"/>
            <a:ext cx="8572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$18</a:t>
            </a:r>
          </a:p>
        </p:txBody>
      </p:sp>
      <p:cxnSp>
        <p:nvCxnSpPr>
          <p:cNvPr id="2387" name="Shape 2387"/>
          <p:cNvCxnSpPr/>
          <p:nvPr/>
        </p:nvCxnSpPr>
        <p:spPr>
          <a:xfrm flipH="1" rot="10800000">
            <a:off x="2057400" y="14223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00FF00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Shape 2392"/>
          <p:cNvSpPr txBox="1"/>
          <p:nvPr/>
        </p:nvSpPr>
        <p:spPr>
          <a:xfrm>
            <a:off x="685800" y="6248400"/>
            <a:ext cx="19049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Shape 2393"/>
          <p:cNvSpPr txBox="1"/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Shape 239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Internalizing Externality: Pollution Tax</a:t>
            </a:r>
          </a:p>
        </p:txBody>
      </p:sp>
      <p:cxnSp>
        <p:nvCxnSpPr>
          <p:cNvPr id="2395" name="Shape 2395"/>
          <p:cNvCxnSpPr/>
          <p:nvPr/>
        </p:nvCxnSpPr>
        <p:spPr>
          <a:xfrm>
            <a:off x="1981200" y="1587500"/>
            <a:ext cx="0" cy="398780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96" name="Shape 2396"/>
          <p:cNvCxnSpPr/>
          <p:nvPr/>
        </p:nvCxnSpPr>
        <p:spPr>
          <a:xfrm>
            <a:off x="1968500" y="5638800"/>
            <a:ext cx="4445000" cy="0"/>
          </a:xfrm>
          <a:prstGeom prst="straightConnector1">
            <a:avLst/>
          </a:prstGeom>
          <a:noFill/>
          <a:ln cap="flat" cmpd="sng" w="127000">
            <a:solidFill>
              <a:schemeClr val="dk2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397" name="Shape 2397"/>
          <p:cNvCxnSpPr/>
          <p:nvPr/>
        </p:nvCxnSpPr>
        <p:spPr>
          <a:xfrm>
            <a:off x="2108200" y="1727200"/>
            <a:ext cx="3708400" cy="3708400"/>
          </a:xfrm>
          <a:prstGeom prst="straightConnector1">
            <a:avLst/>
          </a:prstGeom>
          <a:noFill/>
          <a:ln cap="flat" cmpd="sng" w="1016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398" name="Shape 2398"/>
          <p:cNvSpPr txBox="1"/>
          <p:nvPr/>
        </p:nvSpPr>
        <p:spPr>
          <a:xfrm>
            <a:off x="6553200" y="838200"/>
            <a:ext cx="1960561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Private Cost</a:t>
            </a:r>
          </a:p>
        </p:txBody>
      </p:sp>
      <p:sp>
        <p:nvSpPr>
          <p:cNvPr id="2399" name="Shape 2399"/>
          <p:cNvSpPr txBox="1"/>
          <p:nvPr/>
        </p:nvSpPr>
        <p:spPr>
          <a:xfrm>
            <a:off x="6154737" y="4703762"/>
            <a:ext cx="2108200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Demand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Value</a:t>
            </a:r>
          </a:p>
        </p:txBody>
      </p:sp>
      <p:cxnSp>
        <p:nvCxnSpPr>
          <p:cNvPr id="2400" name="Shape 2400"/>
          <p:cNvCxnSpPr/>
          <p:nvPr/>
        </p:nvCxnSpPr>
        <p:spPr>
          <a:xfrm>
            <a:off x="4114800" y="3835400"/>
            <a:ext cx="0" cy="1701799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401" name="Shape 2401"/>
          <p:cNvSpPr txBox="1"/>
          <p:nvPr/>
        </p:nvSpPr>
        <p:spPr>
          <a:xfrm>
            <a:off x="3867150" y="5756275"/>
            <a:ext cx="644524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sp>
        <p:nvSpPr>
          <p:cNvPr id="2402" name="Shape 2402"/>
          <p:cNvSpPr txBox="1"/>
          <p:nvPr/>
        </p:nvSpPr>
        <p:spPr>
          <a:xfrm>
            <a:off x="1371600" y="3505200"/>
            <a:ext cx="600075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baseline="-2500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</a:p>
        </p:txBody>
      </p:sp>
      <p:cxnSp>
        <p:nvCxnSpPr>
          <p:cNvPr id="2403" name="Shape 2403"/>
          <p:cNvCxnSpPr/>
          <p:nvPr/>
        </p:nvCxnSpPr>
        <p:spPr>
          <a:xfrm flipH="1" rot="10800000">
            <a:off x="2057400" y="838199"/>
            <a:ext cx="4165600" cy="3149600"/>
          </a:xfrm>
          <a:prstGeom prst="straightConnector1">
            <a:avLst/>
          </a:prstGeom>
          <a:noFill/>
          <a:ln cap="flat" cmpd="sng" w="101600">
            <a:solidFill>
              <a:srgbClr val="00FF00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404" name="Shape 2404"/>
          <p:cNvCxnSpPr/>
          <p:nvPr/>
        </p:nvCxnSpPr>
        <p:spPr>
          <a:xfrm>
            <a:off x="3352800" y="3048000"/>
            <a:ext cx="3174" cy="2551111"/>
          </a:xfrm>
          <a:prstGeom prst="straightConnector1">
            <a:avLst/>
          </a:prstGeom>
          <a:noFill/>
          <a:ln cap="flat" cmpd="sng" w="508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405" name="Shape 2405"/>
          <p:cNvSpPr txBox="1"/>
          <p:nvPr/>
        </p:nvSpPr>
        <p:spPr>
          <a:xfrm>
            <a:off x="3200400" y="5715000"/>
            <a:ext cx="82391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b="1" baseline="-25000" i="0" lang="en-US" sz="32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op</a:t>
            </a:r>
          </a:p>
        </p:txBody>
      </p:sp>
      <p:sp>
        <p:nvSpPr>
          <p:cNvPr id="2406" name="Shape 2406"/>
          <p:cNvSpPr txBox="1"/>
          <p:nvPr/>
        </p:nvSpPr>
        <p:spPr>
          <a:xfrm>
            <a:off x="1219200" y="2514600"/>
            <a:ext cx="779462" cy="5762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rIns="90475" wrap="square" tIns="4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b="1" i="0" lang="en-US" sz="32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baseline="-25000" i="0" lang="en-US" sz="32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op</a:t>
            </a:r>
          </a:p>
        </p:txBody>
      </p:sp>
    </p:spTree>
  </p:cSld>
  <p:clrMapOvr>
    <a:masterClrMapping/>
  </p:clrMapOvr>
  <p:transition spd="slow">
    <p:fade/>
  </p:transition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Shape 2411"/>
          <p:cNvSpPr txBox="1"/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28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Negative Externality in Production: A Steel Company Pollutes</a:t>
            </a:r>
          </a:p>
        </p:txBody>
      </p:sp>
      <p:sp>
        <p:nvSpPr>
          <p:cNvPr id="2412" name="Shape 2412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Clean Commerce, according to T&amp;S?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Means more than “non-toxic”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Refers to net balance of costs &amp; benefits to shareholders, stakeholders &amp; planet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Not a zero-sum game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Shape 24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418" name="Shape 2418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is sustainability reflected in the Timmons Model?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model indicates that it forms the very bedrock of new ventures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Shape 2423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2424" name="Shape 2424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25" name="Shape 2425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6" name="Shape 2426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Shape 2427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Shape 2428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9" name="Shape 2429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430" name="Shape 2430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Shape 2431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Shape 2432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3" name="Shape 2433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2434" name="Shape 2434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2435" name="Shape 2435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2436" name="Shape 2436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2437" name="Shape 2437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2438" name="Shape 2438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2439" name="Shape 2439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2440" name="Shape 2440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2441" name="Shape 2441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2442" name="Shape 2442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2443" name="Shape 2443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2444" name="Shape 2444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2445" name="Shape 2445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2446" name="Shape 2446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Shape 24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452" name="Shape 2452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does the concept of sustainability include?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Economic viability, earnings sustain ongoing business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New venture that has positive impact on communities in which located, improves human health, protects ecosystem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Shape 24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Opportunity through a Sustainability Lens</a:t>
            </a:r>
          </a:p>
        </p:txBody>
      </p:sp>
      <p:sp>
        <p:nvSpPr>
          <p:cNvPr id="2458" name="Shape 2458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the difference between strategy &amp; tactics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Strategy entails the overall-game plan to achieve objectives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Tactics are specific steps to carry out the game-plan.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Shape 24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464" name="Shape 2464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Three strategic facets: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1)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“weak ties”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– individuals outside your traditional network. Allows entrepreneur to see bigger picture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2)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Systems Thinking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– a more encompassing focus than simply upon one’s firm, market and industry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3)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Thinking Like a Molecule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–  “Green chemistry” opens up micro-level possibilities.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Shape 246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470" name="Shape 2470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Green chemistry?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Principles that embrace reduction &amp; elimination of hazardous substances in design, manufacture &amp; application of chemical products.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These include … preventing waste, designing safer chemicals &amp; products, less hazardous chemical syntheses, renewable feedstocks, increase energy efficiency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378" name="Shape 378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Carnegie moves to vertically integrate his steel works.  William Jones great engineer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is also highly innovative in two ways: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-utilizes accounting into his enterprises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Introduces chemistry into the blast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Furnace  (Dr. Fricke)</a:t>
            </a:r>
          </a:p>
        </p:txBody>
      </p:sp>
      <p:pic>
        <p:nvPicPr>
          <p:cNvPr descr="MCj02790220000[1]" id="379" name="Shape 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786" y="5005387"/>
            <a:ext cx="1827211" cy="1776412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MCj04244940000[1]" id="380" name="Shape 3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990600"/>
            <a:ext cx="2012949" cy="14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Shape 247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476" name="Shape 2476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To what do T&amp;S refer by “cradle to grave”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Understand complete life cycle of your products and manufacturing processes – not just visible outcomes, but microscopic ones as well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Shape 24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482" name="Shape 2482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Lens illuminates two new tactics: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1)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Value added network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– asking everyday colleagues new questions in areas not previously discussed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2)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Be radically incremental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– set ambitious goals but be flexible in how you get there.  Example: zero emissions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Shape 24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488" name="Shape 2488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does Lowry &amp; Ryan’s 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Method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do?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-Reinvented home cleaning detergents, mature product category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Major retailers, such as Target, carry their products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-These are effective, economically competitive, and non-toxic – designed by green chemistry principles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Shape 24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494" name="Shape 2494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was Method innovative in terms of cleaning wipes?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- 83 million tons disposed each year.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Lowry found a subcontractor to produce these using biomass-based, microfiber plastic wipe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Company has led industry move to 2X and 3X ultra condensed detergents – cuts packaging &amp; shipment costs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-Partners with innovative companies to deliver the “healthy, happy home” revolution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Shape 249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500" name="Shape 2500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Method focuses on R&amp;D, its area of expertise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Manufacturing is outsourced.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Shape 25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rgbClr val="00B050"/>
                </a:solidFill>
                <a:latin typeface="Corben"/>
                <a:ea typeface="Corben"/>
                <a:cs typeface="Corben"/>
                <a:sym typeface="Corben"/>
              </a:rPr>
              <a:t>Clean Commerce: Opportunity through a Sustainability Lens</a:t>
            </a:r>
          </a:p>
        </p:txBody>
      </p:sp>
      <p:sp>
        <p:nvSpPr>
          <p:cNvPr id="2506" name="Shape 2506"/>
          <p:cNvSpPr txBox="1"/>
          <p:nvPr>
            <p:ph idx="1" type="body"/>
          </p:nvPr>
        </p:nvSpPr>
        <p:spPr>
          <a:xfrm>
            <a:off x="228600" y="1524000"/>
            <a:ext cx="8763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is sustainability reflected in the Timmons Model?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model indicates that it forms the very bedrock of new ventures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Shape 2511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b="1" i="0" lang="en-US" sz="40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5: The Opportunity: Creating, Shaping, Seizing  </a:t>
            </a:r>
          </a:p>
        </p:txBody>
      </p:sp>
      <p:sp>
        <p:nvSpPr>
          <p:cNvPr id="2512" name="Shape 2512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M93EY2MI\MPj03987870000[1].jpg" id="2513" name="Shape 2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743200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Shape 25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CH 5: The Opportunity: Creating, Shaping, Recognizing Seizing</a:t>
            </a:r>
          </a:p>
        </p:txBody>
      </p:sp>
      <p:sp>
        <p:nvSpPr>
          <p:cNvPr id="2519" name="Shape 251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1" i="0" lang="en-US" sz="40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Think Big!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Developing an idea into a real opportunity is like road trip through varied terrain &amp; weather conditions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Z1LGBXAO\MPj04387980000[1].jpg" id="2520" name="Shape 2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8450" y="4975225"/>
            <a:ext cx="2419350" cy="180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3MIDVT84\MPj04389350000[1].jpg" id="2521" name="Shape 25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4567237"/>
            <a:ext cx="1381125" cy="2062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J836AE5G\MPj04365610000[1].jpg" id="2522" name="Shape 25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2237" y="4987925"/>
            <a:ext cx="1554162" cy="179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Shape 25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New Ventures</a:t>
            </a:r>
          </a:p>
        </p:txBody>
      </p:sp>
      <p:sp>
        <p:nvSpPr>
          <p:cNvPr id="2528" name="Shape 252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5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Fundamental Realities</a:t>
            </a:r>
            <a:r>
              <a:rPr b="1" i="0" lang="en-US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new ventures works in progress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business plans are obsolete at the printer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Speed, quick reflex and adaptability are crucial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to succeeding is failing quickly &amp; regrouping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M93EY2MI\MPj04383710000[1].jpg" id="2529" name="Shape 2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5203825"/>
            <a:ext cx="1447800" cy="15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Shape 25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New Ventures</a:t>
            </a:r>
          </a:p>
        </p:txBody>
      </p:sp>
      <p:sp>
        <p:nvSpPr>
          <p:cNvPr id="2535" name="Shape 253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 is highly situational, depending on time, space, context &amp; stakeholders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entrepreneurs specialize in making “</a:t>
            </a:r>
            <a:r>
              <a:rPr b="1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new mistakes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only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Speed, quick reflex and adaptability are crucial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Starting a new company challenging – you last longer &amp; do more if you do not try to do it solo – think </a:t>
            </a:r>
            <a:r>
              <a:rPr b="1" i="1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NKM4PD3W\MPj04383220000[1].jpg" id="2536" name="Shape 2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5561012"/>
            <a:ext cx="762000" cy="1144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386" name="Shape 386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was Carnegie’s marketing innovative?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-Went after business; NYC office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-Lent money to buyers etc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was Carnegie’s view of financiers?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Generally disliked them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Carnegie millionaire by 1873 – not yet 40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Your Eggs in 1 Basket &amp; Watch it Closely</a:t>
            </a:r>
          </a:p>
        </p:txBody>
      </p:sp>
      <p:pic>
        <p:nvPicPr>
          <p:cNvPr descr="MPj02898550000[1]" id="387" name="Shape 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486" y="4954587"/>
            <a:ext cx="1306511" cy="1979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58060000[1]" id="388" name="Shape 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9475" y="2209800"/>
            <a:ext cx="1762124" cy="18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Shape 25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Circle of Venture Capital Ecstasy</a:t>
            </a:r>
          </a:p>
        </p:txBody>
      </p:sp>
      <p:sp>
        <p:nvSpPr>
          <p:cNvPr id="2542" name="Shape 254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3" name="Shape 2543"/>
          <p:cNvSpPr/>
          <p:nvPr/>
        </p:nvSpPr>
        <p:spPr>
          <a:xfrm>
            <a:off x="2590800" y="2438400"/>
            <a:ext cx="76199" cy="46036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Shape 2544"/>
          <p:cNvSpPr/>
          <p:nvPr/>
        </p:nvSpPr>
        <p:spPr>
          <a:xfrm>
            <a:off x="1752600" y="2057400"/>
            <a:ext cx="1981199" cy="914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Under- writers</a:t>
            </a:r>
          </a:p>
        </p:txBody>
      </p:sp>
      <p:sp>
        <p:nvSpPr>
          <p:cNvPr id="2545" name="Shape 2545"/>
          <p:cNvSpPr/>
          <p:nvPr/>
        </p:nvSpPr>
        <p:spPr>
          <a:xfrm>
            <a:off x="1447800" y="3276600"/>
            <a:ext cx="2057400" cy="99059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VCs, board, brain trust</a:t>
            </a:r>
          </a:p>
        </p:txBody>
      </p:sp>
      <p:sp>
        <p:nvSpPr>
          <p:cNvPr id="2546" name="Shape 2546"/>
          <p:cNvSpPr/>
          <p:nvPr/>
        </p:nvSpPr>
        <p:spPr>
          <a:xfrm>
            <a:off x="1828800" y="4800600"/>
            <a:ext cx="1981199" cy="914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Speed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Attack</a:t>
            </a:r>
          </a:p>
        </p:txBody>
      </p:sp>
      <p:sp>
        <p:nvSpPr>
          <p:cNvPr id="2547" name="Shape 2547"/>
          <p:cNvSpPr/>
          <p:nvPr/>
        </p:nvSpPr>
        <p:spPr>
          <a:xfrm>
            <a:off x="4495800" y="5257800"/>
            <a:ext cx="2057400" cy="914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Management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2548" name="Shape 2548"/>
          <p:cNvSpPr/>
          <p:nvPr/>
        </p:nvSpPr>
        <p:spPr>
          <a:xfrm>
            <a:off x="5181600" y="4114800"/>
            <a:ext cx="2133599" cy="838199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Technology</a:t>
            </a:r>
          </a:p>
        </p:txBody>
      </p:sp>
      <p:sp>
        <p:nvSpPr>
          <p:cNvPr id="2549" name="Shape 2549"/>
          <p:cNvSpPr/>
          <p:nvPr/>
        </p:nvSpPr>
        <p:spPr>
          <a:xfrm>
            <a:off x="5257800" y="2438400"/>
            <a:ext cx="1981199" cy="914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Decile Return Rate</a:t>
            </a:r>
          </a:p>
        </p:txBody>
      </p:sp>
      <p:sp>
        <p:nvSpPr>
          <p:cNvPr id="2550" name="Shape 2550"/>
          <p:cNvSpPr/>
          <p:nvPr/>
        </p:nvSpPr>
        <p:spPr>
          <a:xfrm>
            <a:off x="3505200" y="1143000"/>
            <a:ext cx="1981199" cy="914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Highest  Mkt Cap. </a:t>
            </a:r>
          </a:p>
        </p:txBody>
      </p:sp>
      <p:pic>
        <p:nvPicPr>
          <p:cNvPr descr="C:\Documents and Settings\jgolden\Local Settings\Temporary Internet Files\Content.IE5\M93EY2MI\MPj04317670000[1].jpg" id="2551" name="Shape 2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8100" y="3962400"/>
            <a:ext cx="1333499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2" name="Shape 2552"/>
          <p:cNvSpPr/>
          <p:nvPr/>
        </p:nvSpPr>
        <p:spPr>
          <a:xfrm rot="2160000">
            <a:off x="5711825" y="1719262"/>
            <a:ext cx="377824" cy="561975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3" name="Shape 2553"/>
          <p:cNvSpPr/>
          <p:nvPr/>
        </p:nvSpPr>
        <p:spPr>
          <a:xfrm rot="-1800000">
            <a:off x="2782886" y="1428749"/>
            <a:ext cx="379412" cy="561975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4" name="Shape 2554"/>
          <p:cNvSpPr/>
          <p:nvPr/>
        </p:nvSpPr>
        <p:spPr>
          <a:xfrm rot="-3540000">
            <a:off x="1640681" y="2772568"/>
            <a:ext cx="379412" cy="561974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5" name="Shape 2555"/>
          <p:cNvSpPr/>
          <p:nvPr/>
        </p:nvSpPr>
        <p:spPr>
          <a:xfrm rot="-6840000">
            <a:off x="1972467" y="4272755"/>
            <a:ext cx="379412" cy="561974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6" name="Shape 2556"/>
          <p:cNvSpPr/>
          <p:nvPr/>
        </p:nvSpPr>
        <p:spPr>
          <a:xfrm rot="-9060000">
            <a:off x="3775074" y="5467350"/>
            <a:ext cx="379412" cy="561974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Shape 2557"/>
          <p:cNvSpPr/>
          <p:nvPr/>
        </p:nvSpPr>
        <p:spPr>
          <a:xfrm rot="7440000">
            <a:off x="6321425" y="4965699"/>
            <a:ext cx="379412" cy="563562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Shape 2558"/>
          <p:cNvSpPr/>
          <p:nvPr/>
        </p:nvSpPr>
        <p:spPr>
          <a:xfrm rot="6180000">
            <a:off x="6701631" y="3509167"/>
            <a:ext cx="379411" cy="561975"/>
          </a:xfrm>
          <a:prstGeom prst="rightArrow">
            <a:avLst>
              <a:gd fmla="val 108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Shape 25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Timmons &amp; Spinelli Ch 5:  Exhibit   5.2 Capital Markets Food Chain</a:t>
            </a:r>
          </a:p>
        </p:txBody>
      </p:sp>
      <p:sp>
        <p:nvSpPr>
          <p:cNvPr id="2564" name="Shape 256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Stage	</a:t>
            </a:r>
            <a:r>
              <a:rPr b="1" i="0" lang="en-US" sz="2000" u="none" cap="none" strike="noStrike">
                <a:solidFill>
                  <a:srgbClr val="7030A0"/>
                </a:solidFill>
                <a:latin typeface="Arial Black"/>
                <a:ea typeface="Arial Black"/>
                <a:cs typeface="Arial Black"/>
                <a:sym typeface="Arial Black"/>
              </a:rPr>
              <a:t>Value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Sources of Funds	 Capital Invested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R&amp;D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$1M	   FFF,SBIR 		Up to $0.2M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Seed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$1-$5M  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FFF, angels, SBIR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Up to $0.5M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Launch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$50M   Venture Cap.	$0.5 - $20 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20000"/>
              <a:buFont typeface="Arial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Growth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$100M+    IPO		$10-$50m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285444" id="2565" name="Shape 2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386" y="5638800"/>
            <a:ext cx="1065212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8O38YCYS\MMj03369410000[1].gif" id="2566" name="Shape 25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9550" y="5895975"/>
            <a:ext cx="1104899" cy="657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NKM4PD3W\MPj04424700000[1].jpg" id="2567" name="Shape 25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6223000"/>
            <a:ext cx="609599" cy="4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Shape 257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Timmons &amp; Spinelli Ch 5: When Is Idea an Opportunity (4 Anchors)</a:t>
            </a:r>
          </a:p>
        </p:txBody>
      </p:sp>
      <p:sp>
        <p:nvSpPr>
          <p:cNvPr id="2573" name="Shape 2573"/>
          <p:cNvSpPr txBox="1"/>
          <p:nvPr>
            <p:ph idx="1" type="body"/>
          </p:nvPr>
        </p:nvSpPr>
        <p:spPr>
          <a:xfrm>
            <a:off x="762000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Add value to customer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Solves a significant pain or problem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Good Fit with founders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Robust Market Margins     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$50 M+ Market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20%+ Growth Rate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40%+ Gross Margins</a:t>
            </a:r>
          </a:p>
        </p:txBody>
      </p:sp>
      <p:pic>
        <p:nvPicPr>
          <p:cNvPr descr="C:\Documents and Settings\jgolden\Local Settings\Temporary Internet Files\Content.IE5\8O38YCYS\MPj04422850000[1].jpg" id="2574" name="Shape 25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5791200"/>
            <a:ext cx="68579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QD70ORSC\MCj01277480000[1].wmf" id="2575" name="Shape 25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675" y="5324475"/>
            <a:ext cx="2219325" cy="14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Shape 25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Opportunity: Another Perspective </a:t>
            </a:r>
          </a:p>
        </p:txBody>
      </p:sp>
      <p:sp>
        <p:nvSpPr>
          <p:cNvPr id="2581" name="Shape 2581"/>
          <p:cNvSpPr txBox="1"/>
          <p:nvPr>
            <p:ph idx="1" type="body"/>
          </p:nvPr>
        </p:nvSpPr>
        <p:spPr>
          <a:xfrm>
            <a:off x="381000" y="1447800"/>
            <a:ext cx="10744199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Product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Customer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Industry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Distribution Channel      </a:t>
            </a:r>
          </a:p>
        </p:txBody>
      </p:sp>
      <p:pic>
        <p:nvPicPr>
          <p:cNvPr descr="C:\Documents and Settings\jgolden\Local Settings\Temporary Internet Files\Content.IE5\LHES21E1\MP900398747[1].jpg" id="2582" name="Shape 2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625" y="1646236"/>
            <a:ext cx="3178174" cy="4449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Shape 25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Product: Competitive Grid</a:t>
            </a:r>
          </a:p>
        </p:txBody>
      </p:sp>
      <p:sp>
        <p:nvSpPr>
          <p:cNvPr id="2588" name="Shape 2588"/>
          <p:cNvSpPr txBox="1"/>
          <p:nvPr>
            <p:ph idx="1" type="body"/>
          </p:nvPr>
        </p:nvSpPr>
        <p:spPr>
          <a:xfrm>
            <a:off x="911225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Each row represents a competitor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Columns compare features / benefits / price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An example appears in Exhibit 1, P 92 for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Lakota Hills Case Study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GXUNQMEI\MP900424352[1].jpg" id="2589" name="Shape 25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4387850"/>
            <a:ext cx="3124199" cy="207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Shape 259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Customer</a:t>
            </a:r>
          </a:p>
        </p:txBody>
      </p:sp>
      <p:sp>
        <p:nvSpPr>
          <p:cNvPr id="2595" name="Shape 2595"/>
          <p:cNvSpPr txBox="1"/>
          <p:nvPr>
            <p:ph idx="1" type="body"/>
          </p:nvPr>
        </p:nvSpPr>
        <p:spPr>
          <a:xfrm>
            <a:off x="911225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Target Market:  where most customers cluster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Secondary Market: another smaller but                    significant group  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RPJGL4S\MP900442540[1].jpg" id="2596" name="Shape 2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3638550"/>
            <a:ext cx="2217736" cy="314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Shape 260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Industry</a:t>
            </a:r>
          </a:p>
        </p:txBody>
      </p:sp>
      <p:sp>
        <p:nvSpPr>
          <p:cNvPr id="2602" name="Shape 2602"/>
          <p:cNvSpPr txBox="1"/>
          <p:nvPr>
            <p:ph idx="1" type="body"/>
          </p:nvPr>
        </p:nvSpPr>
        <p:spPr>
          <a:xfrm>
            <a:off x="911225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Perfectly competitive (wheat, corn etc)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Many small producers, with differentiated               products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Oligopoly: a few big producers, can be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differentiated products or not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Monopoly: 90%+ of market close enough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LHES21E1\MP900403402[1].jpg" id="2603" name="Shape 26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4025" y="5564187"/>
            <a:ext cx="1331912" cy="1065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6WEU9EH\MP900444418[1].jpg" id="2604" name="Shape 26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5518150"/>
            <a:ext cx="1600199" cy="1063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2ZR5JHMW\MP900432874[1].jpg" id="2605" name="Shape 26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304800"/>
            <a:ext cx="1485899" cy="985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Shape 26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Distribution Channel: Route Product takes to Final Customer</a:t>
            </a:r>
          </a:p>
        </p:txBody>
      </p:sp>
      <p:sp>
        <p:nvSpPr>
          <p:cNvPr id="2611" name="Shape 2611"/>
          <p:cNvSpPr txBox="1"/>
          <p:nvPr>
            <p:ph idx="1" type="body"/>
          </p:nvPr>
        </p:nvSpPr>
        <p:spPr>
          <a:xfrm>
            <a:off x="911225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Manufacturer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Wholesaler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Retailer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Final Customer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6WEU9EH\MC900290305[1].wmf" id="2612" name="Shape 2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4837112"/>
            <a:ext cx="1725612" cy="1639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LHES21E1\MC900338676[1].wmf" id="2613" name="Shape 26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1487" y="5662612"/>
            <a:ext cx="900111" cy="738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RUK9TIGQ\MC900331696[1].wmf" id="2614" name="Shape 26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6162" y="4918075"/>
            <a:ext cx="1570036" cy="17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Shape 26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Feasibility Analysis</a:t>
            </a:r>
          </a:p>
        </p:txBody>
      </p:sp>
      <p:sp>
        <p:nvSpPr>
          <p:cNvPr id="2620" name="Shape 2620"/>
          <p:cNvSpPr txBox="1"/>
          <p:nvPr>
            <p:ph idx="1" type="body"/>
          </p:nvPr>
        </p:nvSpPr>
        <p:spPr>
          <a:xfrm>
            <a:off x="911225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Tests the Opportunity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Also looks at startup costs, cash flow, and pro forma income statement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If the concept seems solid, entrepreneur goes ahead and completes full business plan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B-Plan blueprints                                           new venture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RUK9TIGQ\MP900182819[1].jpg" id="2621" name="Shape 2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4394200"/>
            <a:ext cx="3124199" cy="20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Shape 26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Summary of Opportunity Spawners &amp; Drivers</a:t>
            </a:r>
          </a:p>
        </p:txBody>
      </p:sp>
      <p:sp>
        <p:nvSpPr>
          <p:cNvPr id="2627" name="Shape 262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Regulatory Changes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 Cellular, airlines, 	telecommunications, banking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(Repeal Glass-	Steagle,  Sarbanes Oxley)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10-fold change in &lt; 10 Years: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Internet 	    	sales, Internet sales,  computer chips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Reconstruction of Value Chain: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Internet sales, 	Superstores – Staples, Home Depot, publishing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Proprietary or Contractual Advantage: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Technological innovation: patent, license, 	contract  (Prozac for Eli Lilly)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M93EY2MI\MCj01051880000[1].wmf" id="2628" name="Shape 26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9011" y="5246687"/>
            <a:ext cx="1804987" cy="1611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394" name="Shape 394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1870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UK Pig Iron Output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6 m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US Pig Iron Output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2 m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0008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1901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UK Steel Output 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5 m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US Steel Output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13 m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tons</a:t>
            </a:r>
          </a:p>
        </p:txBody>
      </p:sp>
      <p:pic>
        <p:nvPicPr>
          <p:cNvPr descr="MPPH03772I0000[1]" id="395" name="Shape 3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8536" y="5438775"/>
            <a:ext cx="1719262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58040000[1]" id="396" name="Shape 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4594225"/>
            <a:ext cx="1762124" cy="18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Shape 26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Summary of Opportunity Spawners &amp; Drivers</a:t>
            </a:r>
          </a:p>
        </p:txBody>
      </p:sp>
      <p:sp>
        <p:nvSpPr>
          <p:cNvPr id="2634" name="Shape 2634"/>
          <p:cNvSpPr txBox="1"/>
          <p:nvPr>
            <p:ph idx="1" type="body"/>
          </p:nvPr>
        </p:nvSpPr>
        <p:spPr>
          <a:xfrm>
            <a:off x="457200" y="1752600"/>
            <a:ext cx="8229600" cy="498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Existing management burned out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Turnaround, new team, new strategy etc   	(Chrysler under Iacocca early 80s)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Market Leaders are customer obsessed or customer blind: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New, small customers are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low priority:  mainframe computers, desktop    	  computers, software   (IBM, Xerox slow on PCs)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Discontinuities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Selling PCs through the mail &amp;        before the internet (Dell)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Demographic Changes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Aging Boomers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	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 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FLWGOYTF\MCj02871480000[1].wmf" id="2635" name="Shape 2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762000"/>
            <a:ext cx="762000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QD70ORSC\MPj04424500000[1].jpg" id="2636" name="Shape 2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787400"/>
            <a:ext cx="7620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Z1LGBXAO\MPj04037760000[1].jpg" id="2637" name="Shape 26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1125" y="1905000"/>
            <a:ext cx="803275" cy="101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4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Shape 2642"/>
          <p:cNvSpPr txBox="1"/>
          <p:nvPr>
            <p:ph type="title"/>
          </p:nvPr>
        </p:nvSpPr>
        <p:spPr>
          <a:xfrm>
            <a:off x="1143000" y="609600"/>
            <a:ext cx="7772400" cy="1143000"/>
          </a:xfrm>
          <a:prstGeom prst="rect">
            <a:avLst/>
          </a:prstGeom>
          <a:noFill/>
          <a:ln cap="flat" cmpd="sng" w="9525">
            <a:solidFill>
              <a:srgbClr val="66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Business Opportunity</a:t>
            </a:r>
          </a:p>
        </p:txBody>
      </p:sp>
      <p:sp>
        <p:nvSpPr>
          <p:cNvPr id="2643" name="Shape 2643"/>
          <p:cNvSpPr txBox="1"/>
          <p:nvPr>
            <p:ph idx="1" type="body"/>
          </p:nvPr>
        </p:nvSpPr>
        <p:spPr>
          <a:xfrm>
            <a:off x="1143000" y="2438400"/>
            <a:ext cx="7772400" cy="4114800"/>
          </a:xfrm>
          <a:prstGeom prst="rect">
            <a:avLst/>
          </a:prstGeom>
          <a:noFill/>
          <a:ln cap="flat" cmpd="sng" w="9525">
            <a:solidFill>
              <a:srgbClr val="66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idea that can be turned into a business</a:t>
            </a:r>
          </a:p>
        </p:txBody>
      </p:sp>
      <p:pic>
        <p:nvPicPr>
          <p:cNvPr descr="bd04924_" id="2644" name="Shape 2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350" y="3375025"/>
            <a:ext cx="2525711" cy="3406774"/>
          </a:xfrm>
          <a:prstGeom prst="rect">
            <a:avLst/>
          </a:prstGeom>
          <a:noFill/>
          <a:ln cap="flat" cmpd="sng" w="9525">
            <a:solidFill>
              <a:srgbClr val="66FFFF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Shape 26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5: Left Brain / Right Brain</a:t>
            </a:r>
          </a:p>
        </p:txBody>
      </p:sp>
      <p:sp>
        <p:nvSpPr>
          <p:cNvPr id="2650" name="Shape 265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Left Side					Right Side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Verbal					Nonverbal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Analytic					Synthetic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Logical					Intuitive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Digital					Spatial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Linear					Holistic</a:t>
            </a:r>
          </a:p>
        </p:txBody>
      </p:sp>
      <p:pic>
        <p:nvPicPr>
          <p:cNvPr descr="MCj02288350000[1]" id="2651" name="Shape 2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2057400"/>
            <a:ext cx="1241425" cy="1819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326800000[1]" id="2652" name="Shape 26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4343400"/>
            <a:ext cx="182562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Shape 26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Free Association #1</a:t>
            </a:r>
          </a:p>
        </p:txBody>
      </p:sp>
      <p:sp>
        <p:nvSpPr>
          <p:cNvPr id="2658" name="Shape 265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solidFill>
            <a:srgbClr val="990099"/>
          </a:solid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EYE	BOOT	BALL   	CAT		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DART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JACK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 TACK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D) HOOK</a:t>
            </a:r>
          </a:p>
        </p:txBody>
      </p:sp>
      <p:pic>
        <p:nvPicPr>
          <p:cNvPr descr="bd05545_" id="2659" name="Shape 2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687" y="2738436"/>
            <a:ext cx="3338511" cy="3281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Shape 2664"/>
          <p:cNvSpPr txBox="1"/>
          <p:nvPr>
            <p:ph type="title"/>
          </p:nvPr>
        </p:nvSpPr>
        <p:spPr>
          <a:xfrm>
            <a:off x="381000" y="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Free Association #2</a:t>
            </a:r>
          </a:p>
        </p:txBody>
      </p:sp>
      <p:sp>
        <p:nvSpPr>
          <p:cNvPr id="2665" name="Shape 266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FF00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NOISE	SNOW	HOUSE	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ACE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 ORANGE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C) BUS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D) WATER</a:t>
            </a:r>
          </a:p>
        </p:txBody>
      </p:sp>
      <p:pic>
        <p:nvPicPr>
          <p:cNvPr descr="bd05545_" id="2666" name="Shape 2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0687" y="2738436"/>
            <a:ext cx="3338511" cy="3281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Shape 267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Pattern Recognition</a:t>
            </a:r>
          </a:p>
        </p:txBody>
      </p:sp>
      <p:sp>
        <p:nvSpPr>
          <p:cNvPr id="2672" name="Shape 267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Kathy Allen talks about these stages in creative process: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Connection: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making analogies – “Canals are like tree branches”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Discovery: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Explored how trees manage flow of nutrients and water through their systems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Invention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Product of effort once discovery has occurred.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Application: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apply to different situations: Da Vinci Came up with Mills powered by wind &amp; water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eonardoSelfPortrait" id="2673" name="Shape 26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600" y="2928936"/>
            <a:ext cx="1295400" cy="20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Shape 26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Unusual Combinations of Interest Can Lead to Creative Solutions </a:t>
            </a:r>
          </a:p>
        </p:txBody>
      </p:sp>
      <p:sp>
        <p:nvSpPr>
          <p:cNvPr id="2679" name="Shape 267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Storm Defender Cape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TF Critzer’s dog, Cody, was severely phobic during thunderstorms.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--Dog runs to basement, around toilet, shower, tub, or near pipes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--Having engineering and psychology degrees, Critzer devised a cape with metallic components that shielded dog from static charge buildup</a:t>
            </a:r>
          </a:p>
        </p:txBody>
      </p:sp>
      <p:pic>
        <p:nvPicPr>
          <p:cNvPr descr="MCj04239100000[1]" id="2680" name="Shape 2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1447800"/>
            <a:ext cx="1066799" cy="116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4" name="Shape 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" name="Shape 268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Advantages of Teams</a:t>
            </a:r>
          </a:p>
        </p:txBody>
      </p:sp>
      <p:sp>
        <p:nvSpPr>
          <p:cNvPr id="2686" name="Shape 2686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Teams of People Can Generate Creativity beyond what any individual can do…Two heads are better than one!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3849370000[1]" id="2687" name="Shape 2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011" y="3919537"/>
            <a:ext cx="3582987" cy="240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Shape 26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Brainstorming Rules</a:t>
            </a:r>
          </a:p>
        </p:txBody>
      </p:sp>
      <p:sp>
        <p:nvSpPr>
          <p:cNvPr id="2693" name="Shape 269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Define your purpose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Choose participants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Choose a facilitator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Brainstorm spontaneously, copiously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 criticisms, no negatives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Record ideas in full view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Identify the most promising ideas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Refine and prioritize</a:t>
            </a:r>
          </a:p>
        </p:txBody>
      </p:sp>
      <p:pic>
        <p:nvPicPr>
          <p:cNvPr descr="C:\Documents and Settings\jgolden\Local Settings\Temporary Internet Files\Content.IE5\Z1LGBXAO\MCj02996910000[1].wmf" id="2694" name="Shape 26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1787525"/>
            <a:ext cx="1816099" cy="1412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NKM4PD3W\MCj04413120000[1].png" id="2695" name="Shape 26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457200"/>
            <a:ext cx="762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Shape 270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5 : Ex5.6 </a:t>
            </a:r>
            <a:r>
              <a:rPr b="1" i="0" lang="en-US" sz="3200" u="none" cap="none" strike="noStrike">
                <a:solidFill>
                  <a:srgbClr val="FF0066"/>
                </a:solidFill>
                <a:latin typeface="Garamond"/>
                <a:ea typeface="Garamond"/>
                <a:cs typeface="Garamond"/>
                <a:sym typeface="Garamond"/>
              </a:rPr>
              <a:t>Window</a:t>
            </a: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of Opportunity and Industry Life Cycles  </a:t>
            </a:r>
          </a:p>
        </p:txBody>
      </p:sp>
      <p:sp>
        <p:nvSpPr>
          <p:cNvPr id="2701" name="Shape 270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cxnSp>
        <p:nvCxnSpPr>
          <p:cNvPr id="2702" name="Shape 2702"/>
          <p:cNvCxnSpPr/>
          <p:nvPr/>
        </p:nvCxnSpPr>
        <p:spPr>
          <a:xfrm>
            <a:off x="1066800" y="1828800"/>
            <a:ext cx="0" cy="3962399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703" name="Shape 2703"/>
          <p:cNvSpPr/>
          <p:nvPr/>
        </p:nvSpPr>
        <p:spPr>
          <a:xfrm>
            <a:off x="1066800" y="5791200"/>
            <a:ext cx="6858000" cy="1587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50000" y="0"/>
                  <a:pt x="100000" y="0"/>
                  <a:pt x="120000" y="0"/>
                </a:cubicBezTo>
              </a:path>
            </a:pathLst>
          </a:custGeom>
          <a:noFill/>
          <a:ln cap="flat" cmpd="sng" w="571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Shape 2704"/>
          <p:cNvSpPr/>
          <p:nvPr/>
        </p:nvSpPr>
        <p:spPr>
          <a:xfrm>
            <a:off x="76200" y="1524000"/>
            <a:ext cx="914400" cy="914400"/>
          </a:xfrm>
          <a:prstGeom prst="octagon">
            <a:avLst>
              <a:gd fmla="val 29289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MKT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</a:p>
        </p:txBody>
      </p:sp>
      <p:sp>
        <p:nvSpPr>
          <p:cNvPr id="2705" name="Shape 2705"/>
          <p:cNvSpPr/>
          <p:nvPr/>
        </p:nvSpPr>
        <p:spPr>
          <a:xfrm>
            <a:off x="8153400" y="5867400"/>
            <a:ext cx="914400" cy="914400"/>
          </a:xfrm>
          <a:prstGeom prst="octagon">
            <a:avLst>
              <a:gd fmla="val 29289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</a:p>
        </p:txBody>
      </p:sp>
      <p:sp>
        <p:nvSpPr>
          <p:cNvPr id="2706" name="Shape 2706"/>
          <p:cNvSpPr/>
          <p:nvPr/>
        </p:nvSpPr>
        <p:spPr>
          <a:xfrm>
            <a:off x="2552700" y="3136900"/>
            <a:ext cx="2666999" cy="2387600"/>
          </a:xfrm>
          <a:custGeom>
            <a:pathLst>
              <a:path extrusionOk="0" h="120000" w="120000">
                <a:moveTo>
                  <a:pt x="1714" y="83617"/>
                </a:moveTo>
                <a:cubicBezTo>
                  <a:pt x="2285" y="74042"/>
                  <a:pt x="5714" y="65106"/>
                  <a:pt x="12000" y="52978"/>
                </a:cubicBezTo>
                <a:cubicBezTo>
                  <a:pt x="18285" y="40851"/>
                  <a:pt x="27428" y="19148"/>
                  <a:pt x="39428" y="10851"/>
                </a:cubicBezTo>
                <a:cubicBezTo>
                  <a:pt x="51428" y="2553"/>
                  <a:pt x="71428" y="0"/>
                  <a:pt x="84000" y="3191"/>
                </a:cubicBezTo>
                <a:cubicBezTo>
                  <a:pt x="96571" y="6382"/>
                  <a:pt x="120000" y="12765"/>
                  <a:pt x="114857" y="30000"/>
                </a:cubicBezTo>
                <a:cubicBezTo>
                  <a:pt x="109714" y="47234"/>
                  <a:pt x="70857" y="93191"/>
                  <a:pt x="53142" y="106595"/>
                </a:cubicBezTo>
                <a:cubicBezTo>
                  <a:pt x="35428" y="120000"/>
                  <a:pt x="17142" y="114255"/>
                  <a:pt x="8571" y="110425"/>
                </a:cubicBezTo>
                <a:cubicBezTo>
                  <a:pt x="0" y="106595"/>
                  <a:pt x="1142" y="93191"/>
                  <a:pt x="1714" y="83617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F00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7" name="Shape 2707"/>
          <p:cNvSpPr/>
          <p:nvPr/>
        </p:nvSpPr>
        <p:spPr>
          <a:xfrm>
            <a:off x="1295400" y="1752600"/>
            <a:ext cx="7467600" cy="3898900"/>
          </a:xfrm>
          <a:custGeom>
            <a:pathLst>
              <a:path extrusionOk="0" h="120000" w="120000">
                <a:moveTo>
                  <a:pt x="0" y="119999"/>
                </a:moveTo>
                <a:cubicBezTo>
                  <a:pt x="5408" y="118436"/>
                  <a:pt x="10816" y="116872"/>
                  <a:pt x="15918" y="112964"/>
                </a:cubicBezTo>
                <a:cubicBezTo>
                  <a:pt x="21020" y="109055"/>
                  <a:pt x="25102" y="105146"/>
                  <a:pt x="30612" y="96547"/>
                </a:cubicBezTo>
                <a:cubicBezTo>
                  <a:pt x="36122" y="87947"/>
                  <a:pt x="43469" y="73094"/>
                  <a:pt x="48979" y="61368"/>
                </a:cubicBezTo>
                <a:cubicBezTo>
                  <a:pt x="54489" y="49641"/>
                  <a:pt x="58367" y="34788"/>
                  <a:pt x="63673" y="26188"/>
                </a:cubicBezTo>
                <a:cubicBezTo>
                  <a:pt x="68979" y="17589"/>
                  <a:pt x="74693" y="14071"/>
                  <a:pt x="80816" y="9771"/>
                </a:cubicBezTo>
                <a:cubicBezTo>
                  <a:pt x="86938" y="5472"/>
                  <a:pt x="93877" y="0"/>
                  <a:pt x="100408" y="390"/>
                </a:cubicBezTo>
                <a:cubicBezTo>
                  <a:pt x="106938" y="781"/>
                  <a:pt x="113469" y="6449"/>
                  <a:pt x="120000" y="12117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5334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were Burt’s Bees Sales in Maine?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04800" y="16891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Rose from $81K in 1987 to $3 M in 1993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Most of gain from 1989-91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Sales stagnating by ‘93 </a:t>
            </a:r>
          </a:p>
        </p:txBody>
      </p:sp>
      <p:pic>
        <p:nvPicPr>
          <p:cNvPr descr="C:\Documents and Settings\jgolden\Local Settings\Temporary Internet Files\Content.IE5\ZR0KKALQ\MC900383520[1].wmf" id="184" name="Shape 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975" y="3189286"/>
            <a:ext cx="2994024" cy="2982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6WEU9EH\MC900286116[1].wmf" id="185" name="Shape 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5446712"/>
            <a:ext cx="908049" cy="877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402" name="Shape 402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1873 Edgar Thompson Works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-Vertical integration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were Carnegie’s companies general organized?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Partnerships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Buys out partners during business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Depressions 1873-75, 1883-4, 1893-94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Pj02891570000[1]" id="403" name="Shape 4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5" y="5262562"/>
            <a:ext cx="1133474" cy="757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22060000[1]" id="404" name="Shape 4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9225" y="1600200"/>
            <a:ext cx="2035175" cy="172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Shape 27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Industry Life Cycle:  Automobiles</a:t>
            </a:r>
          </a:p>
        </p:txBody>
      </p:sp>
      <p:sp>
        <p:nvSpPr>
          <p:cNvPr id="2713" name="Shape 2713"/>
          <p:cNvSpPr txBox="1"/>
          <p:nvPr>
            <p:ph idx="1" type="body"/>
          </p:nvPr>
        </p:nvSpPr>
        <p:spPr>
          <a:xfrm>
            <a:off x="533400" y="16764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Industry Growth Stages: Example of Passenger Auto Industry Example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Birth   Before Ford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Rapid Growth – Model T (1908-1920)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Consolidation, shake-out of weaker firms (1920-1960)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Maturity (1960s-70s)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Decline to (late 1970s – 2009 bankruptcy filing by 	GM, Chrysler)  	  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015710000[1]" id="2714" name="Shape 27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5578475"/>
            <a:ext cx="1920875" cy="12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Shape 27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Exhibit 5.8 pp</a:t>
            </a:r>
            <a:r>
              <a:rPr b="1" i="0" lang="en-US" sz="8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160-161: Criteria for Evaluating Venture Opportunities</a:t>
            </a:r>
          </a:p>
        </p:txBody>
      </p:sp>
      <p:sp>
        <p:nvSpPr>
          <p:cNvPr id="2720" name="Shape 272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Industry &amp; Market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-Dynamic industry with niche opportunities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-fragmented, imperfect competition, or emerging industry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-High Industry Growth Rate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-Possible to achieve a significant market share (20%+)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-low cost-structure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126040000[1]" id="2721" name="Shape 27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2837" y="4848225"/>
            <a:ext cx="2062162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Shape 27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Exhibit 5.8: Evaluating Venture Opportunities</a:t>
            </a:r>
          </a:p>
        </p:txBody>
      </p:sp>
      <p:sp>
        <p:nvSpPr>
          <p:cNvPr id="2727" name="Shape 272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Economics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-Breakeven Time quick – under 2 years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-High Return on Investment  25%+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-High Sales Growth 20%+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-Capital intensity/ R&amp;D Requirements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-low cost-structure low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134540000[1]" id="2728" name="Shape 2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9750" y="3902075"/>
            <a:ext cx="2025650" cy="257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Shape 273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Exhibit 5.8: Evaluating Venture Opportunities</a:t>
            </a:r>
          </a:p>
        </p:txBody>
      </p:sp>
      <p:sp>
        <p:nvSpPr>
          <p:cNvPr id="2734" name="Shape 2734"/>
          <p:cNvSpPr txBox="1"/>
          <p:nvPr>
            <p:ph idx="1" type="body"/>
          </p:nvPr>
        </p:nvSpPr>
        <p:spPr>
          <a:xfrm>
            <a:off x="6858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COMPETITIVE ADVANTAGE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-Low fixed &amp; variable costs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-Have Proprietary Protection (IP)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-Have A Very Strong Team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-Possible to achieve a significant market share (20%+)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-low cost-structure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125880000[1]" id="2735" name="Shape 2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5167312"/>
            <a:ext cx="1368425" cy="1690687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Shape 274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Exhibit 5.8 :Evaluating Venture Opportunities</a:t>
            </a:r>
          </a:p>
        </p:txBody>
      </p:sp>
      <p:sp>
        <p:nvSpPr>
          <p:cNvPr id="2741" name="Shape 274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Management Team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-Covers key areas: Operations, Finance, Marketing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-Excellent Experience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-High Integrity &amp; Can Deal With Pressures </a:t>
            </a:r>
          </a:p>
        </p:txBody>
      </p:sp>
      <p:pic>
        <p:nvPicPr>
          <p:cNvPr descr="MCj04119300000[1]" id="2742" name="Shape 27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3037" y="3478212"/>
            <a:ext cx="3890961" cy="345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Shape 27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Exhibit 5.8: Evaluating Venture Opportunities </a:t>
            </a:r>
          </a:p>
        </p:txBody>
      </p:sp>
      <p:sp>
        <p:nvSpPr>
          <p:cNvPr id="2748" name="Shape 2748"/>
          <p:cNvSpPr txBox="1"/>
          <p:nvPr>
            <p:ph idx="1" type="body"/>
          </p:nvPr>
        </p:nvSpPr>
        <p:spPr>
          <a:xfrm>
            <a:off x="381000" y="16764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Strategic Differentiation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-Excellent fit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-Team individually strong &amp; complement each other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-Excellent Service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-Rowing with Tide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-State of Art Technology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-Opportunity Focused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-Flexible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-Distribution Channels excellent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-Room For Error</a:t>
            </a:r>
          </a:p>
        </p:txBody>
      </p:sp>
      <p:pic>
        <p:nvPicPr>
          <p:cNvPr descr="MPj04331780000[1]" id="2749" name="Shape 27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5586" y="4351337"/>
            <a:ext cx="1471612" cy="136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3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Shape 27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THE END</a:t>
            </a:r>
          </a:p>
        </p:txBody>
      </p:sp>
      <p:sp>
        <p:nvSpPr>
          <p:cNvPr id="2755" name="Shape 2755"/>
          <p:cNvSpPr txBox="1"/>
          <p:nvPr>
            <p:ph idx="1" type="body"/>
          </p:nvPr>
        </p:nvSpPr>
        <p:spPr>
          <a:xfrm>
            <a:off x="381000" y="16764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8O38YCYS\MMj02834710000[1].gif" id="2756" name="Shape 27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9961" y="2311400"/>
            <a:ext cx="4922837" cy="340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Shape 2761"/>
          <p:cNvSpPr txBox="1"/>
          <p:nvPr>
            <p:ph type="title"/>
          </p:nvPr>
        </p:nvSpPr>
        <p:spPr>
          <a:xfrm>
            <a:off x="457200" y="274637"/>
            <a:ext cx="8305799" cy="2239961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OPPORTUNITIES FOR SOCIAL ENTREPRENEURSHIP</a:t>
            </a: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: T&amp;S CH 7</a:t>
            </a:r>
          </a:p>
        </p:txBody>
      </p:sp>
      <p:sp>
        <p:nvSpPr>
          <p:cNvPr id="2762" name="Shape 2762"/>
          <p:cNvSpPr txBox="1"/>
          <p:nvPr>
            <p:ph idx="1" type="body"/>
          </p:nvPr>
        </p:nvSpPr>
        <p:spPr>
          <a:xfrm>
            <a:off x="381000" y="2667000"/>
            <a:ext cx="8153399" cy="4343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descr="MPj04006520000[1]" id="2763" name="Shape 27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&amp;S 8.jpg" id="2764" name="Shape 27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6600" y="2971800"/>
            <a:ext cx="2351086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Shape 2769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770" name="Shape 2770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No universally accepted definition of social entrepreneurship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Common thread: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Method &amp; execution entrepreneurial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Mission &amp; purpose driven by social needs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JAMKLUB3\MPj04384750000[1].jpg" id="2771" name="Shape 27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6350" y="4440237"/>
            <a:ext cx="1746250" cy="188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Shape 2776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777" name="Shape 2777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Social entrepreneurship seeks creative &amp; valuable solutions to various social problems.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Examples?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Poverty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Care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Warming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Energy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QD70ORSC\MPj04384530000[1].jpg" id="2778" name="Shape 27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3727450"/>
            <a:ext cx="2286000" cy="15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solidFill>
            <a:srgbClr val="FF9933"/>
          </a:solidFill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410" name="Shape 410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Carnegie’s talent “home grown”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-especially true of Charles Schwab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Carnegie relentless in slashing costs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-Squeezed lower rates from railroads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-He was low cost producer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-Little patience with cartels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-If not given a sufficiently large share, he could under cut all his competitors	</a:t>
            </a:r>
          </a:p>
        </p:txBody>
      </p:sp>
      <p:pic>
        <p:nvPicPr>
          <p:cNvPr descr="MPPH03772I0000[1]" id="411" name="Shape 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8536" y="5438775"/>
            <a:ext cx="1719262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955500000[1]" id="412" name="Shape 4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616075"/>
            <a:ext cx="2932112" cy="15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Shape 2783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784" name="Shape 2784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Not all entrepreneurship in social sector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is nonprofit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Not all nonprofits are entrepreneurial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QD70ORSC\MCj02977090000[1].wmf" id="2785" name="Shape 2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3175" y="4768850"/>
            <a:ext cx="1825625" cy="15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Shape 2790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791" name="Shape 2791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Typology of Ventures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		</a:t>
            </a:r>
            <a:r>
              <a:rPr b="1" i="0" lang="en-US" sz="32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Mission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	   	  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 Black"/>
                <a:ea typeface="Arial Black"/>
                <a:cs typeface="Arial Black"/>
                <a:sym typeface="Arial Black"/>
              </a:rPr>
              <a:t>Economic	      Social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 Black"/>
                <a:ea typeface="Arial Black"/>
                <a:cs typeface="Arial Black"/>
                <a:sym typeface="Arial Black"/>
              </a:rPr>
              <a:t>Economic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Traditional	      Social 								     Purpose	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C0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Impact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		     Social		      Enterprising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 Consequence        Non-Profits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 Black"/>
                <a:ea typeface="Arial Black"/>
                <a:cs typeface="Arial Black"/>
                <a:sym typeface="Arial Black"/>
              </a:rPr>
              <a:t>Social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228600" lvl="4" marL="2057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2" name="Shape 2792"/>
          <p:cNvCxnSpPr/>
          <p:nvPr/>
        </p:nvCxnSpPr>
        <p:spPr>
          <a:xfrm flipH="1" rot="-5400000">
            <a:off x="1371600" y="4571999"/>
            <a:ext cx="4038599" cy="76199"/>
          </a:xfrm>
          <a:prstGeom prst="straightConnector1">
            <a:avLst/>
          </a:prstGeom>
          <a:noFill/>
          <a:ln cap="flat" cmpd="sng" w="9525">
            <a:solidFill>
              <a:srgbClr val="B6DCD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793" name="Shape 2793"/>
          <p:cNvCxnSpPr/>
          <p:nvPr/>
        </p:nvCxnSpPr>
        <p:spPr>
          <a:xfrm flipH="1" rot="-5400000">
            <a:off x="4038600" y="4724399"/>
            <a:ext cx="4038599" cy="76199"/>
          </a:xfrm>
          <a:prstGeom prst="straightConnector1">
            <a:avLst/>
          </a:prstGeom>
          <a:noFill/>
          <a:ln cap="flat" cmpd="sng" w="9525">
            <a:solidFill>
              <a:srgbClr val="B6DCD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794" name="Shape 2794"/>
          <p:cNvCxnSpPr/>
          <p:nvPr/>
        </p:nvCxnSpPr>
        <p:spPr>
          <a:xfrm flipH="1" rot="-5400000">
            <a:off x="6705600" y="4648199"/>
            <a:ext cx="4038599" cy="76199"/>
          </a:xfrm>
          <a:prstGeom prst="straightConnector1">
            <a:avLst/>
          </a:prstGeom>
          <a:noFill/>
          <a:ln cap="flat" cmpd="sng" w="9525">
            <a:solidFill>
              <a:srgbClr val="B6DCD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795" name="Shape 2795"/>
          <p:cNvCxnSpPr/>
          <p:nvPr/>
        </p:nvCxnSpPr>
        <p:spPr>
          <a:xfrm>
            <a:off x="3276600" y="4572000"/>
            <a:ext cx="5410200" cy="0"/>
          </a:xfrm>
          <a:prstGeom prst="straightConnector1">
            <a:avLst/>
          </a:prstGeom>
          <a:noFill/>
          <a:ln cap="flat" cmpd="sng" w="9525">
            <a:solidFill>
              <a:srgbClr val="B6DCD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796" name="Shape 2796"/>
          <p:cNvCxnSpPr/>
          <p:nvPr/>
        </p:nvCxnSpPr>
        <p:spPr>
          <a:xfrm flipH="1" rot="-5400000">
            <a:off x="3886200" y="4419599"/>
            <a:ext cx="4038599" cy="76199"/>
          </a:xfrm>
          <a:prstGeom prst="straightConnector1">
            <a:avLst/>
          </a:prstGeom>
          <a:noFill/>
          <a:ln cap="flat" cmpd="sng" w="9525">
            <a:solidFill>
              <a:srgbClr val="B6DCDF"/>
            </a:solidFill>
            <a:prstDash val="solid"/>
            <a:miter lim="8000"/>
            <a:headEnd len="med" w="med" type="none"/>
            <a:tailEnd len="med" w="med" type="none"/>
          </a:ln>
        </p:spPr>
      </p:cxnSp>
      <p:cxnSp>
        <p:nvCxnSpPr>
          <p:cNvPr id="2797" name="Shape 2797"/>
          <p:cNvCxnSpPr/>
          <p:nvPr/>
        </p:nvCxnSpPr>
        <p:spPr>
          <a:xfrm flipH="1" rot="-5400000">
            <a:off x="4038600" y="4571999"/>
            <a:ext cx="4038599" cy="76199"/>
          </a:xfrm>
          <a:prstGeom prst="straightConnector1">
            <a:avLst/>
          </a:prstGeom>
          <a:noFill/>
          <a:ln cap="flat" cmpd="sng" w="9525">
            <a:solidFill>
              <a:srgbClr val="B6DCDF"/>
            </a:solidFill>
            <a:prstDash val="solid"/>
            <a:miter lim="8000"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Shape 2802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803" name="Shape 2803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Social Purpose Ventures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-Plans to solve social problem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-For profit (economically self-sustaining)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Example:  Jim Poss Case Study:  builds a solar-powered trash compactor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WFZASGWM\MCj03119320000[1].wmf" id="2804" name="Shape 28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4862512"/>
            <a:ext cx="1825625" cy="161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Shape 2809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810" name="Shape 2810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Enterprising nonprofits: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Type #1: Uses earned-income to generate  revenue to sustain mission activities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Type #2: Focus on growth &amp; economic sustainability.  May get venture philanthropy funding to scale activities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Program Files\Microsoft Office\MEDIA\CAGCAT10\j0285444.wmf" id="2811" name="Shape 28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5029200"/>
            <a:ext cx="1795461" cy="179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Shape 2816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817" name="Shape 2817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For nonprofits, profit motive exists to channel funds to satisfy mission-related goals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While social ventures may distribute profit to owners, enterprising nonprofits may not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NKM4PD3W\MPj04387800000[1].jpg" id="2818" name="Shape 28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4648200"/>
            <a:ext cx="18288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Shape 2823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824" name="Shape 2824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Example of an Enterprising Nonprofit Kick Start International.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Its mission?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End poverty in sub-Sahara Africa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Its profitable vehicle?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MoneyMaker micro-irrigation pump  generates $37 mil per year in new profit &amp; wages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WFZASGWM\MCHH01218_0000[1].wmf" id="2825" name="Shape 28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0" y="5218112"/>
            <a:ext cx="1377950" cy="1487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Shape 2830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831" name="Shape 2831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Goldman Sachs Foundation study of 519 nonprofit organizations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percent were operating earned income activities?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42%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Nonprofits pursuing earned-income activities: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Had more employees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Budgets of $5 – 25 m compared to majority of non-profits &lt; $1 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M93EY2MI\MCj02372420000[1].wmf" id="2832" name="Shape 28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1475" y="5710237"/>
            <a:ext cx="771524" cy="76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Shape 2837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838" name="Shape 2838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There are also </a:t>
            </a:r>
            <a:r>
              <a:rPr b="1" i="0" lang="en-US" sz="32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Hybrid Models 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of Social Entrepreneurship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Entrepreneurs asked to classify their ventures: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For Profit, Econ Goals                          </a:t>
            </a:r>
            <a:r>
              <a:rPr b="1" i="0" lang="en-US" sz="28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49%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For Profit, Pure Social Purpose	          </a:t>
            </a:r>
            <a:r>
              <a:rPr b="1" i="0" lang="en-US" sz="28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9%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For Profit, </a:t>
            </a:r>
            <a:r>
              <a:rPr b="1" i="0" lang="en-US" sz="28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both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Social &amp; Econ Goals   </a:t>
            </a:r>
            <a:r>
              <a:rPr b="1" i="0" lang="en-US" sz="28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31%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Not For Profit						   </a:t>
            </a:r>
            <a:r>
              <a:rPr b="1" i="0" lang="en-US" sz="28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8%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Shape 2843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844" name="Shape 2844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Hybrid Model not example of Corporate Social Responsibility (CSR)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Primary mission of both social ventures and enterprising nonprofits is social.  For hybrid model social &amp; econ goals equally emphasized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CSR not dominant mission of Dow Chemical, Starbucks,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Anheuser-Busch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QD70ORSC\MCj04402070000[1].wmf" id="2845" name="Shape 28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4273550"/>
            <a:ext cx="1355724" cy="212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Shape 2850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851" name="Shape 2851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Timmons Model &amp; Social Entrepreneurship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Opportunity, Resources, Team apply to ventures with social goals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driven not just by markets but social needs/problems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Resources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Bootstrapping necessary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rgbClr val="008000"/>
                </a:solidFill>
                <a:latin typeface="Arial Black"/>
                <a:ea typeface="Arial Black"/>
                <a:cs typeface="Arial Black"/>
                <a:sym typeface="Arial Black"/>
              </a:rPr>
              <a:t>Team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includes Brain Trust includes all external stakeholders: including community, investors, government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NKM4PD3W\MPj04227550000[1].jpg" id="2852" name="Shape 28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00" y="10668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418" name="Shape 418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Henry Clay Frick one partner Carnegie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 not Control.  Owned Supply of coke used in steel making process.</a:t>
            </a: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Homestead Strike – July 1892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-Frick “in charge”; Carnegie in Europe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-scheme was to break Amalgamated Union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Workers strike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-Frick hires Pinkertons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-Bloody conflict results – one of the worst in US labor history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PH03772I0000[1]" id="419" name="Shape 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8536" y="5438775"/>
            <a:ext cx="1719262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911000000[1]" id="420" name="Shape 4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29200"/>
            <a:ext cx="1535112" cy="18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6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Shape 2857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858" name="Shape 2858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32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 found in Wicked Problems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-Characteristics of Wicked Problems: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-Not well-defined &amp; stable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-No stopping rule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-No right/wrong clear-cut solution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-Unique / Novel Problem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Example:  “smart homes” that allow elderly to stay in their own homes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Program Files\Microsoft Office\MEDIA\CAGCAT10\j0090386.wmf" id="2859" name="Shape 28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0525" y="5321300"/>
            <a:ext cx="904875" cy="7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Shape 2864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865" name="Shape 2865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32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Resources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Besides bootstrapping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social venture capital (SVC).  Seek to invest on for-profit ventures not only for financial return but also for social &amp; environmental return.  This is known as </a:t>
            </a:r>
            <a:r>
              <a:rPr b="1" i="1" lang="en-US" sz="28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double bottom line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3 Classes of SVCs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Focused fund: specific areas of social concern (education, health care, energy, etc)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  fund: econ. Development, jobs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VC with conscience fund: certain % invested in socially responsible businesses (Solstice Capital)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JAMKLUB3\MPj04384750000[1].jpg" id="2866" name="Shape 28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00" y="3352800"/>
            <a:ext cx="609599" cy="6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Shape 2871"/>
          <p:cNvSpPr txBox="1"/>
          <p:nvPr>
            <p:ph type="title"/>
          </p:nvPr>
        </p:nvSpPr>
        <p:spPr>
          <a:xfrm>
            <a:off x="1219200" y="1524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7: Social Entrepreneurship</a:t>
            </a:r>
          </a:p>
        </p:txBody>
      </p:sp>
      <p:sp>
        <p:nvSpPr>
          <p:cNvPr id="2872" name="Shape 2872"/>
          <p:cNvSpPr txBox="1"/>
          <p:nvPr>
            <p:ph idx="1" type="body"/>
          </p:nvPr>
        </p:nvSpPr>
        <p:spPr>
          <a:xfrm>
            <a:off x="533400" y="1066800"/>
            <a:ext cx="8610599" cy="5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3200" u="none" cap="none" strike="noStrike">
                <a:solidFill>
                  <a:srgbClr val="008000"/>
                </a:solidFill>
                <a:latin typeface="Arial Black"/>
                <a:ea typeface="Arial Black"/>
                <a:cs typeface="Arial Black"/>
                <a:sym typeface="Arial Black"/>
              </a:rPr>
              <a:t>Team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To solve Wicked Problems need a collaborative team with a huge </a:t>
            </a:r>
            <a:r>
              <a:rPr b="1" i="0" lang="en-US" sz="2800" u="none" cap="none" strike="noStrike">
                <a:solidFill>
                  <a:srgbClr val="008000"/>
                </a:solidFill>
                <a:latin typeface="Arial Black"/>
                <a:ea typeface="Arial Black"/>
                <a:cs typeface="Arial Black"/>
                <a:sym typeface="Arial Black"/>
              </a:rPr>
              <a:t>Brain Trust: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Community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Investors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Government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Customers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Suppliers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Manufacturers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8MKNGW6G\MCj03342360000[1].wmf" id="2873" name="Shape 28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4149725"/>
            <a:ext cx="1816099" cy="141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Shape 2878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2879" name="Shape 2879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880" name="Shape 2880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Shape 2881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Shape 2882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3" name="Shape 2883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4" name="Shape 2884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2885" name="Shape 2885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6" name="Shape 2886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7" name="Shape 2887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8" name="Shape 2888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2889" name="Shape 2889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2890" name="Shape 2890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2891" name="Shape 2891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2892" name="Shape 2892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2893" name="Shape 2893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2894" name="Shape 2894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0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2895" name="Shape 2895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2896" name="Shape 2896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2897" name="Shape 2897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2898" name="Shape 2898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2899" name="Shape 2899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2900" name="Shape 2900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2901" name="Shape 2901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  <p:transition spd="slow">
    <p:fade/>
  </p:transition>
</p:sld>
</file>

<file path=ppt/slides/slide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5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Shape 2906"/>
          <p:cNvSpPr txBox="1"/>
          <p:nvPr>
            <p:ph type="ctrTitle"/>
          </p:nvPr>
        </p:nvSpPr>
        <p:spPr>
          <a:xfrm>
            <a:off x="5334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bril Fatface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bril Fatface"/>
                <a:ea typeface="Abril Fatface"/>
                <a:cs typeface="Abril Fatface"/>
                <a:sym typeface="Abril Fatface"/>
              </a:rPr>
              <a:t>T&amp;S Notes on Ch 8: Business Plan</a:t>
            </a:r>
          </a:p>
        </p:txBody>
      </p:sp>
      <p:sp>
        <p:nvSpPr>
          <p:cNvPr id="2907" name="Shape 2907"/>
          <p:cNvSpPr txBox="1"/>
          <p:nvPr>
            <p:ph idx="1" type="subTitle"/>
          </p:nvPr>
        </p:nvSpPr>
        <p:spPr>
          <a:xfrm>
            <a:off x="457200" y="1981200"/>
            <a:ext cx="7619999" cy="4676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Early in the B-plan you prove a true opportunity exists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significant value for customer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Solve a significant problem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Demonstrate robust market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Large ($50B+); growth (20%; margins (40%+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Fit well with founders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3MIDVT84\MMj02835520000[1].gif" id="2908" name="Shape 29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5819775"/>
            <a:ext cx="7620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Shape 2913"/>
          <p:cNvSpPr txBox="1"/>
          <p:nvPr>
            <p:ph type="ctrTitle"/>
          </p:nvPr>
        </p:nvSpPr>
        <p:spPr>
          <a:xfrm>
            <a:off x="5334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Notes on Ch 8: Business Plan</a:t>
            </a:r>
          </a:p>
        </p:txBody>
      </p:sp>
      <p:sp>
        <p:nvSpPr>
          <p:cNvPr id="2914" name="Shape 2914"/>
          <p:cNvSpPr txBox="1"/>
          <p:nvPr>
            <p:ph idx="1" type="subTitle"/>
          </p:nvPr>
        </p:nvSpPr>
        <p:spPr>
          <a:xfrm>
            <a:off x="457200" y="1752600"/>
            <a:ext cx="7315200" cy="4829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benefits derive from a business plan?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Clearer idea of opportunity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Attract investors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Recruit key team members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Entice strategic partners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Z1LGBXAO\MMj02839700000[1].gif" id="2915" name="Shape 29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200" y="5524500"/>
            <a:ext cx="923924" cy="8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Shape 2920"/>
          <p:cNvSpPr txBox="1"/>
          <p:nvPr>
            <p:ph type="ctrTitle"/>
          </p:nvPr>
        </p:nvSpPr>
        <p:spPr>
          <a:xfrm>
            <a:off x="5334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Notes on Ch 8: Business Plan</a:t>
            </a:r>
          </a:p>
        </p:txBody>
      </p:sp>
      <p:sp>
        <p:nvSpPr>
          <p:cNvPr id="2921" name="Shape 2921"/>
          <p:cNvSpPr txBox="1"/>
          <p:nvPr>
            <p:ph idx="1" type="subTitle"/>
          </p:nvPr>
        </p:nvSpPr>
        <p:spPr>
          <a:xfrm>
            <a:off x="609600" y="1828800"/>
            <a:ext cx="7772400" cy="475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is the B-plan a ‘work in progress’?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a living guide to operating a business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update it as circumstances change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It “blueprints” new venture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increase odds of success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Mj03369310000[1]" id="2922" name="Shape 29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7650" y="5715000"/>
            <a:ext cx="10287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2839840000[1]" id="2923" name="Shape 29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4350" y="2819400"/>
            <a:ext cx="32385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Shape 2928"/>
          <p:cNvSpPr txBox="1"/>
          <p:nvPr>
            <p:ph type="ctrTitle"/>
          </p:nvPr>
        </p:nvSpPr>
        <p:spPr>
          <a:xfrm>
            <a:off x="5334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Notes on Ch 8: Business Plan</a:t>
            </a:r>
          </a:p>
        </p:txBody>
      </p:sp>
      <p:sp>
        <p:nvSpPr>
          <p:cNvPr id="2929" name="Shape 2929"/>
          <p:cNvSpPr txBox="1"/>
          <p:nvPr>
            <p:ph idx="1" type="subTitle"/>
          </p:nvPr>
        </p:nvSpPr>
        <p:spPr>
          <a:xfrm>
            <a:off x="304800" y="1981200"/>
            <a:ext cx="7467600" cy="4600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are some B-plan “Dos”?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Involve team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Logical, readable &amp; concise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Identify financing sources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Accept orders from customers even if that postpones writing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Make realistic sales assumptions (3 tier: High, low and middle)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8MKNGW6G\MMj01629900000[1].gif" id="2930" name="Shape 29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25" y="4895850"/>
            <a:ext cx="105727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Shape 2935"/>
          <p:cNvSpPr txBox="1"/>
          <p:nvPr>
            <p:ph type="ctrTitle"/>
          </p:nvPr>
        </p:nvSpPr>
        <p:spPr>
          <a:xfrm>
            <a:off x="5334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Notes on Ch 8: Business Plan</a:t>
            </a:r>
          </a:p>
        </p:txBody>
      </p:sp>
      <p:sp>
        <p:nvSpPr>
          <p:cNvPr id="2936" name="Shape 2936"/>
          <p:cNvSpPr txBox="1"/>
          <p:nvPr>
            <p:ph idx="1" type="subTitle"/>
          </p:nvPr>
        </p:nvSpPr>
        <p:spPr>
          <a:xfrm>
            <a:off x="304800" y="1828800"/>
            <a:ext cx="8153399" cy="475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Mention some B-plan “Don’ts”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ambiguous or unsubstantiated statements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lost in details of technology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Flash the sizzle instead of showing the steak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QD70ORSC\MMj02365280000[1].gif" id="2937" name="Shape 29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4648200"/>
            <a:ext cx="1919287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Shape 2942"/>
          <p:cNvSpPr txBox="1"/>
          <p:nvPr>
            <p:ph type="ctrTitle"/>
          </p:nvPr>
        </p:nvSpPr>
        <p:spPr>
          <a:xfrm>
            <a:off x="5334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Notes on Ch 8: Business Plan</a:t>
            </a:r>
          </a:p>
        </p:txBody>
      </p:sp>
      <p:sp>
        <p:nvSpPr>
          <p:cNvPr id="2943" name="Shape 2943"/>
          <p:cNvSpPr txBox="1"/>
          <p:nvPr>
            <p:ph idx="1" type="subTitle"/>
          </p:nvPr>
        </p:nvSpPr>
        <p:spPr>
          <a:xfrm>
            <a:off x="457200" y="1828800"/>
            <a:ext cx="7315200" cy="475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a common denominators of successful entrepreneurs?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Selling ability –  useful in winning investors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Especially knowledgeable ones who add value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Z1LGBXAO\MCj04369960000[1].wmf" id="2944" name="Shape 29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810125"/>
            <a:ext cx="1816099" cy="181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426" name="Shape 426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Carnegie’s reputation takes a major hit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0" lang="en-US" sz="2400" u="none" cap="none" strike="noStrike">
                <a:solidFill>
                  <a:srgbClr val="800080"/>
                </a:solidFill>
                <a:latin typeface="Arial Black"/>
                <a:ea typeface="Arial Black"/>
                <a:cs typeface="Arial Black"/>
                <a:sym typeface="Arial Black"/>
              </a:rPr>
              <a:t>Gospel of Wealth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– Carnegie had no problem with income inequality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-However he believed in giving away wealth rather than passing it to heirs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-Libraries, Universities, Research, Parks ranked high among institutions he benefited. 	</a:t>
            </a:r>
          </a:p>
        </p:txBody>
      </p:sp>
      <p:pic>
        <p:nvPicPr>
          <p:cNvPr descr="MCj01952460000[1]" id="427" name="Shape 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900" y="4837112"/>
            <a:ext cx="1866900" cy="1792286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MCj02919560000[1]" id="428" name="Shape 4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58061" y="1981200"/>
            <a:ext cx="1404936" cy="1827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039990000[1]" id="429" name="Shape 4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2819400"/>
            <a:ext cx="1073150" cy="10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Shape 2949"/>
          <p:cNvSpPr txBox="1"/>
          <p:nvPr>
            <p:ph type="ctrTitle"/>
          </p:nvPr>
        </p:nvSpPr>
        <p:spPr>
          <a:xfrm>
            <a:off x="5334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Notes on Ch 8: Business Plan</a:t>
            </a:r>
          </a:p>
        </p:txBody>
      </p:sp>
      <p:sp>
        <p:nvSpPr>
          <p:cNvPr id="2950" name="Shape 2950"/>
          <p:cNvSpPr txBox="1"/>
          <p:nvPr>
            <p:ph idx="1" type="subTitle"/>
          </p:nvPr>
        </p:nvSpPr>
        <p:spPr>
          <a:xfrm>
            <a:off x="457200" y="1828800"/>
            <a:ext cx="8153399" cy="475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“action steps”  do T&amp;S make for writing a B-plan?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Segment info by section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Create overall schedule of tasks &amp; who will accomplish them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an action calendar: to do list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Carry out plan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Get a reviewer to read plan &amp; give feedback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Mj01629900000[1]" id="2951" name="Shape 29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725" y="4286250"/>
            <a:ext cx="105727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Shape 2956"/>
          <p:cNvSpPr txBox="1"/>
          <p:nvPr>
            <p:ph type="ctrTitle"/>
          </p:nvPr>
        </p:nvSpPr>
        <p:spPr>
          <a:xfrm>
            <a:off x="5334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Notes on Ch 8: Business Plan</a:t>
            </a:r>
          </a:p>
        </p:txBody>
      </p:sp>
      <p:sp>
        <p:nvSpPr>
          <p:cNvPr id="2957" name="Shape 2957"/>
          <p:cNvSpPr txBox="1"/>
          <p:nvPr>
            <p:ph idx="1" type="subTitle"/>
          </p:nvPr>
        </p:nvSpPr>
        <p:spPr>
          <a:xfrm>
            <a:off x="457200" y="1828800"/>
            <a:ext cx="8153399" cy="4752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plan is not the business?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Plan helps define strategy, team and resource requirements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Odds can be shaped in your favor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plan is no guarantee of success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QD70ORSC\MPj04227560000[1].jpg" id="2958" name="Shape 29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5029200"/>
            <a:ext cx="14478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Shape 2963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B-Plan’s most important part &amp; its segments?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 Executive Summary: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Description of Business Concept, business opportunity &amp; strategy   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(Elevator Pitch)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Market 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Projections (math problem)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Competitive Advantages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Start-up needs?  Maximum negative cash flow?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Sustainability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True opportunity must be durable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who will cover finance, marketing, sales, operations, technology / RD?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Offering: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What do investors get?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Mj02839700000[1]" id="2964" name="Shape 29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275" y="4762500"/>
            <a:ext cx="923924" cy="800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QD70ORSC\MPj04386960000[1].jpg" id="2965" name="Shape 29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7200" y="838200"/>
            <a:ext cx="609599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Shape 2970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II Industry, Company &amp; Its Products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Industry: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US Census Data Tools  useful, industry publications (</a:t>
            </a:r>
            <a:r>
              <a:rPr b="1" i="1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Printers’ Ink, Iron Age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. Where is it in life-cycle?  Size? Growth expectations? Competitors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Company &amp; Concept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What business is the company in? Brief history of company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or Service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Describe product in detail (prototype available?).  What distribution channels?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Entry Growth Strategy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Cost advantage based on new technology, unserved market segment or nitch?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8O38YCYS\MPj04387570000[1].jpg" id="2971" name="Shape 29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9236" y="5105400"/>
            <a:ext cx="1122361" cy="16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Shape 2976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III Market Research &amp; Analysis: Want to determine if market as large as you think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Who is target market? How &amp; when do they purchase?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Size &amp; Trends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Absolute size &amp; growth?  Fragmented?  Emerging segments?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Competition &amp; Competitive Edges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Competitive Grid helpful.  Also SWOT analysis         </a:t>
            </a:r>
            <a:r>
              <a:rPr b="1" i="0" lang="en-US" sz="28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Porter’s Forces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Share &amp; Sales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What share of the target market do you expect to achieve ?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QD70ORSC\MCj04417750000[1].png" id="2977" name="Shape 29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0" y="274320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1" name="Shape 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" name="Shape 2982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IV Economics of Business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Gross Operating Margins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[(Rev – COGS)/Rev] x 100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Profit Potential &amp; Durability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Why is your profit streams likely to last?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Months to Breakeven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Sales level where TR = TC     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Months to Positive Cash Flow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  Inflow of cash received during period exceeds outflow during that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period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NKM4PD3W\MCj01570190000[1].wmf" id="2983" name="Shape 29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4648200"/>
            <a:ext cx="182562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Shape 2988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Parts I – IV are sometimes called a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feasibility analysis.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they demonstrate a true opportunity then the entrepreneur goes ahead with the rest of the business plan.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blueprints the new venture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Z1LGBXAO\MCj04369960000[1].wmf" id="2989" name="Shape 29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4886325"/>
            <a:ext cx="1816099" cy="1819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3MIDVT84\MPj04071750000[1].jpg" id="2990" name="Shape 29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200" y="1524000"/>
            <a:ext cx="1219199" cy="9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Shape 2995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 Marketing Plan:  </a:t>
            </a:r>
            <a:r>
              <a:rPr b="1" i="1" lang="en-US" sz="28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How you will reach your customer ?</a:t>
            </a:r>
            <a:r>
              <a:rPr b="1" i="1" lang="en-US" sz="28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.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Strategy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Specific marketing philosophy and strategy of the company, given value channels you are pursuing.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Pricing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Cost plus?  Willingness to pay?  Bargain pricing?  Price of closest substitute?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Tactics to carryout overall strategy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Advertising &amp; Promotion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Internet, Print, TV, Radio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Channels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Groups by each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3MIDVT84\MPj04421750000[1].jpg" id="2996" name="Shape 29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1075" y="4876800"/>
            <a:ext cx="1203324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Shape 3001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VI Design &amp; Development Plans:  </a:t>
            </a:r>
            <a:r>
              <a:rPr b="1" i="1" lang="en-US" sz="28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status &amp; tasks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Prototype needed?  Sequencing of tasks necessary. 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Difficulties &amp; Risks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Anticipated design or development problems?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Proprietary Issues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patent, copyright, trade secrets that give you exclusive rights.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Z1LGBXAO\MCj04415150000[1].wmf" id="3002" name="Shape 30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450" y="5105400"/>
            <a:ext cx="1911350" cy="17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Shape 3007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VII Manufacturing &amp; Operations  </a:t>
            </a:r>
            <a:r>
              <a:rPr b="1" i="1" lang="en-US" sz="28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Cycle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Lead and lag times that characterize operations of business.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Geographical Location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Geographic location of business.  Advantages &amp; disadvantages of place chosen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Facilities &amp; Improvements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Regulatory &amp; Legal Issues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Think OSHA, EPA etc.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FLWGOYTF\MPj04422380000[1].jpg" id="3008" name="Shape 30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" y="5724525"/>
            <a:ext cx="13620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JAMKLUB3\MPj04372690000[1].jpg" id="3009" name="Shape 30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1311" y="5357812"/>
            <a:ext cx="954086" cy="1271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435" name="Shape 435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Carnegie funded: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-Carnegie Institute (today CMU)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-Carnegie Teachers fund to provide retirement funds for academics	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Carnegie Heros Fund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International Endowment for Peace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the Hall of Justice at the Hague in the Netherlands  … &amp; libraries everywhere</a:t>
            </a:r>
          </a:p>
        </p:txBody>
      </p:sp>
      <p:pic>
        <p:nvPicPr>
          <p:cNvPr descr="MCj02382420000[1]" id="436" name="Shape 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4775" y="2133600"/>
            <a:ext cx="2384424" cy="2106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3988170000[1]" id="437" name="Shape 4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4914900"/>
            <a:ext cx="1023936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Shape 3014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VIII Management Team  </a:t>
            </a:r>
            <a:r>
              <a:rPr b="1" i="1" lang="en-US" sz="28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Present key management roles, CEO, CFO, COO, CTO, CMO etc.  Worked together before?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career highlights for each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Management Compensation &amp; Ownership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Salary, benefits, stock options for each on team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Other Investors: 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Discuss number and percentage of shares owned by each, when acquired, at what price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Regulatory &amp; Legal Issues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Think OSHA, EPA etc.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Board of Directors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Discuss company’s philosophy about size &amp; composition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Program Files\Microsoft Office\MEDIA\CAGCAT10\j0283209.gif" id="3015" name="Shape 30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5410200"/>
            <a:ext cx="13239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Shape 3020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IX Sustainability and Impact  </a:t>
            </a:r>
            <a:r>
              <a:rPr b="1" i="1" lang="en-US" sz="28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Environmental Issues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Waste generation &amp; compliance with EPA, OSHA guidelines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Opportunities for Green Impact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Geographic location of business.  Advantages &amp; disadvantages of place chosen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Facilities &amp; Improvements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Regulatory &amp; Legal Issues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Think OSHA, EPA etc.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NKM4PD3W\MPj04424900000[1].jpg" id="3021" name="Shape 30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3950" y="4419600"/>
            <a:ext cx="1517650" cy="2282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8MKNGW6G\MPj04424730000[1].jpg" id="3022" name="Shape 30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4724400"/>
            <a:ext cx="1352550" cy="180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M93EY2MI\MPj04393290000[1].jpg" id="3023" name="Shape 30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4800600"/>
            <a:ext cx="1600199" cy="1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" name="Shape 3028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X Overall Schedule: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shows timing and interrelationship of major events necessary to launch new venture &amp; realize its objectives</a:t>
            </a:r>
          </a:p>
        </p:txBody>
      </p:sp>
      <p:pic>
        <p:nvPicPr>
          <p:cNvPr descr="C:\Documents and Settings\jgolden\Local Settings\Temporary Internet Files\Content.IE5\J836AE5G\MPj03987630000[1].jpg" id="3029" name="Shape 30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3319462"/>
            <a:ext cx="3352799" cy="23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3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Shape 3034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XI Critical Risks, Problems, and Assumptions  </a:t>
            </a:r>
            <a:r>
              <a:rPr b="1" i="1" lang="en-US" sz="28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Spell out risks &amp; consequences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If venture has what appears to be a fatal flaw, explain why it is not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Need this section to bolster your credibility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3MIDVT84\MCj04375490000[1].wmf" id="3035" name="Shape 30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4029075"/>
            <a:ext cx="1863725" cy="130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Shape 3040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XII Financial Plan  </a:t>
            </a:r>
            <a:r>
              <a:rPr b="1" i="1" lang="en-US" sz="28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the venture’s potential and presents timetable of financial viability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Includes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Balance Sheet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Income Statement 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Cash Flow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projections.  The latter two for each month of current year, and annual projections for 3 years into future  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8O38YCYS\MPj04392560000[1].jpg" id="3041" name="Shape 30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3886200"/>
            <a:ext cx="3048000" cy="243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5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Shape 3046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XIII Proposed Company Offering  </a:t>
            </a:r>
            <a:r>
              <a:rPr b="1" i="1" lang="en-US" sz="28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 the Type of Offering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common stock, convertible debentures, debt with warrants, etc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Capitalization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Table showing current &amp; proposed number of outstanding shares of common stock.  How many shares remain authorized but unissued after offering.  How much of these reserved for future key employees.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of Funds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Product design? Capital equipment, marketing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Investor Return: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How will you get investors their desired rate of return.  What is harvest mechanism: IPO, outright sale, merger, MBO?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8MKNGW6G\MPj04384780000[1].jpg" id="3047" name="Shape 30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600" y="790575"/>
            <a:ext cx="1066799" cy="962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M93EY2MI\MCj04375470000[1].wmf" id="3048" name="Shape 30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6200" y="5943600"/>
            <a:ext cx="1317624" cy="820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Shape 3053"/>
          <p:cNvSpPr txBox="1"/>
          <p:nvPr>
            <p:ph idx="1" type="subTitle"/>
          </p:nvPr>
        </p:nvSpPr>
        <p:spPr>
          <a:xfrm>
            <a:off x="304800" y="228600"/>
            <a:ext cx="8839199" cy="6353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XIV Appendixes  </a:t>
            </a:r>
            <a:r>
              <a:rPr b="1" i="1" lang="en-US" sz="28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Info too extensive to include in body of plan, yet still necessary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Product specs &amp; photos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Suppliers of key components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Technical analyses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Reports from consultants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Licenses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Documents and Settings\jgolden\Local Settings\Temporary Internet Files\Content.IE5\M93EY2MI\MCj03634600000[1].wmf" id="3054" name="Shape 30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4562" y="3556000"/>
            <a:ext cx="2967037" cy="3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Shape 3059"/>
          <p:cNvSpPr txBox="1"/>
          <p:nvPr>
            <p:ph type="ctrTitle"/>
          </p:nvPr>
        </p:nvSpPr>
        <p:spPr>
          <a:xfrm>
            <a:off x="685800" y="2111375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 Entrepreneurial Leader &amp; Team</a:t>
            </a:r>
          </a:p>
        </p:txBody>
      </p:sp>
      <p:sp>
        <p:nvSpPr>
          <p:cNvPr id="3060" name="Shape 3060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pinelli.png" id="3061" name="Shape 30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1700" y="4076700"/>
            <a:ext cx="1333499" cy="133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mmons_new_smaller_1.jpg" id="3062" name="Shape 30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5000" y="4075112"/>
            <a:ext cx="1219199" cy="1335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Shape 3067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068" name="Shape 3068"/>
          <p:cNvSpPr txBox="1"/>
          <p:nvPr>
            <p:ph idx="1" type="subTitle"/>
          </p:nvPr>
        </p:nvSpPr>
        <p:spPr>
          <a:xfrm>
            <a:off x="762000" y="1828800"/>
            <a:ext cx="7848599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Ewing M. Kauffman:  “People don’t want to managed.  They want to be led!”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point was he making?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seek inspiring, energetic, compassionate workplaces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 know leaders when they experience them</a:t>
            </a:r>
          </a:p>
        </p:txBody>
      </p:sp>
      <p:pic>
        <p:nvPicPr>
          <p:cNvPr descr="C:\Documents and Settings\jgolden\Local Settings\Temporary Internet Files\Content.IE5\JAMKLUB3\MPj04227530000[1].jpg" id="3069" name="Shape 30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2873375"/>
            <a:ext cx="2438399" cy="162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3074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075" name="Shape 3075"/>
          <p:cNvSpPr txBox="1"/>
          <p:nvPr>
            <p:ph idx="1" type="subTitle"/>
          </p:nvPr>
        </p:nvSpPr>
        <p:spPr>
          <a:xfrm>
            <a:off x="762000" y="1828800"/>
            <a:ext cx="7848599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Stages of Growth Model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R&amp;D                             “Planning”              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aspiring entrepreneur or small team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Perform due diligence on idea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Probability of start-up fall sharply if not turned into start-up after 18 months</a:t>
            </a:r>
          </a:p>
        </p:txBody>
      </p:sp>
      <p:pic>
        <p:nvPicPr>
          <p:cNvPr descr="C:\Documents and Settings\jgolden\Local Settings\Temporary Internet Files\Content.IE5\WFZASGWM\MMj02839700000[1].gif" id="3076" name="Shape 30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0037" y="5295900"/>
            <a:ext cx="923924" cy="8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443" name="Shape 443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Carnegie 1890s his most impressive decade – fierce competitor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-Willing to convert to open hearth process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-slower, but results in higher quality steel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-Perfect for beams &amp; girders of skyscrapers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-In 1901 sells out to JP Morgan who puts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Together US Steel  -- 1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Billion $ firm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-Carnegie wanted bonds, not the stock, of the new venture 	</a:t>
            </a:r>
          </a:p>
        </p:txBody>
      </p:sp>
      <p:pic>
        <p:nvPicPr>
          <p:cNvPr descr="MPj04075700000[1]" id="444" name="Shape 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675" y="4633912"/>
            <a:ext cx="1279525" cy="1919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Shape 3081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082" name="Shape 3082"/>
          <p:cNvSpPr txBox="1"/>
          <p:nvPr>
            <p:ph idx="1" type="subTitle"/>
          </p:nvPr>
        </p:nvSpPr>
        <p:spPr>
          <a:xfrm>
            <a:off x="762000" y="1828800"/>
            <a:ext cx="7848599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Stages of Growth Model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Start-up  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– 30 emp.  &lt;  $20 m  Rev. 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“Doing”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Founder driven creativity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Constant change, ambiguity – most perilous stage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Informal communications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Relative inexperience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 scarce</a:t>
            </a:r>
          </a:p>
        </p:txBody>
      </p:sp>
      <p:pic>
        <p:nvPicPr>
          <p:cNvPr descr="C:\Documents and Settings\jgolden\Local Settings\Temporary Internet Files\Content.IE5\NKM4PD3W\MPj04389550000[1].jpg" id="3083" name="Shape 30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4916487"/>
            <a:ext cx="1139825" cy="1712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7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Shape 3088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089" name="Shape 3089"/>
          <p:cNvSpPr txBox="1"/>
          <p:nvPr>
            <p:ph idx="1" type="subTitle"/>
          </p:nvPr>
        </p:nvSpPr>
        <p:spPr>
          <a:xfrm>
            <a:off x="762000" y="1828800"/>
            <a:ext cx="7848599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Stages of Growth Model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“Leading Managers”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High Growth     25 – 75 emp.   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Challenge for founding entrepreneur to give up power &amp; control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Need for organization &amp; operating policies and still keep creative magic alive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Venture failure rate 60% at this stage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descr="C:\Documents and Settings\jgolden\Local Settings\Temporary Internet Files\Content.IE5\8O38YCYS\MPj04388620000[1].jpg" id="3090" name="Shape 30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5562600"/>
            <a:ext cx="1752600" cy="116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" name="Shape 3095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096" name="Shape 3096"/>
          <p:cNvSpPr txBox="1"/>
          <p:nvPr>
            <p:ph idx="1" type="subTitle"/>
          </p:nvPr>
        </p:nvSpPr>
        <p:spPr>
          <a:xfrm>
            <a:off x="762000" y="1828800"/>
            <a:ext cx="7848599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Stages of Growth Model   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Maturity     100+ emp.   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Concerns: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Retaining creative spark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Failure to clone founders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Specialization; eroding of collaboration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for operating controls</a:t>
            </a:r>
          </a:p>
        </p:txBody>
      </p:sp>
      <p:pic>
        <p:nvPicPr>
          <p:cNvPr descr="C:\Documents and Settings\jgolden\Local Settings\Temporary Internet Files\Content.IE5\FLWGOYTF\MPj04392950000[1].jpg" id="3097" name="Shape 30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7100" y="5257800"/>
            <a:ext cx="1562099" cy="1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1" name="Shape 3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" name="Shape 3102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103" name="Shape 3103"/>
          <p:cNvSpPr txBox="1"/>
          <p:nvPr>
            <p:ph idx="1" type="subTitle"/>
          </p:nvPr>
        </p:nvSpPr>
        <p:spPr>
          <a:xfrm>
            <a:off x="685800" y="1752600"/>
            <a:ext cx="7924799" cy="4768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 successful high growth new ventures begin solo or with team?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Teams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Cover key areas more effectively via greater expertise (marketing, finance, operation, R&amp;D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Ability to attract capital is easier (VCs happier if broad breadth of expertise)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-Parallels in athletics?</a:t>
            </a:r>
          </a:p>
        </p:txBody>
      </p:sp>
      <p:pic>
        <p:nvPicPr>
          <p:cNvPr descr="MCj04322510000[1]" id="3104" name="Shape 3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786" y="2438400"/>
            <a:ext cx="1827211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Shape 3109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110" name="Shape 3110"/>
          <p:cNvSpPr txBox="1"/>
          <p:nvPr>
            <p:ph idx="1" type="subTitle"/>
          </p:nvPr>
        </p:nvSpPr>
        <p:spPr>
          <a:xfrm>
            <a:off x="990600" y="1752600"/>
            <a:ext cx="6705599" cy="4768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Large team,  larger network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-Two heads better than one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-Survival Rate is higher / share the pressure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do solo entrepreneurs remain solo?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-Tough to give up control.  (Quimby Case raised this issue)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-Team Quality also matters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322530000[1]" id="3111" name="Shape 3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561" y="3351212"/>
            <a:ext cx="1773236" cy="91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5" name="Shape 3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" name="Shape 3116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117" name="Shape 3117"/>
          <p:cNvSpPr txBox="1"/>
          <p:nvPr>
            <p:ph idx="1" type="subTitle"/>
          </p:nvPr>
        </p:nvSpPr>
        <p:spPr>
          <a:xfrm>
            <a:off x="1295400" y="2133600"/>
            <a:ext cx="6400799" cy="438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VCs often attempt active in reshaping management teams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this a good or bad?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304000000[1]" id="3118" name="Shape 3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2162" y="3459162"/>
            <a:ext cx="1493836" cy="332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Shape 3123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124" name="Shape 3124"/>
          <p:cNvSpPr txBox="1"/>
          <p:nvPr>
            <p:ph idx="1" type="subTitle"/>
          </p:nvPr>
        </p:nvSpPr>
        <p:spPr>
          <a:xfrm>
            <a:off x="762000" y="1828800"/>
            <a:ext cx="6934199" cy="4692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&amp; VISION: 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anchored in entrepreneurial philosophy &amp; attitudes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did Bert’s Bees do this?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natural products, environmentally friendly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 entrepreneur crafts vision and selects team that is “on board” vision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158870000[1]" id="3125" name="Shape 3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1212" y="5338762"/>
            <a:ext cx="2439986" cy="1519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Shape 3130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131" name="Shape 3131"/>
          <p:cNvSpPr txBox="1"/>
          <p:nvPr>
            <p:ph idx="1" type="subTitle"/>
          </p:nvPr>
        </p:nvSpPr>
        <p:spPr>
          <a:xfrm>
            <a:off x="838200" y="1981200"/>
            <a:ext cx="7772400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ATTITUDES / CHARACTERISTICS</a:t>
            </a:r>
          </a:p>
          <a:p>
            <a:pPr indent="0" lvl="0" marL="0" marR="0" rtl="0" algn="ctr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OF SUCCESSFUL TEAMS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COHESION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 “one for all, all for one”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-Examples in Athletics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Deerhunter (1980)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TEAMWORK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Everyone pulls his/her own weight.  Complementary skills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-See crew team to right 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971730000[1]" id="3132" name="Shape 3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861" y="5124450"/>
            <a:ext cx="1862137" cy="173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6" name="Shape 3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" name="Shape 3137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138" name="Shape 3138"/>
          <p:cNvSpPr txBox="1"/>
          <p:nvPr>
            <p:ph idx="1" type="subTitle"/>
          </p:nvPr>
        </p:nvSpPr>
        <p:spPr>
          <a:xfrm>
            <a:off x="914400" y="1981200"/>
            <a:ext cx="7772400" cy="4235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INTEGRITY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Be true to mission, keep customer &amp; employees wellbeing in mind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COMMITMENT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“in it for long haul”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-Not unlike a marriage.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Incentive system should                     reflect this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Vesting stock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BD19903_0000[1]" id="3139" name="Shape 3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4443412"/>
            <a:ext cx="2376487" cy="2214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Shape 3144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145" name="Shape 3145"/>
          <p:cNvSpPr txBox="1"/>
          <p:nvPr>
            <p:ph idx="1" type="subTitle"/>
          </p:nvPr>
        </p:nvSpPr>
        <p:spPr>
          <a:xfrm>
            <a:off x="609600" y="1752600"/>
            <a:ext cx="8229600" cy="4768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HARVEST MINDSET/VALUE CREATION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slice size , grow the pie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-not today’s paycheck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…but tomorrow’s capital gain 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EQUAL INEQUALITY/FAIRNESS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Should all members of the team get an equal share of stock? 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-No, based on contribution: ideas, responsibility, performance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-Set stock aside to attract new members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289010000[1]" id="3146" name="Shape 3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0875" y="2895600"/>
            <a:ext cx="1838325" cy="1027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450" name="Shape 450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Marries in 1886 – waited until his Mother passed away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Becomes a father in his early 60s.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-Spent happy years at Skibo Castle in Scotland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-Key reason why he retired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-He lives to see daughter married and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Passes away a few months later age 84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246320000[1]" id="451" name="Shape 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4994275"/>
            <a:ext cx="1806575" cy="17875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MCj04240660000[1]" id="452" name="Shape 4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175" y="381000"/>
            <a:ext cx="1563687" cy="151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0" name="Shape 3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" name="Shape 3151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152" name="Shape 3152"/>
          <p:cNvSpPr txBox="1"/>
          <p:nvPr>
            <p:ph idx="1" type="subTitle"/>
          </p:nvPr>
        </p:nvSpPr>
        <p:spPr>
          <a:xfrm>
            <a:off x="609600" y="1828800"/>
            <a:ext cx="7086600" cy="4692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SHARING HARVEST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Last point even more striking when applied to successful harvest (getting acquired, IPO etc)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-Recall Kaufman’s principles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treat others fairly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share wealth with its creators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Give back to community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descr="MCj03986750000[1]" id="3153" name="Shape 3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4684712"/>
            <a:ext cx="1793874" cy="1258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Shape 3158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159" name="Shape 3159"/>
          <p:cNvSpPr txBox="1"/>
          <p:nvPr>
            <p:ph idx="1" type="subTitle"/>
          </p:nvPr>
        </p:nvSpPr>
        <p:spPr>
          <a:xfrm>
            <a:off x="609600" y="1828800"/>
            <a:ext cx="7848599" cy="4464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US" sz="2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Timmons Model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synergy: 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Fit of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Easier to access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Only 5% of new ventures with VC funds become very successful in 3 – 5 years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Teams form in different ways: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-work together      -roommates (Spinelli)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descr="MCj00788180000[1]" id="3160" name="Shape 3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2850" y="5376862"/>
            <a:ext cx="1581150" cy="1404936"/>
          </a:xfrm>
          <a:prstGeom prst="rect">
            <a:avLst/>
          </a:prstGeom>
          <a:noFill/>
          <a:ln cap="flat" cmpd="sng" w="9525">
            <a:solidFill>
              <a:srgbClr val="FF66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" name="Shape 3165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3166" name="Shape 3166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167" name="Shape 3167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Shape 3168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Shape 3169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Shape 3170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1" name="Shape 3171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172" name="Shape 3172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Shape 3173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Shape 3174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5" name="Shape 3175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3176" name="Shape 3176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3177" name="Shape 3177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3178" name="Shape 3178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3179" name="Shape 3179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180" name="Shape 3180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3181" name="Shape 3181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0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3182" name="Shape 3182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3183" name="Shape 3183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3184" name="Shape 3184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3185" name="Shape 3185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3186" name="Shape 3186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3187" name="Shape 3187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3188" name="Shape 3188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Shape 3193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194" name="Shape 3194"/>
          <p:cNvSpPr txBox="1"/>
          <p:nvPr>
            <p:ph idx="1" type="subTitle"/>
          </p:nvPr>
        </p:nvSpPr>
        <p:spPr>
          <a:xfrm>
            <a:off x="457200" y="1752600"/>
            <a:ext cx="83057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SELECTING THE RIGHT TEAM: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Garamond"/>
              <a:buNone/>
            </a:pPr>
            <a:r>
              <a:rPr b="1" i="0" lang="en-US" sz="2800" u="none" cap="none" strike="noStrike">
                <a:solidFill>
                  <a:srgbClr val="CC0000"/>
                </a:solidFill>
                <a:latin typeface="Garamond"/>
                <a:ea typeface="Garamond"/>
                <a:cs typeface="Garamond"/>
                <a:sym typeface="Garamond"/>
              </a:rPr>
              <a:t>FILL ‘EM GAPS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Members: complementary skills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-Had previous start-up experience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-Might use services of outside resources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Consultants, lawyers, accountants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-Process of filling the gaps is ongoing, constant re-evaluation</a:t>
            </a:r>
          </a:p>
        </p:txBody>
      </p:sp>
      <p:pic>
        <p:nvPicPr>
          <p:cNvPr descr="MCj01496790000[1]" id="3195" name="Shape 3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6336" y="4787900"/>
            <a:ext cx="1541461" cy="1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Shape 3200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201" name="Shape 3201"/>
          <p:cNvSpPr txBox="1"/>
          <p:nvPr>
            <p:ph idx="1" type="subTitle"/>
          </p:nvPr>
        </p:nvSpPr>
        <p:spPr>
          <a:xfrm>
            <a:off x="457200" y="1752600"/>
            <a:ext cx="83819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The Founder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 entrepreneur’s skills &amp; overall strategy help determine team needed.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-Is now right for opportunity?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-Have Technological knowledge?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-Have Personal &amp; Business Strengths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-Contact Network good?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-OK with sacrifices, risks &amp; rewards?</a:t>
            </a:r>
          </a:p>
        </p:txBody>
      </p:sp>
      <p:pic>
        <p:nvPicPr>
          <p:cNvPr descr="MCBD09336_0000[1]" id="3202" name="Shape 3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2325" y="4516437"/>
            <a:ext cx="1743075" cy="180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Shape 3207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208" name="Shape 3208"/>
          <p:cNvSpPr txBox="1"/>
          <p:nvPr>
            <p:ph idx="1" type="subTitle"/>
          </p:nvPr>
        </p:nvSpPr>
        <p:spPr>
          <a:xfrm>
            <a:off x="838200" y="1828800"/>
            <a:ext cx="77724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The Opportunity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Questions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-Business Model realistic / Value Added?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-What competitive advantage / strategy?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-What are critical success variables?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BD09331_0000[1]" id="3209" name="Shape 3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00925" y="4960937"/>
            <a:ext cx="1666875" cy="1820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Shape 3214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215" name="Shape 3215"/>
          <p:cNvSpPr txBox="1"/>
          <p:nvPr>
            <p:ph idx="1" type="subTitle"/>
          </p:nvPr>
        </p:nvSpPr>
        <p:spPr>
          <a:xfrm>
            <a:off x="762000" y="1828800"/>
            <a:ext cx="6934199" cy="4692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Outside Resources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Questions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Is need for specialized one time or part-time expertise peripheral or critical?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-Will trade secrets be compromised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BD19669_0000[1]" id="3216" name="Shape 3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7425" y="4560887"/>
            <a:ext cx="1730374" cy="2297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Shape 3221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222" name="Shape 3222"/>
          <p:cNvSpPr txBox="1"/>
          <p:nvPr>
            <p:ph idx="1" type="subTitle"/>
          </p:nvPr>
        </p:nvSpPr>
        <p:spPr>
          <a:xfrm>
            <a:off x="609600" y="1752600"/>
            <a:ext cx="8229600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FOUNDING TEAM ~ MARRIAGE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-Do personal goals of team align with those of new ventures?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roles of team clearly defined?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-Is the new venture hierarchal or has it a flat structure?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-Peer group support for team members?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115660000[1]" id="3223" name="Shape 3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5238750"/>
            <a:ext cx="1371599" cy="139065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Shape 3228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229" name="Shape 3229"/>
          <p:cNvSpPr txBox="1"/>
          <p:nvPr>
            <p:ph idx="1" type="subTitle"/>
          </p:nvPr>
        </p:nvSpPr>
        <p:spPr>
          <a:xfrm>
            <a:off x="609600" y="1905000"/>
            <a:ext cx="7924799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COMMON PITFALLS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team adequately experienced?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-Does each of “N” Team members get 1/N equity slice?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-Aware of gaps in the team?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-Prepared to replace key member who leaves?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-Able to deal with destructive motivations of team or key investors?  Trust issues?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334020000[1]" id="3230" name="Shape 3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8525" y="1828800"/>
            <a:ext cx="1666875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Shape 3235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236" name="Shape 3236"/>
          <p:cNvSpPr txBox="1"/>
          <p:nvPr>
            <p:ph idx="1" type="subTitle"/>
          </p:nvPr>
        </p:nvSpPr>
        <p:spPr>
          <a:xfrm>
            <a:off x="533400" y="1828800"/>
            <a:ext cx="8001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REWARDS &amp; INCENTIVES: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Acc. to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Hayes &amp; Haslett of Ventures Founders Corp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Reward financial (stock, salary, benefits) and Personal Growth, Skill development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-Make the pie as large as possible.  VC backed companies goal 5 – 10 times original investment. (IPO or getting acquired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046250000[1]" id="3237" name="Shape 3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5614987"/>
            <a:ext cx="1143000" cy="1014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66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Andrew Carnegie (1835-1919)</a:t>
            </a:r>
          </a:p>
        </p:txBody>
      </p:sp>
      <p:sp>
        <p:nvSpPr>
          <p:cNvPr id="458" name="Shape 458"/>
          <p:cNvSpPr txBox="1"/>
          <p:nvPr>
            <p:ph idx="1" type="subTitle"/>
          </p:nvPr>
        </p:nvSpPr>
        <p:spPr>
          <a:xfrm>
            <a:off x="12954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World War I a horrible disillusionment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Almost exactly 100 years between this &amp; Napoleonic War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Destroys faith in social progress that had characterized late 19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Century beliefs in Europe, US.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1494350000[1]" id="459" name="Shape 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7786" y="4038600"/>
            <a:ext cx="1293811" cy="2659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1494370000[1]" id="460" name="Shape 4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2082800"/>
            <a:ext cx="990599" cy="2565400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Shape 3242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243" name="Shape 3243"/>
          <p:cNvSpPr txBox="1"/>
          <p:nvPr>
            <p:ph idx="1" type="subTitle"/>
          </p:nvPr>
        </p:nvSpPr>
        <p:spPr>
          <a:xfrm>
            <a:off x="762000" y="1828800"/>
            <a:ext cx="6934199" cy="46926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REWARDS SYSTEM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slice founder’s pie?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-Make the pie as large as possible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-Key to future opportunities for young entrepreneur is that present new Venture is successful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-Rewards should be structured so team players interests and ventures coincide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039810000[1]" id="3244" name="Shape 3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450" y="5632450"/>
            <a:ext cx="1073150" cy="10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Shape 3249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9: Leader &amp; Team</a:t>
            </a:r>
          </a:p>
        </p:txBody>
      </p:sp>
      <p:sp>
        <p:nvSpPr>
          <p:cNvPr id="3250" name="Shape 3250"/>
          <p:cNvSpPr txBox="1"/>
          <p:nvPr>
            <p:ph idx="1" type="subTitle"/>
          </p:nvPr>
        </p:nvSpPr>
        <p:spPr>
          <a:xfrm>
            <a:off x="685800" y="1752600"/>
            <a:ext cx="7010400" cy="4768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Consideratons of Value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Ideas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(Originators of ideas, trade secrets, key technologies)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B-Plan Prep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Commitment &amp; Risk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-Skills, experience, track records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-Responsibility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039810000[1]" id="3251" name="Shape 3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8450" y="5632450"/>
            <a:ext cx="1073150" cy="10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5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Shape 3256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b="1" i="0" lang="en-US" sz="40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T&amp;S Ch 10: Ethical Decision Making and the Entrepreneur</a:t>
            </a:r>
          </a:p>
        </p:txBody>
      </p:sp>
      <p:sp>
        <p:nvSpPr>
          <p:cNvPr id="3257" name="Shape 3257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C900434411[1].wmf" id="3258" name="Shape 3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3962400"/>
            <a:ext cx="162559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2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" name="Shape 32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Overview of Ethics</a:t>
            </a:r>
          </a:p>
        </p:txBody>
      </p:sp>
      <p:sp>
        <p:nvSpPr>
          <p:cNvPr id="3264" name="Shape 326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Timmons &amp; Stevenson study  Harvard OPM program.  What percent thought high ethical standards most important factor in long-term business success?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Char char="•"/>
            </a:pPr>
            <a:r>
              <a:rPr b="1" i="0" lang="en-US" sz="3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72%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P900442363[1].jpg" id="3265" name="Shape 3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4065587"/>
            <a:ext cx="3971924" cy="2640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9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Shape 32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 Overview of Ethics</a:t>
            </a:r>
          </a:p>
        </p:txBody>
      </p:sp>
      <p:sp>
        <p:nvSpPr>
          <p:cNvPr id="3271" name="Shape 327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you think of any major ethical lapses in recent corporate history?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Enron / Arthur Anderson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Bernard Maydoff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2" name="Shape 3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3352800"/>
            <a:ext cx="207962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Shape 327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Overview on Ethics</a:t>
            </a:r>
          </a:p>
        </p:txBody>
      </p:sp>
      <p:sp>
        <p:nvSpPr>
          <p:cNvPr id="3278" name="Shape 327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Harvard Business Review by AZ Carr J “Is Business Bluffing Ethical?”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some personal ethics and business ethics not in harmony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Liar’s Poker, anybody?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2ZR5JHMW\MP900442215[1].jpg" id="3279" name="Shape 3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4038600"/>
            <a:ext cx="1600199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089600[1].wmf" id="3280" name="Shape 32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850" y="4897437"/>
            <a:ext cx="1809750" cy="1350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Shape 328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Ethical Stereotypes</a:t>
            </a:r>
          </a:p>
        </p:txBody>
      </p:sp>
      <p:sp>
        <p:nvSpPr>
          <p:cNvPr id="3286" name="Shape 3286"/>
          <p:cNvSpPr txBox="1"/>
          <p:nvPr>
            <p:ph idx="1" type="body"/>
          </p:nvPr>
        </p:nvSpPr>
        <p:spPr>
          <a:xfrm>
            <a:off x="762000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Author argues that federal government in US has allowed an environment generally favorable to free market forces.  Do you agree?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JBXBU4O8\MP900406784[1].jpg" id="3287" name="Shape 3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0" y="3759200"/>
            <a:ext cx="2819400" cy="18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Shape 32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Ethical Stereotypes </a:t>
            </a:r>
          </a:p>
        </p:txBody>
      </p:sp>
      <p:sp>
        <p:nvSpPr>
          <p:cNvPr id="3293" name="Shape 3293"/>
          <p:cNvSpPr txBox="1"/>
          <p:nvPr>
            <p:ph idx="1" type="body"/>
          </p:nvPr>
        </p:nvSpPr>
        <p:spPr>
          <a:xfrm>
            <a:off x="381000" y="1447800"/>
            <a:ext cx="87630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What’s the regulatory cycle?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Business goes along until crisis  (Financial sector 1929-33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Get government regulation (Glass-Stegall)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But overtime, cry for deregulation   (Get Graham, Bliley, Leach Leach 1999)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But a New Crisis in Sept 2008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Re-regulation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Distribution Channel      </a:t>
            </a:r>
          </a:p>
        </p:txBody>
      </p:sp>
      <p:pic>
        <p:nvPicPr>
          <p:cNvPr descr="C:\Documents and Settings\jgolden\Local Settings\Temporary Internet Files\Content.IE5\RUK9TIGQ\MC900383274[1].wmf" id="3294" name="Shape 3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9911" y="5075237"/>
            <a:ext cx="1843087" cy="1477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Shape 3299"/>
          <p:cNvSpPr txBox="1"/>
          <p:nvPr>
            <p:ph idx="1" type="body"/>
          </p:nvPr>
        </p:nvSpPr>
        <p:spPr>
          <a:xfrm>
            <a:off x="911225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Some industries policies themselves to avoid heavy government intervention  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300" name="Shape 330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Ethical Stereotypes</a:t>
            </a:r>
          </a:p>
        </p:txBody>
      </p:sp>
      <p:pic>
        <p:nvPicPr>
          <p:cNvPr descr="C:\Documents and Settings\jgolden\Local Settings\Temporary Internet Files\Content.IE5\RUK9TIGQ\MP900400296[1].jpg" id="3301" name="Shape 3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4225" y="3276600"/>
            <a:ext cx="2495549" cy="31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Shape 330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Ethical Stereotypes</a:t>
            </a:r>
          </a:p>
        </p:txBody>
      </p:sp>
      <p:sp>
        <p:nvSpPr>
          <p:cNvPr id="3307" name="Shape 3307"/>
          <p:cNvSpPr txBox="1"/>
          <p:nvPr>
            <p:ph idx="1" type="body"/>
          </p:nvPr>
        </p:nvSpPr>
        <p:spPr>
          <a:xfrm>
            <a:off x="911225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Good Stereotype:  Horatio Alger.  Who’s he?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Author of Rags to Riches books late 19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Cent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Carnegie’s 2800 libraries, Carnegie Tech, Endowments for Heroes, Teachers, Peace…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Bad Stereotype:  “The Robber Barons”  Who were they?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JD Rockefeller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Drew, Fisk &amp; Gould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RPJGL4S\MP900070791[1].jpg" id="3308" name="Shape 33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4210050"/>
            <a:ext cx="365760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ctrTitle"/>
          </p:nvPr>
        </p:nvSpPr>
        <p:spPr>
          <a:xfrm>
            <a:off x="685800" y="457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Timmons &amp; Adams Ch 1 </a:t>
            </a:r>
            <a:b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Aug 26, 2016   </a:t>
            </a:r>
          </a:p>
        </p:txBody>
      </p:sp>
      <p:sp>
        <p:nvSpPr>
          <p:cNvPr id="466" name="Shape 466"/>
          <p:cNvSpPr txBox="1"/>
          <p:nvPr>
            <p:ph idx="1" type="subTitle"/>
          </p:nvPr>
        </p:nvSpPr>
        <p:spPr>
          <a:xfrm>
            <a:off x="533400" y="2133600"/>
            <a:ext cx="8077199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Federo"/>
              <a:ea typeface="Federo"/>
              <a:cs typeface="Federo"/>
              <a:sym typeface="Fede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pinelli" id="467" name="Shape 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2057400"/>
            <a:ext cx="4365624" cy="436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Shape 3313"/>
          <p:cNvSpPr txBox="1"/>
          <p:nvPr>
            <p:ph type="title"/>
          </p:nvPr>
        </p:nvSpPr>
        <p:spPr>
          <a:xfrm>
            <a:off x="5334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Ethical Stereotypes</a:t>
            </a:r>
          </a:p>
        </p:txBody>
      </p:sp>
      <p:sp>
        <p:nvSpPr>
          <p:cNvPr id="3314" name="Shape 3314"/>
          <p:cNvSpPr txBox="1"/>
          <p:nvPr>
            <p:ph idx="1" type="body"/>
          </p:nvPr>
        </p:nvSpPr>
        <p:spPr>
          <a:xfrm>
            <a:off x="911225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was social Darwinism?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Society itself evolves, makes progress.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JD Rockefeller thought the Standard Oil Trust the inevitable outcome of business evolution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6WEU9EH\MC900149831[1].wmf" id="3315" name="Shape 3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3922712"/>
            <a:ext cx="6300787" cy="232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Shape 33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Ethical Stereotypes</a:t>
            </a:r>
          </a:p>
        </p:txBody>
      </p:sp>
      <p:sp>
        <p:nvSpPr>
          <p:cNvPr id="3321" name="Shape 3321"/>
          <p:cNvSpPr txBox="1"/>
          <p:nvPr>
            <p:ph idx="1" type="body"/>
          </p:nvPr>
        </p:nvSpPr>
        <p:spPr>
          <a:xfrm>
            <a:off x="911225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 sets the pace for philanthropy today?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Ted Turner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Bill Gates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Among others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RPJGL4S\MP900442387[1].jpg" id="3322" name="Shape 3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2819400"/>
            <a:ext cx="43434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Shape 33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Should Ethics Be Taught?</a:t>
            </a:r>
          </a:p>
        </p:txBody>
      </p:sp>
      <p:sp>
        <p:nvSpPr>
          <p:cNvPr id="3328" name="Shape 3328"/>
          <p:cNvSpPr txBox="1"/>
          <p:nvPr>
            <p:ph idx="1" type="body"/>
          </p:nvPr>
        </p:nvSpPr>
        <p:spPr>
          <a:xfrm>
            <a:off x="911225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“Ethical dilemmas are simply matters of personal opinion beyond external judgment or careful analysis.”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Do you agree? Why or why not?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RPJGL4S\MP900442518[1].jpg" id="3329" name="Shape 3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4343400"/>
            <a:ext cx="2286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Shape 33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Should Ethics Be Taught?</a:t>
            </a:r>
          </a:p>
        </p:txBody>
      </p:sp>
      <p:sp>
        <p:nvSpPr>
          <p:cNvPr id="3335" name="Shape 3335"/>
          <p:cNvSpPr txBox="1"/>
          <p:nvPr>
            <p:ph idx="1" type="body"/>
          </p:nvPr>
        </p:nvSpPr>
        <p:spPr>
          <a:xfrm>
            <a:off x="911225" y="1600200"/>
            <a:ext cx="8229600" cy="4373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Since 1988 Harvard MBA has a 3 week module on ethics.  Wharton School something similar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Endowed Chairs in Ethics at Georgetown, Virginia and Minnesota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6WEU9EH\MP900398817[1].jpg" id="3336" name="Shape 3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244975"/>
            <a:ext cx="2514599" cy="215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Shape 33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The Art of Self-Assessment</a:t>
            </a:r>
          </a:p>
        </p:txBody>
      </p:sp>
      <p:sp>
        <p:nvSpPr>
          <p:cNvPr id="3342" name="Shape 334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did Mark Twain mean when he made the observation below?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“It ain’t what you don’t know that hurts you.  It’s what you know that ain’t true.”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P900442569[1].jpg" id="3343" name="Shape 3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4336" y="4400550"/>
            <a:ext cx="3235324" cy="21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Shape 33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The Art of Self-Assessment</a:t>
            </a:r>
          </a:p>
        </p:txBody>
      </p:sp>
      <p:sp>
        <p:nvSpPr>
          <p:cNvPr id="3349" name="Shape 334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is it important for the entrepreneur to understand themselves and their core values before start-up?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Start-up period often chaotic; serious mistakes, including ethical ones, can occur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P900400484[1].jpg" id="3350" name="Shape 33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0225" y="4422775"/>
            <a:ext cx="2949575" cy="23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Shape 33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The Art of Self-Assessment</a:t>
            </a:r>
          </a:p>
        </p:txBody>
      </p:sp>
      <p:sp>
        <p:nvSpPr>
          <p:cNvPr id="3356" name="Shape 3356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did Henry Adams mean when he made the observation below?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“Never esteem anything as of advantage to you that will make you break your word or lose your self-respect”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C900157953[1].wmf" id="3357" name="Shape 3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487" y="4724400"/>
            <a:ext cx="1851024" cy="1830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Shape 336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Kohlberg Construct: </a:t>
            </a:r>
            <a:r>
              <a:rPr b="1" i="0" lang="en-US" sz="28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Classifies Moral Judgment in Stages of Development</a:t>
            </a:r>
          </a:p>
        </p:txBody>
      </p:sp>
      <p:sp>
        <p:nvSpPr>
          <p:cNvPr id="3363" name="Shape 336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#1: Obedience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#2: Simple Exchange for Gain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#3: Winning Approval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#4: Commitment to Social Order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#5: New Laws Address Inequities   #6: Individual Conscience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Those with ethics course move   up the scale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LHES21E1\MC900090125[1].wmf" id="3364" name="Shape 33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0" y="5073650"/>
            <a:ext cx="1938336" cy="178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8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Shape 336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The Usefulness of Academic Ethics</a:t>
            </a:r>
          </a:p>
        </p:txBody>
      </p:sp>
      <p:sp>
        <p:nvSpPr>
          <p:cNvPr id="3370" name="Shape 337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does the academic study of ethics benefit the entrepreneur?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Shows pervasiveness of ethical questions, issues raised, and possible solutions and their implications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HRPJGL4S\MC900060169[1].wmf" id="3371" name="Shape 3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300" y="4727575"/>
            <a:ext cx="1295400" cy="18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5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Shape 33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Different Approaches to Ethics</a:t>
            </a:r>
          </a:p>
        </p:txBody>
      </p:sp>
      <p:sp>
        <p:nvSpPr>
          <p:cNvPr id="3377" name="Shape 337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Aristotle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person should perfect his or her inherent human nature, become person of virtue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Emulate someone widely considered virtuous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Problems with this?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C900353611[1].wmf" id="3378" name="Shape 3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983162"/>
            <a:ext cx="1058862" cy="172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lgd_2005_logo_(color)[1] (2)" id="472" name="Shape 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4648200"/>
            <a:ext cx="3579812" cy="1600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C:\Users\Chris Allison\Pictures\2008-05-23\Disc 1\Chris Allison\My Documents\My Pictures\Chris Photos\Chris Photos 046.jpg" id="474" name="Shape 4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219200"/>
            <a:ext cx="46736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Chris Allison\Pictures\2008-05-23\Disc 1\Chris Allison\My Documents\My Pictures\Chris Photos\Chris Photos 056.jpg" id="475" name="Shape 4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6400" y="1600200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/>
        </p:nvSpPr>
        <p:spPr>
          <a:xfrm>
            <a:off x="1143000" y="4648200"/>
            <a:ext cx="3352799" cy="923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54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$2 Billion</a:t>
            </a:r>
          </a:p>
        </p:txBody>
      </p:sp>
    </p:spTree>
  </p:cSld>
  <p:clrMapOvr>
    <a:masterClrMapping/>
  </p:clrMapOvr>
  <p:transition spd="slow">
    <p:fade/>
  </p:transition>
</p:sld>
</file>

<file path=ppt/slides/slide3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Shape 338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Different Approaches to Ethics</a:t>
            </a:r>
          </a:p>
        </p:txBody>
      </p:sp>
      <p:sp>
        <p:nvSpPr>
          <p:cNvPr id="3384" name="Shape 338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John Stuart Mill: Utilitarianism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for the greatest good (or least bad) for the greatest number of people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impact of action on each stakeholder.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Problems with this?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P900444216[1].jpg" id="3385" name="Shape 3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8175" y="4602162"/>
            <a:ext cx="2587625" cy="1722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Shape 339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Different Approaches to Ethics</a:t>
            </a:r>
          </a:p>
        </p:txBody>
      </p:sp>
      <p:sp>
        <p:nvSpPr>
          <p:cNvPr id="3391" name="Shape 339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Immanuel Kant: Deontology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person’s action what an ethical person would do in a given situation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Actions are right in themselves, based on principle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Problems with this?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HRPJGL4S\MC900415048[1].wmf" id="3392" name="Shape 33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4565650"/>
            <a:ext cx="3352799" cy="198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Shape 339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The Usefulness of Academic Ethics</a:t>
            </a:r>
          </a:p>
        </p:txBody>
      </p:sp>
      <p:sp>
        <p:nvSpPr>
          <p:cNvPr id="3398" name="Shape 339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might these be useful to an entrepreneur when making ethical decisions?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And, Remember Kauffman’s 3 principles: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Treat others like oneself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Reward those who contributed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 back to community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H6WEU9EH\MP900409268[1].jpg" id="3399" name="Shape 3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4572000"/>
            <a:ext cx="213359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Shape 340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Fog of War &amp; Entrepreneurship</a:t>
            </a:r>
          </a:p>
        </p:txBody>
      </p:sp>
      <p:sp>
        <p:nvSpPr>
          <p:cNvPr id="3405" name="Shape 3405"/>
          <p:cNvSpPr txBox="1"/>
          <p:nvPr>
            <p:ph idx="1" type="body"/>
          </p:nvPr>
        </p:nvSpPr>
        <p:spPr>
          <a:xfrm>
            <a:off x="457200" y="1752600"/>
            <a:ext cx="8229600" cy="498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“War is the realm of uncertainty; three-quarters of the factors on which action is based are wrapped in a fog of greater or lesser uncertainty”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is the relevant to an entrepreneur starting their first business?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	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 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C900149517[1].wmf" id="3406" name="Shape 34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4784725"/>
            <a:ext cx="2286000" cy="184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Shape 34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Advice and Tips from the Trenches</a:t>
            </a:r>
          </a:p>
        </p:txBody>
      </p:sp>
      <p:sp>
        <p:nvSpPr>
          <p:cNvPr id="3412" name="Shape 3412"/>
          <p:cNvSpPr txBox="1"/>
          <p:nvPr>
            <p:ph idx="1" type="body"/>
          </p:nvPr>
        </p:nvSpPr>
        <p:spPr>
          <a:xfrm>
            <a:off x="457200" y="1752600"/>
            <a:ext cx="8229600" cy="498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Experience is Critical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Have a Plan B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Develop &amp; Use Objective Standards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Find a Pessimist You Can Trust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Don’t Forget the Mirror and Those Internet Headlines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 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C900231214[1].wmf" id="3413" name="Shape 3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175" y="5108575"/>
            <a:ext cx="2587625" cy="15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Shape 34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Problems of Law</a:t>
            </a:r>
          </a:p>
        </p:txBody>
      </p:sp>
      <p:sp>
        <p:nvSpPr>
          <p:cNvPr id="3419" name="Shape 3419"/>
          <p:cNvSpPr txBox="1"/>
          <p:nvPr>
            <p:ph idx="1" type="body"/>
          </p:nvPr>
        </p:nvSpPr>
        <p:spPr>
          <a:xfrm>
            <a:off x="457200" y="1752600"/>
            <a:ext cx="8229600" cy="498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Sometimes entrepreneur is faced with two conflicting laws:  which is followed?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if the ethical code is different in each of the various countries  in which you operate.  One standard or               “When in Rome…”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	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 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RUK9TIGQ\MC900054965[1].wmf" id="3420" name="Shape 3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4738687"/>
            <a:ext cx="2286000" cy="2043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2ZR5JHMW\MC900090615[1].wmf" id="3421" name="Shape 34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5319712"/>
            <a:ext cx="2787650" cy="1462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5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Shape 34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Examples of Ends – and – Means Issues</a:t>
            </a:r>
          </a:p>
        </p:txBody>
      </p:sp>
      <p:sp>
        <p:nvSpPr>
          <p:cNvPr id="3427" name="Shape 3427"/>
          <p:cNvSpPr txBox="1"/>
          <p:nvPr>
            <p:ph idx="1" type="body"/>
          </p:nvPr>
        </p:nvSpPr>
        <p:spPr>
          <a:xfrm>
            <a:off x="457200" y="1752600"/>
            <a:ext cx="8229600" cy="498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An agricultural experiment station wants to help farmers increase crop productivity.  To keep funding it must show continual annual crop growth.  If not it loses funding.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the station fudge its numbers if the data is not strong enough for funding?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	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 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P900144454[1].jpg" id="3428" name="Shape 3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3856037"/>
            <a:ext cx="2133599" cy="1401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RUK9TIGQ\MP900406552[1].jpg" id="3429" name="Shape 34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025" y="4321175"/>
            <a:ext cx="1196975" cy="78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Shape 34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Examples of Ends – and – Means Issues</a:t>
            </a:r>
          </a:p>
        </p:txBody>
      </p:sp>
      <p:sp>
        <p:nvSpPr>
          <p:cNvPr id="3435" name="Shape 3435"/>
          <p:cNvSpPr txBox="1"/>
          <p:nvPr>
            <p:ph idx="1" type="body"/>
          </p:nvPr>
        </p:nvSpPr>
        <p:spPr>
          <a:xfrm>
            <a:off x="457200" y="1752600"/>
            <a:ext cx="8229600" cy="498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 small rental business is acquired by a midsized conglomerate.  A partner in the acquired firm has suffered a disastrous accident and wants to sell some of the acquired stock. Federal law forbids sales to prevent quick profit-taking.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the injured partner sell some of the stock?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	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 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RUK9TIGQ\MC900071355[1].wmf" id="3436" name="Shape 3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4572000"/>
            <a:ext cx="1654174" cy="1144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RUK9TIGQ\MC900071350[1].wmf" id="3437" name="Shape 34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1575" y="4664075"/>
            <a:ext cx="1012825" cy="9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Shape 34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Integrity </a:t>
            </a:r>
          </a:p>
        </p:txBody>
      </p:sp>
      <p:sp>
        <p:nvSpPr>
          <p:cNvPr id="3443" name="Shape 3443"/>
          <p:cNvSpPr txBox="1"/>
          <p:nvPr>
            <p:ph idx="1" type="body"/>
          </p:nvPr>
        </p:nvSpPr>
        <p:spPr>
          <a:xfrm>
            <a:off x="457200" y="1752600"/>
            <a:ext cx="8229600" cy="498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A new VP for international marketing for a new computer software company has stock incentives and bonus plan based on profitability, not volume of new sales.  A foreign distributor is willing to accept a 10% commission instead of the normal 15%.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the VP go with the 10%                               royalty to the foreign distributor?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	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 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2ZR5JHMW\MP900398791[1].jpg" id="3444" name="Shape 3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0" y="4541837"/>
            <a:ext cx="1600199" cy="2239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8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Shape 34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Exercise I:  </a:t>
            </a:r>
          </a:p>
        </p:txBody>
      </p:sp>
      <p:sp>
        <p:nvSpPr>
          <p:cNvPr id="3450" name="Shape 3450"/>
          <p:cNvSpPr txBox="1"/>
          <p:nvPr>
            <p:ph idx="1" type="body"/>
          </p:nvPr>
        </p:nvSpPr>
        <p:spPr>
          <a:xfrm>
            <a:off x="228600" y="1752600"/>
            <a:ext cx="8229600" cy="498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Situation #1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Situation #2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Situation #3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Situation #4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Situation #5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	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 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LHES21E1\MC900018404[1].wmf" id="3451" name="Shape 3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287" y="2057400"/>
            <a:ext cx="2003425" cy="1376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6WEU9EH\MC900018412[1].wmf" id="3452" name="Shape 34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4773612"/>
            <a:ext cx="1808162" cy="1474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324374[1].wmf" id="3453" name="Shape 34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6561" y="5305425"/>
            <a:ext cx="1824036" cy="1247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RUK9TIGQ\MC900018416[1].wmf" id="3454" name="Shape 34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69136" y="1752600"/>
            <a:ext cx="1389061" cy="182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6WEU9EH\MC900287001[1].wmf" id="3455" name="Shape 34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19537" y="4479925"/>
            <a:ext cx="1338261" cy="2301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018403[1].wmf" id="3456" name="Shape 34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3562" y="3595687"/>
            <a:ext cx="1824036" cy="135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5334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3 options was Quimby considering at end of first Case?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#1 Stay in NC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#2 Go Back to Maine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#3 Get Acquired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HRPJGL4S\MP900401828[1].jpg"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9787" y="1981200"/>
            <a:ext cx="3049586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Entrepreneurship </a:t>
            </a:r>
          </a:p>
        </p:txBody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Part of the American Dream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Release of Entrepreneurial Energy built the US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from NYC  (Fulton / steamboat; Vanderbilt / rails)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to Pittsburgh (Carnegie)   &amp; Cleveland (Rockefeller)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L.A. ( Goldwyn, Mayer &amp; Lasky)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NKM4PD3W\MPj04007500000[1].jpg" id="483" name="Shape 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228600"/>
            <a:ext cx="17526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Z1LGBXAO\MCj04380640000[1].png" id="484" name="Shape 4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4800600"/>
            <a:ext cx="1981199" cy="1981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3MIDVT84\MPj04075700000[1].jpg" id="485" name="Shape 4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6" y="0"/>
            <a:ext cx="1217612" cy="18272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M93EY2MI\MCj02025300000[1].wmf" id="486" name="Shape 4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2600" y="5867400"/>
            <a:ext cx="2525711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Z1LGBXAO\MPj04140430000[1].jpg" id="487" name="Shape 4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62600" y="5791200"/>
            <a:ext cx="1238250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8O38YCYS\MCTR00584_0000[1].wmf" id="488" name="Shape 4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5457825"/>
            <a:ext cx="914400" cy="1411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Shape 34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 Exercise II:  </a:t>
            </a:r>
          </a:p>
        </p:txBody>
      </p:sp>
      <p:sp>
        <p:nvSpPr>
          <p:cNvPr id="3462" name="Shape 3462"/>
          <p:cNvSpPr txBox="1"/>
          <p:nvPr>
            <p:ph idx="1" type="body"/>
          </p:nvPr>
        </p:nvSpPr>
        <p:spPr>
          <a:xfrm>
            <a:off x="228600" y="1752600"/>
            <a:ext cx="8229600" cy="4983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Rim Job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Empty Suits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Moving Disclosure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	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		 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RUK9TIGQ\MP900305738[1].jpg" id="3463" name="Shape 3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1606550"/>
            <a:ext cx="1524000" cy="1519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6WEU9EH\MP900422762[1].jpg" id="3464" name="Shape 34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7300" y="3276600"/>
            <a:ext cx="1257299" cy="1257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P900422777[1].jpg" id="3465" name="Shape 34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1400" y="3276600"/>
            <a:ext cx="1066799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RUK9TIGQ\MC910216358[1].png" id="3466" name="Shape 34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2075" y="3224211"/>
            <a:ext cx="1635125" cy="1423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RUK9TIGQ\MP900412066[1].jpg" id="3467" name="Shape 34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9200" y="5040312"/>
            <a:ext cx="1371599" cy="979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055559[1].wmf" id="3468" name="Shape 34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39000" y="4876800"/>
            <a:ext cx="1401762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3" name="Shape 3473"/>
          <p:cNvSpPr txBox="1"/>
          <p:nvPr>
            <p:ph type="ctrTitle"/>
          </p:nvPr>
        </p:nvSpPr>
        <p:spPr>
          <a:xfrm>
            <a:off x="685800" y="1882775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CH 10: Resources</a:t>
            </a:r>
          </a:p>
        </p:txBody>
      </p:sp>
      <p:pic>
        <p:nvPicPr>
          <p:cNvPr descr="C:\Documents and Settings\jgolden\Local Settings\Temporary Internet Files\Content.IE5\1DWES3KU\MC910217239[1].wmf" id="3474" name="Shape 3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876800"/>
            <a:ext cx="1822449" cy="1382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RMWD4JOW\MC900071070[1].wmf" id="3475" name="Shape 3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7425" y="5089525"/>
            <a:ext cx="1806575" cy="1768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RMWD4JOW\MM900283596[1].gif" id="3476" name="Shape 3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400" y="3581400"/>
            <a:ext cx="609599" cy="609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1DWES3KU\MC900231864[1].wmf" id="3477" name="Shape 34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33750" y="4462462"/>
            <a:ext cx="2686049" cy="2243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1DWES3KU\MC900238238[1].wmf" id="3478" name="Shape 34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76600" y="0"/>
            <a:ext cx="2703512" cy="172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Shape 3483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484" name="Shape 3484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009900"/>
                </a:solidFill>
                <a:latin typeface="Arial Black"/>
                <a:ea typeface="Arial Black"/>
                <a:cs typeface="Arial Black"/>
                <a:sym typeface="Arial Black"/>
              </a:rPr>
              <a:t>Resources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include: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management team, board of directors, lawyers, accountants, consultants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Financial Resources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Assets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(plant &amp; equipment)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2800" u="none" cap="none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</p:txBody>
      </p:sp>
      <p:pic>
        <p:nvPicPr>
          <p:cNvPr descr="MCj03790090000[1]" id="3485" name="Shape 3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150" y="5475287"/>
            <a:ext cx="1822449" cy="138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Shape 3490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491" name="Shape 3491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009900"/>
                </a:solidFill>
                <a:latin typeface="Arial Black"/>
                <a:ea typeface="Arial Black"/>
                <a:cs typeface="Arial Black"/>
                <a:sym typeface="Arial Black"/>
              </a:rPr>
              <a:t>Stevenson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“Better than own resources, seek to control them”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Resource Minimization Strategy </a:t>
            </a:r>
            <a:r>
              <a:rPr b="1" i="0" lang="en-US" sz="2800" u="none" cap="none" strike="noStrike">
                <a:solidFill>
                  <a:srgbClr val="009900"/>
                </a:solidFill>
                <a:latin typeface="Arial Black"/>
                <a:ea typeface="Arial Black"/>
                <a:cs typeface="Arial Black"/>
                <a:sym typeface="Arial Black"/>
              </a:rPr>
              <a:t>Bootstrapping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-less capital / stage capital commitment with milestones  </a:t>
            </a:r>
            <a:r>
              <a:rPr b="1" i="0" lang="en-US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DELL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-more flexibility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-reduced risk</a:t>
            </a:r>
          </a:p>
        </p:txBody>
      </p:sp>
      <p:pic>
        <p:nvPicPr>
          <p:cNvPr descr="MCj02959190000[1]" id="3492" name="Shape 3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1925" y="2867025"/>
            <a:ext cx="981074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Shape 3497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498" name="Shape 3498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Bootstrapping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Opposite of this: large institutions generally keep resources in excess of those needed for specific tasks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rgbClr val="009900"/>
                </a:solidFill>
                <a:latin typeface="Arial Black"/>
                <a:ea typeface="Arial Black"/>
                <a:cs typeface="Arial Black"/>
                <a:sym typeface="Arial Black"/>
              </a:rPr>
              <a:t>OPR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Other people’s Resources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your </a:t>
            </a:r>
            <a:r>
              <a:rPr b="1" i="0" lang="en-US" sz="2800" u="none" cap="none" strike="noStrike">
                <a:solidFill>
                  <a:srgbClr val="009900"/>
                </a:solidFill>
                <a:latin typeface="Arial Black"/>
                <a:ea typeface="Arial Black"/>
                <a:cs typeface="Arial Black"/>
                <a:sym typeface="Arial Black"/>
              </a:rPr>
              <a:t>Brain Trust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-tap into helpful network of informal advisors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296850000[1]" id="3499" name="Shape 3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5661" y="4814887"/>
            <a:ext cx="1785937" cy="1738311"/>
          </a:xfrm>
          <a:prstGeom prst="rect">
            <a:avLst/>
          </a:prstGeom>
          <a:noFill/>
          <a:ln cap="flat" cmpd="sng" w="9525">
            <a:solidFill>
              <a:srgbClr val="CC00FF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Shape 3504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505" name="Shape 3505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009900"/>
                </a:solidFill>
                <a:latin typeface="Arial Black"/>
                <a:ea typeface="Arial Black"/>
                <a:cs typeface="Arial Black"/>
                <a:sym typeface="Arial Black"/>
              </a:rPr>
              <a:t>Jim Poss: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-attends Babson MBA Program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Meets Satwicz &amp; Richmond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9900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rgbClr val="0099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-has basis for a start-up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--T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hrough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BBT (</a:t>
            </a:r>
            <a:r>
              <a:rPr b="1" i="0" lang="en-US" sz="2400" u="none" cap="none" strike="noStrike">
                <a:solidFill>
                  <a:srgbClr val="009900"/>
                </a:solidFill>
                <a:latin typeface="Arial Black"/>
                <a:ea typeface="Arial Black"/>
                <a:cs typeface="Arial Black"/>
                <a:sym typeface="Arial Black"/>
              </a:rPr>
              <a:t>Babson Brain Trust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How did Sarah Foster from BBT?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mmons_new_smaller_1" id="3506" name="Shape 3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5218112"/>
            <a:ext cx="1219199" cy="1335086"/>
          </a:xfrm>
          <a:prstGeom prst="rect">
            <a:avLst/>
          </a:prstGeom>
          <a:noFill/>
          <a:ln>
            <a:noFill/>
          </a:ln>
        </p:spPr>
      </p:pic>
      <p:sp>
        <p:nvSpPr>
          <p:cNvPr id="3507" name="Shape 3507"/>
          <p:cNvSpPr/>
          <p:nvPr/>
        </p:nvSpPr>
        <p:spPr>
          <a:xfrm>
            <a:off x="1066800" y="5257800"/>
            <a:ext cx="5762624" cy="8747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med" w="med" type="none"/>
                  <a:tailEnd len="med" w="med" type="none"/>
                </a:ln>
                <a:gradFill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0"/>
                </a:gradFill>
                <a:latin typeface="Arial"/>
              </a:rPr>
              <a:t>Start Building Your Brain Trust!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Shape 3512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513" name="Shape 3513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Arial Black"/>
                <a:ea typeface="Arial Black"/>
                <a:cs typeface="Arial Black"/>
                <a:sym typeface="Arial Black"/>
              </a:rPr>
              <a:t>Board of Directors</a:t>
            </a:r>
            <a:r>
              <a:rPr b="1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have if venture a public corporation: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VC firms may also require a formal board on which they have a seat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 provides advice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Encouragement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233018" id="3514" name="Shape 35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0475" y="4014787"/>
            <a:ext cx="2574924" cy="2614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Shape 3519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520" name="Shape 3520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Rules for Relationship with Board: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Treat directors as individual resources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-Be Honest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Compensation Committee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-Set up Audit Committee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Board members should have technical skills, industry experience, knowledge of running new venture</a:t>
            </a:r>
          </a:p>
        </p:txBody>
      </p:sp>
      <p:pic>
        <p:nvPicPr>
          <p:cNvPr descr="MCj03790090000[1]" id="3521" name="Shape 3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7586" y="3509962"/>
            <a:ext cx="1700212" cy="129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5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Shape 3526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527" name="Shape 3527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Arial Black"/>
                <a:ea typeface="Arial Black"/>
                <a:cs typeface="Arial Black"/>
                <a:sym typeface="Arial Black"/>
              </a:rPr>
              <a:t>Attorney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your advocate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-Teacher &amp; Adviser: Explains legalese, articulates risks, closes deals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BD07041_0000[1]" id="3528" name="Shape 3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4875" y="5070475"/>
            <a:ext cx="1812924" cy="17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Shape 3533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534" name="Shape 3534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Arial Black"/>
                <a:ea typeface="Arial Black"/>
                <a:cs typeface="Arial Black"/>
                <a:sym typeface="Arial Black"/>
              </a:rPr>
              <a:t>Attorneys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helpful expertise for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Incorporation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Franchise &amp; Licensing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-Contracts &amp; Agreements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-Formal Litigation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-Real Estate, insurance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-Employee Plans</a:t>
            </a:r>
          </a:p>
        </p:txBody>
      </p:sp>
      <p:pic>
        <p:nvPicPr>
          <p:cNvPr descr="MCj02876260000[1]" id="3535" name="Shape 35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5837" y="4503737"/>
            <a:ext cx="3078162" cy="243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494" name="Shape 494"/>
          <p:cNvSpPr txBox="1"/>
          <p:nvPr>
            <p:ph idx="1" type="subTitle"/>
          </p:nvPr>
        </p:nvSpPr>
        <p:spPr>
          <a:xfrm>
            <a:off x="1371600" y="992187"/>
            <a:ext cx="6400799" cy="594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Entrepreneurs identify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Opportunity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$50 million+ market                   with $1 billion potential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growth rate 20% &amp; durable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Emerging / fragmented market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40% Gross Margin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Proprietary Barriers to Entry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WFZASGWM\MCj02304500000[1].wmf" id="495" name="Shape 4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8161" y="990600"/>
            <a:ext cx="2027236" cy="191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Z1LGBXAO\MCj03676380000[1].wmf" id="496" name="Shape 4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8186" y="4733925"/>
            <a:ext cx="1827211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3MIDVT84\MCj02908490000[1].wmf" id="497" name="Shape 4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5" y="4648200"/>
            <a:ext cx="1292225" cy="192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Shape 3540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541" name="Shape 3541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Arial Black"/>
                <a:ea typeface="Arial Black"/>
                <a:cs typeface="Arial Black"/>
                <a:sym typeface="Arial Black"/>
              </a:rPr>
              <a:t>Attorneys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also helpful for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Tax planning &amp; Review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Federal State &amp; Other Regulations &amp; Reports   (</a:t>
            </a:r>
            <a:r>
              <a:rPr b="1" i="0" lang="en-US" sz="2800" u="none" cap="none" strike="noStrike">
                <a:solidFill>
                  <a:srgbClr val="009900"/>
                </a:solidFill>
                <a:latin typeface="Arial"/>
                <a:ea typeface="Arial"/>
                <a:cs typeface="Arial"/>
                <a:sym typeface="Arial"/>
              </a:rPr>
              <a:t>SOX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-Mergers &amp; Acquisitions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-Bankruptcy Law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-Real Estate, insurance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-Personal Needs</a:t>
            </a:r>
          </a:p>
        </p:txBody>
      </p:sp>
      <p:pic>
        <p:nvPicPr>
          <p:cNvPr descr="MCBD06877_0000[1]" id="3542" name="Shape 3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4075" y="4922837"/>
            <a:ext cx="1635125" cy="185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Shape 3547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548" name="Shape 3548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663300"/>
                </a:solidFill>
                <a:latin typeface="Arial Black"/>
                <a:ea typeface="Arial Black"/>
                <a:cs typeface="Arial Black"/>
                <a:sym typeface="Arial Black"/>
              </a:rPr>
              <a:t>Accountants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which to choose depends on service, needs, cost &amp; chemistry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-set up company’s books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-set up control systems for operations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help with payroll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prepares tax returns</a:t>
            </a:r>
          </a:p>
        </p:txBody>
      </p:sp>
      <p:pic>
        <p:nvPicPr>
          <p:cNvPr descr="MCj03790090000[1]" id="3549" name="Shape 3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9150" y="5475287"/>
            <a:ext cx="1822449" cy="138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Shape 3554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555" name="Shape 3555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CC0099"/>
                </a:solidFill>
                <a:latin typeface="Arial"/>
                <a:ea typeface="Arial"/>
                <a:cs typeface="Arial"/>
                <a:sym typeface="Arial"/>
              </a:rPr>
              <a:t>Bankers</a:t>
            </a:r>
            <a:r>
              <a:rPr b="1" i="0" lang="en-US" sz="2800" u="none" cap="none" strike="noStrike">
                <a:solidFill>
                  <a:srgbClr val="0099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of Loans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-Provide expertise in financing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network contacts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Assist in performing cash flow analysis </a:t>
            </a:r>
          </a:p>
        </p:txBody>
      </p:sp>
      <p:pic>
        <p:nvPicPr>
          <p:cNvPr descr="MCj02304530000[1]" id="3556" name="Shape 35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9900" y="5030787"/>
            <a:ext cx="2171700" cy="1751012"/>
          </a:xfrm>
          <a:prstGeom prst="rect">
            <a:avLst/>
          </a:prstGeom>
          <a:noFill/>
          <a:ln cap="flat" cmpd="sng" w="9525">
            <a:solidFill>
              <a:srgbClr val="A50021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0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1" name="Shape 3561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562" name="Shape 3562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Consultants</a:t>
            </a:r>
            <a:r>
              <a:rPr b="1" i="0" lang="en-US" sz="2800" u="none" cap="none" strike="noStrike">
                <a:solidFill>
                  <a:srgbClr val="FF006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professional experience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-Help target a wide market segment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Undertake projects that require large start-up investment…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-train sales staff/management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policy manuals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Solve problems</a:t>
            </a:r>
          </a:p>
        </p:txBody>
      </p:sp>
      <p:pic>
        <p:nvPicPr>
          <p:cNvPr descr="MCj04114760000[1]" id="3563" name="Shape 3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9925" y="4629150"/>
            <a:ext cx="197167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Shape 3568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569" name="Shape 3569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Consultants</a:t>
            </a:r>
            <a:r>
              <a:rPr b="1" i="0" lang="en-US" sz="2800" u="none" cap="none" strike="noStrike">
                <a:solidFill>
                  <a:srgbClr val="0099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geographically bound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-Best referral “word of mouth”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their references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have good communications/ people skills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-Ask about professional    affiliations </a:t>
            </a:r>
          </a:p>
        </p:txBody>
      </p:sp>
      <p:pic>
        <p:nvPicPr>
          <p:cNvPr descr="j0283209" id="3570" name="Shape 3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2825" y="4724400"/>
            <a:ext cx="13239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Shape 3575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T&amp;S CH 11: Resources</a:t>
            </a:r>
          </a:p>
        </p:txBody>
      </p:sp>
      <p:sp>
        <p:nvSpPr>
          <p:cNvPr id="3576" name="Shape 3576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Financial Resources</a:t>
            </a:r>
            <a:r>
              <a:rPr b="1" i="0" lang="en-US" sz="2800" u="none" cap="none" strike="noStrike">
                <a:solidFill>
                  <a:srgbClr val="0099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Cash = Lifeblood of Venture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-Computers &amp; Spread sheet programs answer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“what if”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questions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Reflect the Econ. Pulse of Venture: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-Pro Forma Income Statement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(Profit)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-Cash Flow Projections (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Liquidity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-Balance Sheet (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Financial Health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067440000[1]" id="3577" name="Shape 3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0075" y="5395912"/>
            <a:ext cx="2193925" cy="14620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315090000[1]" id="3578" name="Shape 3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600" y="1905000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Shape 3583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3584" name="Shape 3584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585" name="Shape 3585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6" name="Shape 3586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7" name="Shape 3587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Shape 3588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9" name="Shape 3589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590" name="Shape 3590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1" name="Shape 3591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2" name="Shape 3592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93" name="Shape 3593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3594" name="Shape 3594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3595" name="Shape 3595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3596" name="Shape 3596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3597" name="Shape 3597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598" name="Shape 3598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3599" name="Shape 3599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0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3600" name="Shape 3600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3601" name="Shape 3601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3602" name="Shape 3602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3603" name="Shape 3603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3604" name="Shape 3604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3605" name="Shape 3605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3606" name="Shape 3606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  <p:transition spd="slow">
    <p:fade/>
  </p:transition>
</p:sld>
</file>

<file path=ppt/slides/slide4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0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Shape 361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1" i="0" lang="en-US" sz="44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T&amp;S CH 12: Franchising</a:t>
            </a:r>
          </a:p>
        </p:txBody>
      </p:sp>
      <p:sp>
        <p:nvSpPr>
          <p:cNvPr id="3612" name="Shape 361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6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Shape 3617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618" name="Shape 3618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Fits definition of entrepreneurship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opportunity recognition creates wealth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partners understand expectations of each other</a:t>
            </a:r>
          </a:p>
          <a:p>
            <a:pPr indent="0" lvl="0" marL="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Alliance between franchisor &amp; franchisee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Franchisor concept innovator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Grows by finding partners to operate in local markets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agree to grow concept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Mutual advantage: each exploits particular aspect of opportunity</a:t>
            </a:r>
          </a:p>
        </p:txBody>
      </p:sp>
      <p:pic>
        <p:nvPicPr>
          <p:cNvPr descr="MCj04321850000[1]" id="3619" name="Shape 36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3775" y="4800600"/>
            <a:ext cx="180022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Shape 3624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625" name="Shape 3625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Franchising is large-scale growth opportunity based on partnership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-sum of activities between partners reflected in trademark or brand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-Brand signals price-value to customers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-Revenue driven higher by brand response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descr="MCPE00320_0000[1]" id="3626" name="Shape 3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7137" y="1593850"/>
            <a:ext cx="2760662" cy="29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457200" y="1600200"/>
            <a:ext cx="8458200" cy="5105399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technology has transformed the way we live and work in last 20 years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Internet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 has benefited?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owners of e-businesses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their customers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anyone needing quick information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(Minimizes geographic barriers)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M93EY2MI\MCj04403860000[1].png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3048000"/>
            <a:ext cx="2743199" cy="27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Shape 3631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632" name="Shape 3632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Job Creation vs. Wealth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-Some Franchisees limited to only one store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Others reward successful franchisees with opportunity of buying additional stores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What was the case in the Quick Lube Franchise Corporation case?</a:t>
            </a:r>
          </a:p>
        </p:txBody>
      </p:sp>
      <p:pic>
        <p:nvPicPr>
          <p:cNvPr descr="MCj02919560000[1]" id="3633" name="Shape 36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1861" y="4495800"/>
            <a:ext cx="1404936" cy="182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7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8" name="Shape 3638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639" name="Shape 3639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Franchising: History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-4,500 franchise businesses with 600,000 outlets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 for 36% of retail sales and proportion is growing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-Jiffy Lube started as a small “mom-and-pop” company and immediately added “International”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Mc’Donald’s perhaps the best known franchise of all time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Ray Kroc &amp; McDonalds Brothers</a:t>
            </a:r>
          </a:p>
        </p:txBody>
      </p:sp>
      <p:pic>
        <p:nvPicPr>
          <p:cNvPr descr="MCFD00180_0000[1]" id="3640" name="Shape 3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700" y="3429000"/>
            <a:ext cx="2476500" cy="277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Shape 3645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646" name="Shape 3646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Franchising: Assembling Opportunity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-Market Demand, market size &amp; structure, and margin all critical  </a:t>
            </a:r>
            <a:r>
              <a:rPr b="1" i="0" lang="en-US" sz="2400" u="none" cap="none" strike="noStrike">
                <a:solidFill>
                  <a:srgbClr val="CC00CC"/>
                </a:solidFill>
                <a:latin typeface="Arial"/>
                <a:ea typeface="Arial"/>
                <a:cs typeface="Arial"/>
                <a:sym typeface="Arial"/>
              </a:rPr>
              <a:t>(Need a Customer)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Primary Target Audience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Defines key customer, 1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level of demand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-Next, secondary targets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information for revenue projections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-Franchisors continually collect data on their customers … market’s change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Earrings Example</a:t>
            </a:r>
          </a:p>
        </p:txBody>
      </p:sp>
      <p:pic>
        <p:nvPicPr>
          <p:cNvPr descr="MCj02809870000[1]" id="3647" name="Shape 36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5241925"/>
            <a:ext cx="1371599" cy="1311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257720000[1]" id="3648" name="Shape 36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5335587"/>
            <a:ext cx="1023936" cy="1293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Shape 3653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654" name="Shape 3654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Demographic profile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average buyer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age, gender,  income, ethnicity, religion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Psychological profile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(lifestyle, personality traits)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Geographic Profile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(scope of franchise may be national, local, international), also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Rural vs. urban</a:t>
            </a:r>
          </a:p>
        </p:txBody>
      </p:sp>
      <p:pic>
        <p:nvPicPr>
          <p:cNvPr descr="j0283209" id="3655" name="Shape 36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5225" y="3124200"/>
            <a:ext cx="132397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973760000[1]" id="3656" name="Shape 36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5389562"/>
            <a:ext cx="1087437" cy="1011236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Shape 3661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662" name="Shape 3662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Caselet: Radio Shack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Traditionally focused on technophiles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 90s, market broadened, and Radio Shack was slow to change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descr="MCj04123360000[1]" id="3663" name="Shape 3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2425" y="4860925"/>
            <a:ext cx="1831975" cy="1158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034800000[1]" id="3664" name="Shape 36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762" y="4618037"/>
            <a:ext cx="1189037" cy="178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8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Shape 3669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670" name="Shape 3670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Evaluating a Franchise: Due Diligence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out Exhibit 12.2 (P 403): Provides a quick franchise screening template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maps risk profile of franchise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risk/return profile helps analyze alternative investments for prospective franchisee</a:t>
            </a:r>
          </a:p>
        </p:txBody>
      </p:sp>
      <p:pic>
        <p:nvPicPr>
          <p:cNvPr descr="MCj04240940000[1]" id="3671" name="Shape 3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0" y="5118100"/>
            <a:ext cx="977899" cy="977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225890000[1]" id="3672" name="Shape 36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5614987"/>
            <a:ext cx="1636712" cy="1090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221940000[1]" id="3673" name="Shape 36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1989136"/>
            <a:ext cx="960436" cy="1439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8" name="Shape 3678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679" name="Shape 3679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Franchisor as High Potential Venture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Franchisor can be high potential endeavor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Capital market rewarded many franchisors, McDonald’s &amp; Walmart cases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Franchisors have performed well in terms of return to shareholders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McDonald’s Corp world’s largest food service org with 28,000 restaurants in 120 countries; annual sales exceed $40 B</a:t>
            </a:r>
          </a:p>
        </p:txBody>
      </p:sp>
      <p:pic>
        <p:nvPicPr>
          <p:cNvPr descr="MCj04107470000[1]" id="3680" name="Shape 3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8061" y="5143500"/>
            <a:ext cx="1709736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4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Shape 3685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686" name="Shape 3686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Key Components of Franchise Offering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Excellence in both concept &amp; delivery key to wealth for franchisors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Excellent franchisor supports franchisee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Symbiotic relationship..</a:t>
            </a:r>
            <a:r>
              <a:rPr b="1" i="1" lang="en-US" sz="2400" u="none" cap="none" strike="noStrike">
                <a:solidFill>
                  <a:srgbClr val="666633"/>
                </a:solidFill>
                <a:latin typeface="Arial"/>
                <a:ea typeface="Arial"/>
                <a:cs typeface="Arial"/>
                <a:sym typeface="Arial"/>
              </a:rPr>
              <a:t>opposite of QLFC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rgbClr val="6666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098330000[1]" id="3687" name="Shape 3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0425" y="4410075"/>
            <a:ext cx="132397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Shape 3692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693" name="Shape 3693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Service Delivery System (SDS)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-way resources used so that demand is extracted from marketplace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SDS means by which customers served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(Sometimes called business format)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33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rgbClr val="666633"/>
                </a:solidFill>
                <a:latin typeface="Arial"/>
                <a:ea typeface="Arial"/>
                <a:cs typeface="Arial"/>
                <a:sym typeface="Arial"/>
              </a:rPr>
              <a:t>Details are important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 1: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Ray Kroc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his 1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McDonald’s in IL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 2: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Jiffy Lube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(location, building, driveway, service bay_ 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333620000[1]" id="3694" name="Shape 36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5136" y="4606925"/>
            <a:ext cx="2405062" cy="22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8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Shape 3699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700" name="Shape 3700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Training &amp; Operational Support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-transfers knowledge of SDS to franchisee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License agreement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defines this.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Monitored on-the-job training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Franchisees success depends on franchisor strength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to delivering 1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class product to customer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Mj02831850000[1]" id="3701" name="Shape 37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1850" y="4048125"/>
            <a:ext cx="1123950" cy="1285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2831870000[1]" id="3702" name="Shape 37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786061"/>
            <a:ext cx="1123950" cy="128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ctrTitle"/>
          </p:nvPr>
        </p:nvSpPr>
        <p:spPr>
          <a:xfrm>
            <a:off x="685800" y="457200"/>
            <a:ext cx="7772400" cy="1470024"/>
          </a:xfrm>
          <a:prstGeom prst="rect">
            <a:avLst/>
          </a:prstGeom>
          <a:solidFill>
            <a:srgbClr val="66CCFF"/>
          </a:solidFill>
          <a:ln cap="flat" cmpd="sng" w="9525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Joseph Schumpeter</a:t>
            </a:r>
          </a:p>
        </p:txBody>
      </p:sp>
      <p:sp>
        <p:nvSpPr>
          <p:cNvPr id="510" name="Shape 510"/>
          <p:cNvSpPr txBox="1"/>
          <p:nvPr>
            <p:ph idx="1" type="subTitle"/>
          </p:nvPr>
        </p:nvSpPr>
        <p:spPr>
          <a:xfrm>
            <a:off x="1447800" y="2362200"/>
            <a:ext cx="6400799" cy="4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Entrepreneurs brings about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creative destruction”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did he mean?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New technologies up-end some existing industries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hump" id="511" name="Shape 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561" y="457200"/>
            <a:ext cx="1544636" cy="2027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NKM4PD3W\MCj04404070000[1].png" id="512" name="Shape 5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400" y="2667000"/>
            <a:ext cx="23622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Shape 3707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708" name="Shape 3708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Filed Support: 2 Forms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Franchisor’s rep visits local franchise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Constructive criticism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staff pay should be based on franchisee performance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Franchisor retains resident experts for consultation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Mj02835520000[1]" id="3709" name="Shape 37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0" y="5591175"/>
            <a:ext cx="76200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3369310000[1]" id="3710" name="Shape 37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500" y="3200400"/>
            <a:ext cx="10287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4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Shape 3715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716" name="Shape 3716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Marketing, Advertising &amp; Promo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-imprint trade name on customer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baseline="3000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Class Delivery of Product validates message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Marketing programs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 national, regional &amp; local levels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controlled by franchisor &amp; franchisee contributes a % of sales to fund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Mj03651790000[1]" id="3717" name="Shape 37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4275" y="2867025"/>
            <a:ext cx="10001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Shape 3722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723" name="Shape 3723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level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franchisee required to make direct expenditures on advertising.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Franchisors try to maintain control over advertising; monitor control over ad expense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Mj03651780000[1]" id="3724" name="Shape 37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700" y="4514850"/>
            <a:ext cx="990599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Shape 3729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730" name="Shape 3730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Supply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-for franchisee, major benefit in bulk purchasing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-sometimes regional deals provide greater cost advantages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-to control quality, franchisor reserves right to publish a list of right to publish a list of product specifications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-list of approved suppliers specified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-Sometimes only 1 brand qualifies (</a:t>
            </a:r>
            <a:r>
              <a:rPr b="1" i="1" lang="en-US" sz="2400" u="none" cap="none" strike="noStrike">
                <a:solidFill>
                  <a:srgbClr val="666633"/>
                </a:solidFill>
                <a:latin typeface="Arial"/>
                <a:ea typeface="Arial"/>
                <a:cs typeface="Arial"/>
                <a:sym typeface="Arial"/>
              </a:rPr>
              <a:t>QLFC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pic>
        <p:nvPicPr>
          <p:cNvPr descr="MMj03651740000[1]" id="3731" name="Shape 37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4438650"/>
            <a:ext cx="990599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5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Shape 3736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737" name="Shape 3737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Franchise Relationship Model (12.4) p 409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Series of franchise principles that form  business concept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At center, is Customer and Service Delivery System (SDS)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Outer Perimeter are mechanisms that drive competitive advantage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Transactions analysis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Which transactions are better served at national  and which at local level</a:t>
            </a:r>
          </a:p>
        </p:txBody>
      </p:sp>
      <p:pic>
        <p:nvPicPr>
          <p:cNvPr descr="MMj03651680000[1]" id="3738" name="Shape 37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3829050"/>
            <a:ext cx="990599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3" name="Shape 3743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 12 T&amp;S: Franchising</a:t>
            </a:r>
          </a:p>
        </p:txBody>
      </p:sp>
      <p:sp>
        <p:nvSpPr>
          <p:cNvPr id="3744" name="Shape 3744"/>
          <p:cNvSpPr txBox="1"/>
          <p:nvPr>
            <p:ph idx="1" type="subTitle"/>
          </p:nvPr>
        </p:nvSpPr>
        <p:spPr>
          <a:xfrm>
            <a:off x="1371600" y="16764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Relationship Dynamics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allows partnership to develop &amp; evolve over time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Financial Structure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flows analysis of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&amp; demand &amp; delivery system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Agency Issues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concern delegating responsibilities to partners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 depends on defining responsibilities between franchisor &amp; franchisee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Selection of Compatible partners key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300520" id="3745" name="Shape 3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4743450"/>
            <a:ext cx="952499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BD19876_0000[1]" id="3746" name="Shape 37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9300" y="3476625"/>
            <a:ext cx="2044699" cy="2009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BD06518_0000[1]" id="3747" name="Shape 37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9486" y="5530850"/>
            <a:ext cx="1814512" cy="140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1" name="Shape 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2" name="Shape 37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Eli Whitney (1765-1825)</a:t>
            </a:r>
          </a:p>
        </p:txBody>
      </p:sp>
      <p:sp>
        <p:nvSpPr>
          <p:cNvPr id="3753" name="Shape 375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descr="MPj04006520000[1]" id="3754" name="Shape 3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_Whitney" id="3755" name="Shape 37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2700" y="1524000"/>
            <a:ext cx="3771900" cy="49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9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Shape 37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761" name="Shape 376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early aptitudes did Whitney show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-Talented with tools in father’s shed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-Manufactured nails, pins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127460000[1]" id="3762" name="Shape 37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6137" y="4141787"/>
            <a:ext cx="2989262" cy="2487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Shape 37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768" name="Shape 376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Did Whitney plan an entrepreneurial career?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-No.  He studied at Yale and hoped to become a lawyer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876260000[1]" id="3769" name="Shape 37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5837" y="4427537"/>
            <a:ext cx="3078162" cy="243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Shape 37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775" name="Shape 377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did he end up at Mulberry Grove?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-Needed income; become tutor to Catherine Greene’s children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PH03034I0000[1]" id="3776" name="Shape 37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7536" y="3810000"/>
            <a:ext cx="1719262" cy="249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subTitle"/>
          </p:nvPr>
        </p:nvSpPr>
        <p:spPr>
          <a:xfrm>
            <a:off x="609600" y="838200"/>
            <a:ext cx="7239000" cy="553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businesses adversely affected by the Internet?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U.S. Post Office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Newspapers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Newsprint manufacturers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Magazine Distributors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hump" id="518" name="Shape 5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00" y="0"/>
            <a:ext cx="1066799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WFZASGWM\MCj04419020000[1].wmf" id="519" name="Shape 5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6375" y="2530475"/>
            <a:ext cx="1520825" cy="1797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Z1LGBXAO\MCj04122040000[1].wmf" id="520" name="Shape 5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5054600"/>
            <a:ext cx="2035175" cy="1727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381000" y="457200"/>
            <a:ext cx="7599361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Shape 37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782" name="Shape 378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Was cotton a leading Southern crop in 1793?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-No.  Too costly to separate seed from puff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538400000[1]" id="3783" name="Shape 37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875" y="3927475"/>
            <a:ext cx="3057525" cy="285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Shape 37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789" name="Shape 378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intricate was Whitney’s cotton gin?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Surprisingly simple, as we shall see …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1498500000[1]" id="3790" name="Shape 37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9825" y="4983162"/>
            <a:ext cx="1782762" cy="164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Shape 379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Eli Whitney’s 1</a:t>
            </a:r>
            <a:r>
              <a:rPr b="0" baseline="3000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st</a:t>
            </a: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Cotton Gin</a:t>
            </a:r>
          </a:p>
        </p:txBody>
      </p:sp>
      <p:sp>
        <p:nvSpPr>
          <p:cNvPr id="3796" name="Shape 3796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descr="MPj04006520000[1]" id="3797" name="Shape 37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2" y="-1447800"/>
            <a:ext cx="520700" cy="65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tton_gin" id="3798" name="Shape 37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1371600"/>
            <a:ext cx="5713412" cy="555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3" name="Shape 380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804" name="Shape 380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happened to the South’s cotton output?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It soared, per capita cotton textile consumption rose 8x faster than US population 1790-1860.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285444" id="3805" name="Shape 38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137" y="4603750"/>
            <a:ext cx="1795461" cy="179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9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" name="Shape 38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811" name="Shape 381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successful was Whitney at protecting IP?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very. Difficult to sue successfully with early patent law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Southern courts not predisposed to favor a Yankee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006220000[1]" id="3812" name="Shape 38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1686" y="5294312"/>
            <a:ext cx="1763711" cy="1411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6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Shape 38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818" name="Shape 381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was Whitney’s business model?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Gins cotton, returns finished product to planter, keeps a cut </a:t>
            </a:r>
          </a:p>
        </p:txBody>
      </p:sp>
      <p:pic>
        <p:nvPicPr>
          <p:cNvPr descr="MCj02971970000[1]" id="3819" name="Shape 38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3300" y="4478337"/>
            <a:ext cx="1689100" cy="1770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4" name="Shape 38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825" name="Shape 382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Was this realistic?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No.  Couldn’t gin all cotton in South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Adopted this model because monetary system in US just getting under way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1965640000[1]" id="3826" name="Shape 3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6650" y="4530725"/>
            <a:ext cx="1790699" cy="179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Shape 38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IV . Timmons Model: Cotton Gin</a:t>
            </a:r>
          </a:p>
        </p:txBody>
      </p:sp>
      <p:sp>
        <p:nvSpPr>
          <p:cNvPr id="3832" name="Shape 3832"/>
          <p:cNvSpPr txBox="1"/>
          <p:nvPr>
            <p:ph idx="1" type="body"/>
          </p:nvPr>
        </p:nvSpPr>
        <p:spPr>
          <a:xfrm>
            <a:off x="609600" y="1600200"/>
            <a:ext cx="12852400" cy="7067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3" name="Shape 3833"/>
          <p:cNvSpPr/>
          <p:nvPr/>
        </p:nvSpPr>
        <p:spPr>
          <a:xfrm>
            <a:off x="3000375" y="2514600"/>
            <a:ext cx="2943224" cy="2943224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Big?</a:t>
            </a:r>
          </a:p>
        </p:txBody>
      </p:sp>
      <p:pic>
        <p:nvPicPr>
          <p:cNvPr descr="MMj02363040000[1]" id="3834" name="Shape 38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3657600"/>
            <a:ext cx="1096961" cy="156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Shape 38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840" name="Shape 384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kind of opportunity was this for Whitney? Sustainable?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Huge potential market, far bigger than expected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Terrific growth possible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could not keep out competitors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Mj01629910000[1]" id="3841" name="Shape 3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4275" y="5572125"/>
            <a:ext cx="1076324" cy="113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Shape 38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847" name="Shape 384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 was on his team?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Phineas Miller – marketing in South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Whitney – focused on production back up North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Mj03547750000[1]" id="3848" name="Shape 38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7125" y="5133975"/>
            <a:ext cx="600075" cy="8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idx="1" type="subTitle"/>
          </p:nvPr>
        </p:nvSpPr>
        <p:spPr>
          <a:xfrm>
            <a:off x="609600" y="838200"/>
            <a:ext cx="7239000" cy="553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many in the US use the internet?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265 million +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many outside the US use the internet?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	2 billion &amp; Growing 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8MKNGW6G\MPj04389580000[1].jpg" id="527" name="Shape 5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0"/>
            <a:ext cx="1143000" cy="181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3MIDVT84\MCBD05622_0000[1].wmf" id="528" name="Shape 5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454650"/>
            <a:ext cx="685799" cy="1403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QD70ORSC\MCPE03616_0000[1].wmf" id="529" name="Shape 5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1400" y="5103812"/>
            <a:ext cx="1752600" cy="1754187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/>
        </p:nvSpPr>
        <p:spPr>
          <a:xfrm>
            <a:off x="249237" y="101600"/>
            <a:ext cx="7599361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2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Shape 385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854" name="Shape 385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major setback occurred in production?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Whitney’s factory burned down</a:t>
            </a:r>
          </a:p>
        </p:txBody>
      </p:sp>
      <p:pic>
        <p:nvPicPr>
          <p:cNvPr descr="MCj02808260000[1]" id="3855" name="Shape 38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4262" y="4819650"/>
            <a:ext cx="1895474" cy="150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Shape 38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861" name="Shape 386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Did Whitney make money on this venture?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No.  He broken even, at best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339260000[1]" id="3862" name="Shape 38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2950" y="4373562"/>
            <a:ext cx="2576511" cy="187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Shape 38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868" name="Shape 386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lesson can be learned from his experience?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entrepreneur can unleash terrific wealth creation, but may not personally profit from this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3" name="Shape 38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IV . Timmons Model: Cotton Gin</a:t>
            </a:r>
          </a:p>
        </p:txBody>
      </p:sp>
      <p:sp>
        <p:nvSpPr>
          <p:cNvPr id="3874" name="Shape 3874"/>
          <p:cNvSpPr txBox="1"/>
          <p:nvPr>
            <p:ph idx="1" type="body"/>
          </p:nvPr>
        </p:nvSpPr>
        <p:spPr>
          <a:xfrm>
            <a:off x="609600" y="1600200"/>
            <a:ext cx="12852400" cy="7067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5" name="Shape 3875"/>
          <p:cNvSpPr/>
          <p:nvPr/>
        </p:nvSpPr>
        <p:spPr>
          <a:xfrm>
            <a:off x="1600200" y="1676400"/>
            <a:ext cx="2249486" cy="2249486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3876" name="Shape 3876"/>
          <p:cNvSpPr/>
          <p:nvPr/>
        </p:nvSpPr>
        <p:spPr>
          <a:xfrm>
            <a:off x="5976937" y="1676400"/>
            <a:ext cx="511174" cy="511174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</a:p>
        </p:txBody>
      </p:sp>
      <p:cxnSp>
        <p:nvCxnSpPr>
          <p:cNvPr id="3877" name="Shape 3877"/>
          <p:cNvCxnSpPr/>
          <p:nvPr/>
        </p:nvCxnSpPr>
        <p:spPr>
          <a:xfrm flipH="1" rot="10800000">
            <a:off x="3200400" y="4114799"/>
            <a:ext cx="3048000" cy="20574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878" name="Shape 3878"/>
          <p:cNvSpPr/>
          <p:nvPr/>
        </p:nvSpPr>
        <p:spPr>
          <a:xfrm>
            <a:off x="3962400" y="5486400"/>
            <a:ext cx="1057275" cy="9144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</a:p>
        </p:txBody>
      </p:sp>
      <p:sp>
        <p:nvSpPr>
          <p:cNvPr id="3879" name="Shape 3879"/>
          <p:cNvSpPr/>
          <p:nvPr/>
        </p:nvSpPr>
        <p:spPr>
          <a:xfrm>
            <a:off x="3352800" y="3554412"/>
            <a:ext cx="762000" cy="484187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60000" y="60000"/>
                  <a:pt x="120000" y="12000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0" name="Shape 3880"/>
          <p:cNvSpPr/>
          <p:nvPr/>
        </p:nvSpPr>
        <p:spPr>
          <a:xfrm>
            <a:off x="4176712" y="2271711"/>
            <a:ext cx="1233487" cy="1233487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Fits &amp; Gaps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B-Plan</a:t>
            </a:r>
          </a:p>
        </p:txBody>
      </p:sp>
      <p:cxnSp>
        <p:nvCxnSpPr>
          <p:cNvPr id="3881" name="Shape 3881"/>
          <p:cNvCxnSpPr/>
          <p:nvPr/>
        </p:nvCxnSpPr>
        <p:spPr>
          <a:xfrm flipH="1" rot="10800000">
            <a:off x="3505200" y="1981199"/>
            <a:ext cx="2438399" cy="457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882" name="Shape 3882"/>
          <p:cNvSpPr/>
          <p:nvPr/>
        </p:nvSpPr>
        <p:spPr>
          <a:xfrm>
            <a:off x="3852862" y="3852862"/>
            <a:ext cx="1252536" cy="1252536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cxnSp>
        <p:nvCxnSpPr>
          <p:cNvPr id="3883" name="Shape 3883"/>
          <p:cNvCxnSpPr/>
          <p:nvPr/>
        </p:nvCxnSpPr>
        <p:spPr>
          <a:xfrm flipH="1" rot="10800000">
            <a:off x="5029200" y="2209800"/>
            <a:ext cx="1219199" cy="190499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3884" name="Shape 3884"/>
          <p:cNvSpPr/>
          <p:nvPr/>
        </p:nvSpPr>
        <p:spPr>
          <a:xfrm>
            <a:off x="5965825" y="1676400"/>
            <a:ext cx="511174" cy="511174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Shape 388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890" name="Shape 389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was Whitney’s second major enterprise in his lifetime?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1798 contract with US government to produce 10,000 muskets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4" name="Shape 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5" name="Shape 389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896" name="Shape 3896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Labor, especially highly skilled, was very scare in US circa 1790s.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did Whitney get around this?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pioneered in creation of machine tools that would enable unskilled workers to produce high-quality weaponry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Shape 390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2" name="Shape 390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Shape 390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8" name="Shape 390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Shape 391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914" name="Shape 391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was a distinctive characteristic about Whitney’s muskets?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Interchangeable parts: wooden stock, barrel and trigger mechanism in one musket could be interchanged with another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8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Shape 39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920" name="Shape 392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Did Whitney use a moving assembly line?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No.  There were different buildings, each specializing in one component of the musket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Highly functional, no-frills products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Characteristic of US manufacture of this period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536" name="Shape 536"/>
          <p:cNvSpPr txBox="1"/>
          <p:nvPr>
            <p:ph idx="1" type="subTitle"/>
          </p:nvPr>
        </p:nvSpPr>
        <p:spPr>
          <a:xfrm>
            <a:off x="1371600" y="1371600"/>
            <a:ext cx="6400799" cy="550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TWO GENERAL CATEGORIES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Lifestyle Entrepreneurs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Family Businesses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High-Growth Entrepreneurs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Much greater growth potential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354700000[1]" id="537" name="Shape 5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1500" y="2808286"/>
            <a:ext cx="1841499" cy="12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926" name="Shape 3926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successful was Whitney in this venture?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Very.  Source of his fortune.  Took 11 years to fill contract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Uncle same had very deep pockers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Needed in time where financial resources so scarce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Shape 39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932" name="Shape 393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much time did he have beyond his business ventures?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much.  Did not marry until his 50s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 son continued his business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6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9933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ELI WHITNEY</a:t>
            </a:r>
          </a:p>
        </p:txBody>
      </p:sp>
      <p:sp>
        <p:nvSpPr>
          <p:cNvPr id="3938" name="Shape 393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the major irony of Whitney’s career?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Practical man, not political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Revitalized chattel slavery in South, led to Civil War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Provided the North with weapon-making capacity that defeated Confederacy.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Shape 3943"/>
          <p:cNvSpPr txBox="1"/>
          <p:nvPr>
            <p:ph type="ctrTitle"/>
          </p:nvPr>
        </p:nvSpPr>
        <p:spPr>
          <a:xfrm>
            <a:off x="838200" y="609600"/>
            <a:ext cx="7772400" cy="177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4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How To Read Financial Statements and Develop Financial Plans</a:t>
            </a:r>
          </a:p>
        </p:txBody>
      </p:sp>
      <p:sp>
        <p:nvSpPr>
          <p:cNvPr id="3944" name="Shape 3944"/>
          <p:cNvSpPr txBox="1"/>
          <p:nvPr/>
        </p:nvSpPr>
        <p:spPr>
          <a:xfrm>
            <a:off x="6248400" y="6492875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3945" name="Shape 39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6561" y="2895600"/>
            <a:ext cx="3698874" cy="2928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Shape 3950"/>
          <p:cNvSpPr txBox="1"/>
          <p:nvPr>
            <p:ph type="title"/>
          </p:nvPr>
        </p:nvSpPr>
        <p:spPr>
          <a:xfrm>
            <a:off x="457200" y="6921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How Is The Financial Model Like A Dashboard &amp; GPS? What Can It Tell You?</a:t>
            </a:r>
          </a:p>
        </p:txBody>
      </p:sp>
      <p:pic>
        <p:nvPicPr>
          <p:cNvPr id="3951" name="Shape 39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300" y="2568575"/>
            <a:ext cx="6446836" cy="397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Shape 39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How Do Managers Use Them As An Management &amp; HR Tool?</a:t>
            </a:r>
          </a:p>
        </p:txBody>
      </p:sp>
      <p:pic>
        <p:nvPicPr>
          <p:cNvPr id="3957" name="Shape 3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5311" y="2106611"/>
            <a:ext cx="5734050" cy="387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How Do Most Managers Use And Misuse Them?</a:t>
            </a:r>
          </a:p>
        </p:txBody>
      </p:sp>
      <p:pic>
        <p:nvPicPr>
          <p:cNvPr id="3963" name="Shape 39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5336" y="2157411"/>
            <a:ext cx="5397500" cy="358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7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8" name="Shape 3968"/>
          <p:cNvSpPr txBox="1"/>
          <p:nvPr>
            <p:ph type="title"/>
          </p:nvPr>
        </p:nvSpPr>
        <p:spPr>
          <a:xfrm>
            <a:off x="457200" y="4953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Steven Covey Says “Begin With The End In Mind?”</a:t>
            </a:r>
            <a:b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How Do Financials Fit In?</a:t>
            </a:r>
          </a:p>
        </p:txBody>
      </p:sp>
      <p:pic>
        <p:nvPicPr>
          <p:cNvPr id="3969" name="Shape 3969"/>
          <p:cNvPicPr preferRelativeResize="0"/>
          <p:nvPr/>
        </p:nvPicPr>
        <p:blipFill rotWithShape="1">
          <a:blip r:embed="rId3">
            <a:alphaModFix/>
          </a:blip>
          <a:srcRect b="18443" l="16772" r="13466" t="6791"/>
          <a:stretch/>
        </p:blipFill>
        <p:spPr>
          <a:xfrm>
            <a:off x="3127375" y="2414586"/>
            <a:ext cx="3578224" cy="2887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3" name="Shape 3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4" name="Shape 39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The Gazintas and The Gazowtas?</a:t>
            </a:r>
          </a:p>
        </p:txBody>
      </p:sp>
      <p:pic>
        <p:nvPicPr>
          <p:cNvPr id="3975" name="Shape 39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5986" y="2209800"/>
            <a:ext cx="5080000" cy="29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0" name="Shape 39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This Is Simple!</a:t>
            </a:r>
          </a:p>
        </p:txBody>
      </p:sp>
      <p:sp>
        <p:nvSpPr>
          <p:cNvPr id="3981" name="Shape 3981"/>
          <p:cNvSpPr txBox="1"/>
          <p:nvPr>
            <p:ph idx="1" type="body"/>
          </p:nvPr>
        </p:nvSpPr>
        <p:spPr>
          <a:xfrm>
            <a:off x="457200" y="1600200"/>
            <a:ext cx="5691186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Companies Design Stuff.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Companies Sell Stuff.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Companies Make Stuff.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Companies Ship Stuff.</a:t>
            </a:r>
          </a:p>
        </p:txBody>
      </p:sp>
      <p:pic>
        <p:nvPicPr>
          <p:cNvPr id="3982" name="Shape 39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8937" y="4092575"/>
            <a:ext cx="3656012" cy="2741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543" name="Shape 543"/>
          <p:cNvSpPr txBox="1"/>
          <p:nvPr>
            <p:ph idx="1" type="subTitle"/>
          </p:nvPr>
        </p:nvSpPr>
        <p:spPr>
          <a:xfrm>
            <a:off x="1371600" y="1355725"/>
            <a:ext cx="6400799" cy="550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Characteristics of Lifestyle Entrepreneurs?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Content to generate middle class life style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Little Planning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Modest Growth Potential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Lacks Control Systems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392740000[1]" id="544" name="Shape 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2862" y="4983162"/>
            <a:ext cx="2751136" cy="1874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Shape 39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Objective!</a:t>
            </a:r>
          </a:p>
        </p:txBody>
      </p:sp>
      <p:sp>
        <p:nvSpPr>
          <p:cNvPr id="3988" name="Shape 398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Have More Coming In Than Going Out.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No Flow, Won’t Go.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Making The Most By Spending The Least.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If You Are Filling Your Bank Account, What’s The Point!</a:t>
            </a:r>
          </a:p>
        </p:txBody>
      </p:sp>
      <p:pic>
        <p:nvPicPr>
          <p:cNvPr id="3989" name="Shape 3989"/>
          <p:cNvPicPr preferRelativeResize="0"/>
          <p:nvPr/>
        </p:nvPicPr>
        <p:blipFill rotWithShape="1">
          <a:blip r:embed="rId3">
            <a:alphaModFix/>
          </a:blip>
          <a:srcRect b="0" l="29910" r="9179" t="0"/>
          <a:stretch/>
        </p:blipFill>
        <p:spPr>
          <a:xfrm>
            <a:off x="4781550" y="4692650"/>
            <a:ext cx="4362449" cy="2147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3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Shape 399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Is The Entrepreneur’s </a:t>
            </a:r>
            <a:b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Holy Grail?</a:t>
            </a:r>
          </a:p>
        </p:txBody>
      </p:sp>
      <p:pic>
        <p:nvPicPr>
          <p:cNvPr id="3995" name="Shape 3995"/>
          <p:cNvPicPr preferRelativeResize="0"/>
          <p:nvPr/>
        </p:nvPicPr>
        <p:blipFill rotWithShape="1">
          <a:blip r:embed="rId3">
            <a:alphaModFix/>
          </a:blip>
          <a:srcRect b="7505" l="8607" r="7924" t="9386"/>
          <a:stretch/>
        </p:blipFill>
        <p:spPr>
          <a:xfrm>
            <a:off x="2109786" y="1914525"/>
            <a:ext cx="5119686" cy="390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0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Shape 4001"/>
          <p:cNvSpPr txBox="1"/>
          <p:nvPr>
            <p:ph type="ctrTitle"/>
          </p:nvPr>
        </p:nvSpPr>
        <p:spPr>
          <a:xfrm>
            <a:off x="685800" y="885825"/>
            <a:ext cx="77724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Why Do You Build A Financial Model?</a:t>
            </a:r>
          </a:p>
        </p:txBody>
      </p:sp>
      <p:pic>
        <p:nvPicPr>
          <p:cNvPr id="4002" name="Shape 40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0861" y="2119311"/>
            <a:ext cx="5778499" cy="424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Shape 4007"/>
          <p:cNvSpPr txBox="1"/>
          <p:nvPr>
            <p:ph type="title"/>
          </p:nvPr>
        </p:nvSpPr>
        <p:spPr>
          <a:xfrm>
            <a:off x="457200" y="808037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the key elements for consideration when </a:t>
            </a:r>
            <a:br>
              <a:rPr b="1" i="0" lang="en-US" sz="32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32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constructing your model?</a:t>
            </a:r>
            <a:br>
              <a:rPr b="1" i="0" lang="en-US" sz="2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</a:p>
        </p:txBody>
      </p:sp>
      <p:sp>
        <p:nvSpPr>
          <p:cNvPr id="4008" name="Shape 4008"/>
          <p:cNvSpPr txBox="1"/>
          <p:nvPr>
            <p:ph idx="1" type="body"/>
          </p:nvPr>
        </p:nvSpPr>
        <p:spPr>
          <a:xfrm>
            <a:off x="457200" y="1981200"/>
            <a:ext cx="4343400" cy="4144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Revenue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Cost Drivers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Investment Size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Critical Success Factors</a:t>
            </a:r>
          </a:p>
        </p:txBody>
      </p:sp>
      <p:sp>
        <p:nvSpPr>
          <p:cNvPr id="4009" name="Shape 4009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10" name="Shape 40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2438400"/>
            <a:ext cx="4089399" cy="34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4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Shape 4015"/>
          <p:cNvSpPr txBox="1"/>
          <p:nvPr>
            <p:ph type="title"/>
          </p:nvPr>
        </p:nvSpPr>
        <p:spPr>
          <a:xfrm>
            <a:off x="304800" y="274637"/>
            <a:ext cx="8534399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How Should We Think About CASH?</a:t>
            </a:r>
          </a:p>
        </p:txBody>
      </p:sp>
      <p:sp>
        <p:nvSpPr>
          <p:cNvPr id="4016" name="Shape 4016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17" name="Shape 40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611" y="1587500"/>
            <a:ext cx="5106987" cy="437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Shape 4022"/>
          <p:cNvSpPr txBox="1"/>
          <p:nvPr>
            <p:ph type="title"/>
          </p:nvPr>
        </p:nvSpPr>
        <p:spPr>
          <a:xfrm>
            <a:off x="457200" y="68580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The Different 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Ways To Transact Business or 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Revenue Models?</a:t>
            </a:r>
          </a:p>
        </p:txBody>
      </p:sp>
      <p:sp>
        <p:nvSpPr>
          <p:cNvPr id="4023" name="Shape 4023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24" name="Shape 4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725" y="2374900"/>
            <a:ext cx="5594349" cy="3640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Shape 4029"/>
          <p:cNvSpPr txBox="1"/>
          <p:nvPr>
            <p:ph type="title"/>
          </p:nvPr>
        </p:nvSpPr>
        <p:spPr>
          <a:xfrm>
            <a:off x="457200" y="427037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Do We Mean When We 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Say “Revenue Streams”?</a:t>
            </a:r>
          </a:p>
        </p:txBody>
      </p:sp>
      <p:sp>
        <p:nvSpPr>
          <p:cNvPr id="4030" name="Shape 4030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31" name="Shape 40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1981200"/>
            <a:ext cx="2017711" cy="3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Shape 40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3811" y="1690686"/>
            <a:ext cx="3835400" cy="44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6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7" name="Shape 4037"/>
          <p:cNvSpPr txBox="1"/>
          <p:nvPr>
            <p:ph type="title"/>
          </p:nvPr>
        </p:nvSpPr>
        <p:spPr>
          <a:xfrm>
            <a:off x="457200" y="350837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Are All of Your Costs 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Same Every Month?</a:t>
            </a:r>
          </a:p>
        </p:txBody>
      </p:sp>
      <p:sp>
        <p:nvSpPr>
          <p:cNvPr id="4038" name="Shape 4038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39" name="Shape 4039"/>
          <p:cNvPicPr preferRelativeResize="0"/>
          <p:nvPr/>
        </p:nvPicPr>
        <p:blipFill rotWithShape="1">
          <a:blip r:embed="rId3">
            <a:alphaModFix/>
          </a:blip>
          <a:srcRect b="0" l="0" r="26170" t="8719"/>
          <a:stretch/>
        </p:blipFill>
        <p:spPr>
          <a:xfrm>
            <a:off x="1982786" y="1558925"/>
            <a:ext cx="5843587" cy="47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Shape 4044"/>
          <p:cNvSpPr txBox="1"/>
          <p:nvPr>
            <p:ph type="title"/>
          </p:nvPr>
        </p:nvSpPr>
        <p:spPr>
          <a:xfrm>
            <a:off x="457200" y="808037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2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Some The “Start-Up” Costs?</a:t>
            </a:r>
          </a:p>
        </p:txBody>
      </p:sp>
      <p:sp>
        <p:nvSpPr>
          <p:cNvPr id="4045" name="Shape 4045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46" name="Shape 40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911350"/>
            <a:ext cx="7619999" cy="44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Shape 4051"/>
          <p:cNvSpPr txBox="1"/>
          <p:nvPr>
            <p:ph type="title"/>
          </p:nvPr>
        </p:nvSpPr>
        <p:spPr>
          <a:xfrm>
            <a:off x="457200" y="45720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Assumptions and Why Are They Key To A Good Plan?</a:t>
            </a:r>
          </a:p>
        </p:txBody>
      </p:sp>
      <p:sp>
        <p:nvSpPr>
          <p:cNvPr id="4052" name="Shape 4052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53" name="Shape 40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425" y="1752600"/>
            <a:ext cx="6030911" cy="4522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550" name="Shape 550"/>
          <p:cNvSpPr txBox="1"/>
          <p:nvPr>
            <p:ph idx="1" type="subTitle"/>
          </p:nvPr>
        </p:nvSpPr>
        <p:spPr>
          <a:xfrm>
            <a:off x="1371600" y="1355725"/>
            <a:ext cx="6400799" cy="5502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Characteristics of High Growth Entrepreneurs: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Sharp Revenue and Profit Growth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plan that is Reviewed and Updated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Expectation of Creating Considerable Wealth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387490000[1]" id="551" name="Shape 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0" y="4114800"/>
            <a:ext cx="18097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Shape 4058"/>
          <p:cNvSpPr txBox="1"/>
          <p:nvPr>
            <p:ph type="title"/>
          </p:nvPr>
        </p:nvSpPr>
        <p:spPr>
          <a:xfrm>
            <a:off x="457200" y="731837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In Terms of Assumptions, 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Does 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“Garbage In, Garbage Out” Mean?</a:t>
            </a:r>
          </a:p>
        </p:txBody>
      </p:sp>
      <p:sp>
        <p:nvSpPr>
          <p:cNvPr id="4059" name="Shape 4059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60" name="Shape 40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2590800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1" name="Shape 40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3336" y="2470150"/>
            <a:ext cx="3979862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5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Shape 40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Key Point On Assumptions</a:t>
            </a:r>
          </a:p>
        </p:txBody>
      </p:sp>
      <p:sp>
        <p:nvSpPr>
          <p:cNvPr id="4067" name="Shape 406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When you develop your income statements to accompany your executive summary, you must provide a set of assumptions.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A list of substantiation behind: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Sales Assumptions.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COGS Assumptions.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Expense Assumptions.</a:t>
            </a:r>
          </a:p>
          <a:p>
            <a:pPr indent="-228600" lvl="2" marL="11430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Tax Assumptions.</a:t>
            </a:r>
          </a:p>
        </p:txBody>
      </p:sp>
      <p:sp>
        <p:nvSpPr>
          <p:cNvPr id="4068" name="Shape 4068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69" name="Shape 40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6450" y="3595687"/>
            <a:ext cx="1690687" cy="25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Shape 40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Things Do We Want 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To Look At?</a:t>
            </a:r>
          </a:p>
        </p:txBody>
      </p:sp>
      <p:sp>
        <p:nvSpPr>
          <p:cNvPr id="4075" name="Shape 4075"/>
          <p:cNvSpPr txBox="1"/>
          <p:nvPr>
            <p:ph idx="1" type="body"/>
          </p:nvPr>
        </p:nvSpPr>
        <p:spPr>
          <a:xfrm>
            <a:off x="457200" y="1828800"/>
            <a:ext cx="5867400" cy="4297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Is The Revenue Growth Rate?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Are The Big Expense Items?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Is It Cash Positive?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is The Cash Burn In The First Three Years?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4076" name="Shape 4076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077" name="Shape 4077"/>
          <p:cNvPicPr preferRelativeResize="0"/>
          <p:nvPr/>
        </p:nvPicPr>
        <p:blipFill rotWithShape="1">
          <a:blip r:embed="rId3">
            <a:alphaModFix/>
          </a:blip>
          <a:srcRect b="0" l="0" r="0" t="2907"/>
          <a:stretch/>
        </p:blipFill>
        <p:spPr>
          <a:xfrm>
            <a:off x="6183312" y="2185986"/>
            <a:ext cx="2682874" cy="3043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1" name="Shape 4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2" name="Shape 4082"/>
          <p:cNvSpPr txBox="1"/>
          <p:nvPr>
            <p:ph type="title"/>
          </p:nvPr>
        </p:nvSpPr>
        <p:spPr>
          <a:xfrm>
            <a:off x="457200" y="533400"/>
            <a:ext cx="8458200" cy="6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Financial Plan</a:t>
            </a:r>
          </a:p>
        </p:txBody>
      </p:sp>
      <p:sp>
        <p:nvSpPr>
          <p:cNvPr id="4083" name="Shape 408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Complete financial projections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3-5 years (1</a:t>
            </a:r>
            <a:r>
              <a:rPr b="0" baseline="3000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st</a:t>
            </a: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 yr. Quarterly).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Revenue.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P &amp; L (income statement).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Balance Sheets.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Cash Flow.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Past history (if applicable).</a:t>
            </a:r>
          </a:p>
        </p:txBody>
      </p:sp>
      <p:sp>
        <p:nvSpPr>
          <p:cNvPr id="4084" name="Shape 4084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pe06481_" id="4085" name="Shape 40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6325" y="3049586"/>
            <a:ext cx="24796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Shape 4090"/>
          <p:cNvSpPr txBox="1"/>
          <p:nvPr>
            <p:ph type="title"/>
          </p:nvPr>
        </p:nvSpPr>
        <p:spPr>
          <a:xfrm>
            <a:off x="457200" y="533400"/>
            <a:ext cx="8458200" cy="6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Financial Plan</a:t>
            </a:r>
          </a:p>
        </p:txBody>
      </p:sp>
      <p:sp>
        <p:nvSpPr>
          <p:cNvPr id="4091" name="Shape 409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Key financial assumptions.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Contingency factors/sensitivity.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Include industry comps for key operating parameters (margins, etc.).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4092" name="Shape 4092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pe01631_" id="4093" name="Shape 40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3546475"/>
            <a:ext cx="3897311" cy="283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7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ape 409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Risks and Assumptions</a:t>
            </a:r>
          </a:p>
        </p:txBody>
      </p:sp>
      <p:sp>
        <p:nvSpPr>
          <p:cNvPr id="4099" name="Shape 409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Market.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Competition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Customer adoption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Technology.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Team.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Legal.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Regulatory.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4100" name="Shape 4100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descr="j0295368" id="4101" name="Shape 4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0800" y="1417637"/>
            <a:ext cx="3279775" cy="4729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Shape 4106"/>
          <p:cNvSpPr txBox="1"/>
          <p:nvPr>
            <p:ph type="title"/>
          </p:nvPr>
        </p:nvSpPr>
        <p:spPr>
          <a:xfrm>
            <a:off x="457200" y="503237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is the Purpose of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Income Statement?</a:t>
            </a:r>
          </a:p>
        </p:txBody>
      </p:sp>
      <p:pic>
        <p:nvPicPr>
          <p:cNvPr id="4107" name="Shape 4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209800"/>
            <a:ext cx="4724400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8" name="Shape 4108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109" name="Shape 4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57825" y="1781175"/>
            <a:ext cx="2990849" cy="442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Shape 4114"/>
          <p:cNvSpPr txBox="1"/>
          <p:nvPr>
            <p:ph type="title"/>
          </p:nvPr>
        </p:nvSpPr>
        <p:spPr>
          <a:xfrm>
            <a:off x="457200" y="274637"/>
            <a:ext cx="8229600" cy="696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Income Statement</a:t>
            </a:r>
          </a:p>
        </p:txBody>
      </p:sp>
      <p:sp>
        <p:nvSpPr>
          <p:cNvPr id="4115" name="Shape 4115"/>
          <p:cNvSpPr txBox="1"/>
          <p:nvPr>
            <p:ph idx="1" type="body"/>
          </p:nvPr>
        </p:nvSpPr>
        <p:spPr>
          <a:xfrm>
            <a:off x="2284411" y="1238250"/>
            <a:ext cx="5622925" cy="4887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Sales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Cost of Goods Sold (COGS)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Gross Profit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Expenses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Income Before Taxes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Income Taxes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Profit</a:t>
            </a:r>
          </a:p>
        </p:txBody>
      </p:sp>
      <p:sp>
        <p:nvSpPr>
          <p:cNvPr id="4116" name="Shape 4116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117" name="Shape 4117"/>
          <p:cNvPicPr preferRelativeResize="0"/>
          <p:nvPr/>
        </p:nvPicPr>
        <p:blipFill rotWithShape="1">
          <a:blip r:embed="rId3">
            <a:alphaModFix/>
          </a:blip>
          <a:srcRect b="0" l="30780" r="0" t="0"/>
          <a:stretch/>
        </p:blipFill>
        <p:spPr>
          <a:xfrm>
            <a:off x="1566862" y="2179636"/>
            <a:ext cx="1066799" cy="102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8" name="Shape 4118"/>
          <p:cNvPicPr preferRelativeResize="0"/>
          <p:nvPr/>
        </p:nvPicPr>
        <p:blipFill rotWithShape="1">
          <a:blip r:embed="rId4">
            <a:alphaModFix/>
          </a:blip>
          <a:srcRect b="0" l="16104" r="12962" t="0"/>
          <a:stretch/>
        </p:blipFill>
        <p:spPr>
          <a:xfrm>
            <a:off x="1614487" y="3521075"/>
            <a:ext cx="1068386" cy="120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9" name="Shape 4119"/>
          <p:cNvPicPr preferRelativeResize="0"/>
          <p:nvPr/>
        </p:nvPicPr>
        <p:blipFill rotWithShape="1">
          <a:blip r:embed="rId5">
            <a:alphaModFix/>
          </a:blip>
          <a:srcRect b="22610" l="0" r="0" t="0"/>
          <a:stretch/>
        </p:blipFill>
        <p:spPr>
          <a:xfrm>
            <a:off x="1609725" y="4846637"/>
            <a:ext cx="1066799" cy="9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0" name="Shape 4120"/>
          <p:cNvSpPr txBox="1"/>
          <p:nvPr/>
        </p:nvSpPr>
        <p:spPr>
          <a:xfrm>
            <a:off x="742950" y="1755775"/>
            <a:ext cx="823912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9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−</a:t>
            </a:r>
          </a:p>
        </p:txBody>
      </p:sp>
      <p:sp>
        <p:nvSpPr>
          <p:cNvPr id="4121" name="Shape 4121"/>
          <p:cNvSpPr txBox="1"/>
          <p:nvPr/>
        </p:nvSpPr>
        <p:spPr>
          <a:xfrm>
            <a:off x="742950" y="2949575"/>
            <a:ext cx="823912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9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−</a:t>
            </a:r>
          </a:p>
        </p:txBody>
      </p:sp>
      <p:sp>
        <p:nvSpPr>
          <p:cNvPr id="4122" name="Shape 4122"/>
          <p:cNvSpPr txBox="1"/>
          <p:nvPr/>
        </p:nvSpPr>
        <p:spPr>
          <a:xfrm>
            <a:off x="742950" y="4124325"/>
            <a:ext cx="823912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96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−</a:t>
            </a:r>
          </a:p>
        </p:txBody>
      </p:sp>
      <p:pic>
        <p:nvPicPr>
          <p:cNvPr id="4123" name="Shape 4123"/>
          <p:cNvPicPr preferRelativeResize="0"/>
          <p:nvPr/>
        </p:nvPicPr>
        <p:blipFill rotWithShape="1">
          <a:blip r:embed="rId6">
            <a:alphaModFix/>
          </a:blip>
          <a:srcRect b="0" l="32553" r="0" t="0"/>
          <a:stretch/>
        </p:blipFill>
        <p:spPr>
          <a:xfrm>
            <a:off x="7651750" y="971550"/>
            <a:ext cx="126682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4" name="Shape 41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23200" y="3530600"/>
            <a:ext cx="1095375" cy="10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5" name="Shape 41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23200" y="5103812"/>
            <a:ext cx="1089024" cy="109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6" name="Shape 41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00986" y="2568575"/>
            <a:ext cx="1011236" cy="75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7" name="Shape 4127"/>
          <p:cNvPicPr preferRelativeResize="0"/>
          <p:nvPr/>
        </p:nvPicPr>
        <p:blipFill rotWithShape="1">
          <a:blip r:embed="rId10">
            <a:alphaModFix/>
          </a:blip>
          <a:srcRect b="13789" l="7509" r="42924" t="3460"/>
          <a:stretch/>
        </p:blipFill>
        <p:spPr>
          <a:xfrm>
            <a:off x="1614487" y="990600"/>
            <a:ext cx="1019174" cy="1135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Shape 41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“Sales”?</a:t>
            </a:r>
          </a:p>
        </p:txBody>
      </p:sp>
      <p:sp>
        <p:nvSpPr>
          <p:cNvPr id="4133" name="Shape 413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Total dollar value of goods and services sold during the income statement period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Includes cash and credit sales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May include a special line for items such as discounts, returns and and/or discounts and allowances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Broken into different products</a:t>
            </a:r>
          </a:p>
        </p:txBody>
      </p:sp>
      <p:sp>
        <p:nvSpPr>
          <p:cNvPr id="4134" name="Shape 4134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Shape 41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Income Statement</a:t>
            </a:r>
          </a:p>
        </p:txBody>
      </p:sp>
      <p:sp>
        <p:nvSpPr>
          <p:cNvPr id="4140" name="Shape 4140"/>
          <p:cNvSpPr txBox="1"/>
          <p:nvPr>
            <p:ph idx="1" type="body"/>
          </p:nvPr>
        </p:nvSpPr>
        <p:spPr>
          <a:xfrm>
            <a:off x="930275" y="1600200"/>
            <a:ext cx="7756525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</a:t>
            </a:r>
            <a:r>
              <a:rPr b="1" i="0" lang="en-US" sz="3200" u="non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Sales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Cost of Goods Sold (COGS)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Gross Profit ( or Gross Margin)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Expenses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Income Before Taxes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Income Taxes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Profit</a:t>
            </a:r>
          </a:p>
        </p:txBody>
      </p:sp>
      <p:sp>
        <p:nvSpPr>
          <p:cNvPr id="4141" name="Shape 4141"/>
          <p:cNvSpPr/>
          <p:nvPr/>
        </p:nvSpPr>
        <p:spPr>
          <a:xfrm>
            <a:off x="15875" y="1676400"/>
            <a:ext cx="914400" cy="533399"/>
          </a:xfrm>
          <a:prstGeom prst="rightArrow">
            <a:avLst>
              <a:gd fmla="val 153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385D8A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Shape 4142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557" name="Shape 557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ALTERNATIVE TYPES OF ENTREPRENEURS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Home Based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(operate business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home – Publisher of Financial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Newsletter)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Cyber Entrepreneur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(Company exists on web -   ex:Amazon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Serial Entrepreneur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(focuses on “Art of the Start” Wayne Huizenga: Waste Management, Blockbuster etc)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195384" id="558" name="Shape 5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6136" y="1981200"/>
            <a:ext cx="1795461" cy="1833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6" name="Shape 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" name="Shape 41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How Would We Estimate Sales For Our Little Electronics Company?</a:t>
            </a:r>
          </a:p>
        </p:txBody>
      </p:sp>
      <p:pic>
        <p:nvPicPr>
          <p:cNvPr id="4148" name="Shape 4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2475" y="2058986"/>
            <a:ext cx="2151062" cy="4183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9" name="Shape 4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0562" y="2670175"/>
            <a:ext cx="3779836" cy="263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3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Shape 4154"/>
          <p:cNvSpPr txBox="1"/>
          <p:nvPr>
            <p:ph type="title"/>
          </p:nvPr>
        </p:nvSpPr>
        <p:spPr>
          <a:xfrm>
            <a:off x="457200" y="45720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Building The Sales Section of The Income Statement</a:t>
            </a:r>
          </a:p>
        </p:txBody>
      </p:sp>
      <p:sp>
        <p:nvSpPr>
          <p:cNvPr id="4155" name="Shape 4155"/>
          <p:cNvSpPr txBox="1"/>
          <p:nvPr>
            <p:ph idx="1" type="body"/>
          </p:nvPr>
        </p:nvSpPr>
        <p:spPr>
          <a:xfrm>
            <a:off x="457200" y="1676400"/>
            <a:ext cx="82296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How Many Units Can I Sell Every Month?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is The Price of My Product or Service?</a:t>
            </a: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000" u="none">
              <a:solidFill>
                <a:schemeClr val="lt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4156" name="Shape 4156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157" name="Shape 4157"/>
          <p:cNvSpPr txBox="1"/>
          <p:nvPr/>
        </p:nvSpPr>
        <p:spPr>
          <a:xfrm>
            <a:off x="685800" y="3581400"/>
            <a:ext cx="8001000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800" u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# of Units X Price = Revenue Per Month</a:t>
            </a:r>
          </a:p>
        </p:txBody>
      </p:sp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1" name="Shape 4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2" name="Shape 416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Income Statement</a:t>
            </a:r>
          </a:p>
        </p:txBody>
      </p:sp>
      <p:sp>
        <p:nvSpPr>
          <p:cNvPr id="4163" name="Shape 4163"/>
          <p:cNvSpPr txBox="1"/>
          <p:nvPr>
            <p:ph idx="1" type="body"/>
          </p:nvPr>
        </p:nvSpPr>
        <p:spPr>
          <a:xfrm>
            <a:off x="930275" y="1600200"/>
            <a:ext cx="7756525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Sales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</a:t>
            </a:r>
            <a:r>
              <a:rPr b="1" i="0" lang="en-US" sz="3200" u="non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-</a:t>
            </a:r>
            <a:r>
              <a:rPr b="1" i="0" lang="en-US" sz="3200" u="none">
                <a:solidFill>
                  <a:srgbClr val="CC0000"/>
                </a:solidFill>
                <a:latin typeface="Short Stack"/>
                <a:ea typeface="Short Stack"/>
                <a:cs typeface="Short Stack"/>
                <a:sym typeface="Short Stack"/>
              </a:rPr>
              <a:t> </a:t>
            </a:r>
            <a:r>
              <a:rPr b="1" i="0" lang="en-US" sz="3200" u="sng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Cost of Goods Sold (COGS)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Gross Profit ( or Gross Margin)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Expenses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Income Before Taxes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Income Taxes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Profit</a:t>
            </a:r>
          </a:p>
        </p:txBody>
      </p:sp>
      <p:sp>
        <p:nvSpPr>
          <p:cNvPr id="4164" name="Shape 4164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165" name="Shape 4165"/>
          <p:cNvSpPr/>
          <p:nvPr/>
        </p:nvSpPr>
        <p:spPr>
          <a:xfrm>
            <a:off x="333375" y="2209800"/>
            <a:ext cx="914400" cy="533399"/>
          </a:xfrm>
          <a:prstGeom prst="rightArrow">
            <a:avLst>
              <a:gd fmla="val 153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385D8A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9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Shape 41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COGS</a:t>
            </a:r>
          </a:p>
        </p:txBody>
      </p:sp>
      <p:sp>
        <p:nvSpPr>
          <p:cNvPr id="4171" name="Shape 417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Gives total cost of the business of goods sold during the reporting period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is costs the business to purchase the goods it later re-sold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More complicated for processing or manufacturing firm than retail firm</a:t>
            </a:r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Raw materials and direct labor</a:t>
            </a:r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Factor inventory changes</a:t>
            </a:r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Freight and transportation in COGS</a:t>
            </a:r>
          </a:p>
        </p:txBody>
      </p:sp>
      <p:sp>
        <p:nvSpPr>
          <p:cNvPr id="4172" name="Shape 4172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6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Shape 4177"/>
          <p:cNvSpPr txBox="1"/>
          <p:nvPr>
            <p:ph type="title"/>
          </p:nvPr>
        </p:nvSpPr>
        <p:spPr>
          <a:xfrm>
            <a:off x="457200" y="3000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How Would We Estimate COGS For Our Little Electronics Company?</a:t>
            </a:r>
          </a:p>
        </p:txBody>
      </p:sp>
      <p:pic>
        <p:nvPicPr>
          <p:cNvPr id="4178" name="Shape 4178"/>
          <p:cNvPicPr preferRelativeResize="0"/>
          <p:nvPr/>
        </p:nvPicPr>
        <p:blipFill rotWithShape="1">
          <a:blip r:embed="rId3">
            <a:alphaModFix/>
          </a:blip>
          <a:srcRect b="0" l="30780" r="0" t="0"/>
          <a:stretch/>
        </p:blipFill>
        <p:spPr>
          <a:xfrm>
            <a:off x="787400" y="2195511"/>
            <a:ext cx="3908424" cy="375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9" name="Shape 41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5237" y="2339975"/>
            <a:ext cx="3611561" cy="36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3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Shape 4184"/>
          <p:cNvSpPr txBox="1"/>
          <p:nvPr>
            <p:ph type="title"/>
          </p:nvPr>
        </p:nvSpPr>
        <p:spPr>
          <a:xfrm>
            <a:off x="457200" y="45720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Building The GOGS Section of The Income Statement</a:t>
            </a:r>
          </a:p>
        </p:txBody>
      </p:sp>
      <p:sp>
        <p:nvSpPr>
          <p:cNvPr id="4185" name="Shape 4185"/>
          <p:cNvSpPr txBox="1"/>
          <p:nvPr>
            <p:ph idx="1" type="body"/>
          </p:nvPr>
        </p:nvSpPr>
        <p:spPr>
          <a:xfrm>
            <a:off x="457200" y="1676400"/>
            <a:ext cx="82296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How Many Units Can I Sell Every Month?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is The Parts and Labor For Each Unit?</a:t>
            </a: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000" u="none">
              <a:solidFill>
                <a:schemeClr val="lt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4186" name="Shape 4186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187" name="Shape 4187"/>
          <p:cNvSpPr txBox="1"/>
          <p:nvPr/>
        </p:nvSpPr>
        <p:spPr>
          <a:xfrm>
            <a:off x="685800" y="3581400"/>
            <a:ext cx="8001000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4800" u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# of Units X Parts and Labor = COGS</a:t>
            </a:r>
          </a:p>
        </p:txBody>
      </p:sp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Shape 41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Gross Profit</a:t>
            </a:r>
          </a:p>
        </p:txBody>
      </p:sp>
      <p:sp>
        <p:nvSpPr>
          <p:cNvPr id="4193" name="Shape 419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Shows difference between sales and COGS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Reduce COGS to increase margins</a:t>
            </a:r>
          </a:p>
        </p:txBody>
      </p:sp>
      <p:sp>
        <p:nvSpPr>
          <p:cNvPr id="4194" name="Shape 4194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195" name="Shape 4195"/>
          <p:cNvPicPr preferRelativeResize="0"/>
          <p:nvPr/>
        </p:nvPicPr>
        <p:blipFill rotWithShape="1">
          <a:blip r:embed="rId3">
            <a:alphaModFix/>
          </a:blip>
          <a:srcRect b="13789" l="7509" r="42924" t="3460"/>
          <a:stretch/>
        </p:blipFill>
        <p:spPr>
          <a:xfrm>
            <a:off x="457200" y="3757612"/>
            <a:ext cx="1685925" cy="18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6" name="Shape 4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1725" y="4983162"/>
            <a:ext cx="2120899" cy="147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7" name="Shape 4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2250" y="3562350"/>
            <a:ext cx="1036637" cy="1284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8" name="Shape 4198"/>
          <p:cNvPicPr preferRelativeResize="0"/>
          <p:nvPr/>
        </p:nvPicPr>
        <p:blipFill rotWithShape="1">
          <a:blip r:embed="rId6">
            <a:alphaModFix/>
          </a:blip>
          <a:srcRect b="0" l="30780" r="0" t="0"/>
          <a:stretch/>
        </p:blipFill>
        <p:spPr>
          <a:xfrm>
            <a:off x="6053137" y="3562350"/>
            <a:ext cx="2251075" cy="2163761"/>
          </a:xfrm>
          <a:prstGeom prst="rect">
            <a:avLst/>
          </a:prstGeom>
          <a:noFill/>
          <a:ln>
            <a:noFill/>
          </a:ln>
        </p:spPr>
      </p:pic>
      <p:sp>
        <p:nvSpPr>
          <p:cNvPr id="4199" name="Shape 4199"/>
          <p:cNvSpPr txBox="1"/>
          <p:nvPr/>
        </p:nvSpPr>
        <p:spPr>
          <a:xfrm>
            <a:off x="4705350" y="3562350"/>
            <a:ext cx="823912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0" i="0" lang="en-US" sz="9600" u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−</a:t>
            </a:r>
          </a:p>
        </p:txBody>
      </p:sp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3" name="Shape 4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4" name="Shape 420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Income Statement</a:t>
            </a:r>
          </a:p>
        </p:txBody>
      </p:sp>
      <p:sp>
        <p:nvSpPr>
          <p:cNvPr id="4205" name="Shape 4205"/>
          <p:cNvSpPr txBox="1"/>
          <p:nvPr>
            <p:ph idx="1" type="body"/>
          </p:nvPr>
        </p:nvSpPr>
        <p:spPr>
          <a:xfrm>
            <a:off x="930275" y="1600200"/>
            <a:ext cx="7756525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Sales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Cost of Goods Sold (COGS)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Gross Profit ( or Gross Margin)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Expenses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Income Before Taxes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Income Taxes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Profit</a:t>
            </a:r>
          </a:p>
        </p:txBody>
      </p:sp>
      <p:sp>
        <p:nvSpPr>
          <p:cNvPr id="4206" name="Shape 4206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07" name="Shape 4207"/>
          <p:cNvSpPr/>
          <p:nvPr/>
        </p:nvSpPr>
        <p:spPr>
          <a:xfrm>
            <a:off x="252412" y="2792411"/>
            <a:ext cx="914400" cy="533399"/>
          </a:xfrm>
          <a:prstGeom prst="rightArrow">
            <a:avLst>
              <a:gd fmla="val 153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385D8A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2" name="Shape 4212"/>
          <p:cNvSpPr txBox="1"/>
          <p:nvPr>
            <p:ph type="title"/>
          </p:nvPr>
        </p:nvSpPr>
        <p:spPr>
          <a:xfrm>
            <a:off x="457200" y="45720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Building The Gross Profit Section of The Income Statement</a:t>
            </a:r>
          </a:p>
        </p:txBody>
      </p:sp>
      <p:sp>
        <p:nvSpPr>
          <p:cNvPr id="4213" name="Shape 4213"/>
          <p:cNvSpPr txBox="1"/>
          <p:nvPr>
            <p:ph idx="1" type="body"/>
          </p:nvPr>
        </p:nvSpPr>
        <p:spPr>
          <a:xfrm>
            <a:off x="457200" y="1676400"/>
            <a:ext cx="82296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is My Total Revenue Per Month?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is My Total COGS Per Month?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4214" name="Shape 4214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15" name="Shape 4215"/>
          <p:cNvSpPr txBox="1"/>
          <p:nvPr/>
        </p:nvSpPr>
        <p:spPr>
          <a:xfrm>
            <a:off x="685800" y="3581400"/>
            <a:ext cx="8001000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1" i="0" lang="en-US" sz="4800" u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Total Sales – Total COGS = Gross Margin or Gross Profit</a:t>
            </a:r>
          </a:p>
        </p:txBody>
      </p:sp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Shape 42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Operating Expenses</a:t>
            </a:r>
          </a:p>
        </p:txBody>
      </p:sp>
      <p:sp>
        <p:nvSpPr>
          <p:cNvPr id="4221" name="Shape 422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Costs incurred as a result of business operations during the reporting period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Break down in major categories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Marketing: wages, salaries, commissions, ads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Administrative: manager salaries, office, travel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General: depreciation, insurance, taxes, rent, utilities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R&amp;D: engineers, lab, equipment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All of these are called OPERATING EXPENSES</a:t>
            </a:r>
          </a:p>
        </p:txBody>
      </p:sp>
      <p:sp>
        <p:nvSpPr>
          <p:cNvPr id="4222" name="Shape 4222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When does Burt’s Bees begin?  What are sales?  employment?, etc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Early 1997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On track for $6 – 8 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Employment: 20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Great margins</a:t>
            </a:r>
          </a:p>
        </p:txBody>
      </p:sp>
      <p:pic>
        <p:nvPicPr>
          <p:cNvPr descr="C:\Documents and Settings\jgolden\Local Settings\Temporary Internet Files\Content.IE5\2ZR5JHMW\MC900047845[1].wmf"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3829050"/>
            <a:ext cx="2460624" cy="281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438409[1].jpg" id="200" name="Shape 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5136" y="1600200"/>
            <a:ext cx="1871662" cy="189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564" name="Shape 564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OTHER TYPES OF ENTREPRENEURS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Traditional Entrepreneur 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(ex:, starts a family restaurant in Brick &amp; Mortar Building  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Non-Profit Entrepreneur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(ex: may begin an educational, religious, or charitable enterprise)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394610000[1]"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4953000"/>
            <a:ext cx="1152525" cy="884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6" name="Shape 4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7" name="Shape 42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Some Expenses For Our Arduino Company?</a:t>
            </a:r>
          </a:p>
        </p:txBody>
      </p:sp>
      <p:pic>
        <p:nvPicPr>
          <p:cNvPr id="4228" name="Shape 4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525" y="2155825"/>
            <a:ext cx="3370262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9" name="Shape 4229"/>
          <p:cNvPicPr preferRelativeResize="0"/>
          <p:nvPr/>
        </p:nvPicPr>
        <p:blipFill rotWithShape="1">
          <a:blip r:embed="rId4">
            <a:alphaModFix/>
          </a:blip>
          <a:srcRect b="0" l="16104" r="12962" t="0"/>
          <a:stretch/>
        </p:blipFill>
        <p:spPr>
          <a:xfrm>
            <a:off x="5649912" y="2155825"/>
            <a:ext cx="1884361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0" name="Shape 42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6525" y="4289425"/>
            <a:ext cx="2200275" cy="20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1" name="Shape 42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8287" y="4578350"/>
            <a:ext cx="28194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Shape 42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Income Statement</a:t>
            </a:r>
          </a:p>
        </p:txBody>
      </p:sp>
      <p:sp>
        <p:nvSpPr>
          <p:cNvPr id="4237" name="Shape 4237"/>
          <p:cNvSpPr txBox="1"/>
          <p:nvPr>
            <p:ph idx="1" type="body"/>
          </p:nvPr>
        </p:nvSpPr>
        <p:spPr>
          <a:xfrm>
            <a:off x="1135062" y="1600200"/>
            <a:ext cx="7551737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Sales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Cost of Goods Sold (COGS)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Gross Profit ( or Gross Margin)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</a:t>
            </a:r>
            <a:r>
              <a:rPr b="1" i="0" lang="en-US" sz="3200" u="non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- </a:t>
            </a:r>
            <a:r>
              <a:rPr b="1" i="0" lang="en-US" sz="3200" u="sng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Expenses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Income Before Taxes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Income Taxes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Profit</a:t>
            </a:r>
          </a:p>
        </p:txBody>
      </p:sp>
      <p:sp>
        <p:nvSpPr>
          <p:cNvPr id="4238" name="Shape 4238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39" name="Shape 4239"/>
          <p:cNvSpPr/>
          <p:nvPr/>
        </p:nvSpPr>
        <p:spPr>
          <a:xfrm>
            <a:off x="457200" y="3436937"/>
            <a:ext cx="914400" cy="533399"/>
          </a:xfrm>
          <a:prstGeom prst="rightArrow">
            <a:avLst>
              <a:gd fmla="val 153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385D8A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Shape 42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Building The Expense Section of The Income Statement</a:t>
            </a:r>
          </a:p>
        </p:txBody>
      </p:sp>
      <p:sp>
        <p:nvSpPr>
          <p:cNvPr id="4245" name="Shape 424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are My Monthly Operating Per Month?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3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Marketing &amp; Selling; General and Administrative; Research and Development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30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Rent, Payroll, Insurance, Sales People, Advertising, Office People, Engineers, Lab Space, Shipping and Receiving, Etc.</a:t>
            </a:r>
          </a:p>
        </p:txBody>
      </p:sp>
      <p:sp>
        <p:nvSpPr>
          <p:cNvPr id="4246" name="Shape 4246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47" name="Shape 4247"/>
          <p:cNvSpPr txBox="1"/>
          <p:nvPr/>
        </p:nvSpPr>
        <p:spPr>
          <a:xfrm>
            <a:off x="685800" y="5148262"/>
            <a:ext cx="8001000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1" i="0" lang="en-US" sz="4800" u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Gross Profit – Expenses = EBITDA or Operating Income</a:t>
            </a:r>
          </a:p>
        </p:txBody>
      </p:sp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Shape 42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EBITDA or Operating Income</a:t>
            </a:r>
          </a:p>
        </p:txBody>
      </p:sp>
      <p:sp>
        <p:nvSpPr>
          <p:cNvPr id="4253" name="Shape 425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Amount left when you subtract operating expenses from gross margin or gross profit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Can effect by controlling operating expenses</a:t>
            </a:r>
          </a:p>
        </p:txBody>
      </p:sp>
      <p:sp>
        <p:nvSpPr>
          <p:cNvPr id="4254" name="Shape 4254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255" name="Shape 4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6212" y="4160837"/>
            <a:ext cx="3641724" cy="2417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9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Shape 42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Income Statement</a:t>
            </a:r>
          </a:p>
        </p:txBody>
      </p:sp>
      <p:sp>
        <p:nvSpPr>
          <p:cNvPr id="4261" name="Shape 4261"/>
          <p:cNvSpPr txBox="1"/>
          <p:nvPr>
            <p:ph idx="1" type="body"/>
          </p:nvPr>
        </p:nvSpPr>
        <p:spPr>
          <a:xfrm>
            <a:off x="906462" y="1600200"/>
            <a:ext cx="7780337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Sales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Cost of Goods Sold (COGS)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Gross Profit ( or Gross Margin)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Expenses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Income Before Taxes or EBITDA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</a:t>
            </a:r>
            <a:r>
              <a:rPr b="0" i="0" lang="en-US" sz="3200" u="non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-</a:t>
            </a:r>
            <a:r>
              <a:rPr b="0" i="0" lang="en-US" sz="3200" u="sng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 </a:t>
            </a:r>
            <a:r>
              <a:rPr b="1" i="0" lang="en-US" sz="3200" u="sng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Income Taxes and Depreciation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Profit</a:t>
            </a:r>
          </a:p>
        </p:txBody>
      </p:sp>
      <p:sp>
        <p:nvSpPr>
          <p:cNvPr id="4262" name="Shape 4262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6" name="Shape 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7" name="Shape 42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Net Profit or Net Income</a:t>
            </a:r>
          </a:p>
        </p:txBody>
      </p:sp>
      <p:sp>
        <p:nvSpPr>
          <p:cNvPr id="4268" name="Shape 426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is left over after you pay your taxes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This is called “the bottom line”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Can also be called “net loss” if its negative</a:t>
            </a:r>
          </a:p>
        </p:txBody>
      </p:sp>
      <p:sp>
        <p:nvSpPr>
          <p:cNvPr id="4269" name="Shape 4269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270" name="Shape 4270"/>
          <p:cNvPicPr preferRelativeResize="0"/>
          <p:nvPr/>
        </p:nvPicPr>
        <p:blipFill rotWithShape="1">
          <a:blip r:embed="rId3">
            <a:alphaModFix/>
          </a:blip>
          <a:srcRect b="0" l="35382" r="32368" t="44470"/>
          <a:stretch/>
        </p:blipFill>
        <p:spPr>
          <a:xfrm>
            <a:off x="3681412" y="4141787"/>
            <a:ext cx="1866900" cy="2408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Shape 427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Income Statement</a:t>
            </a:r>
          </a:p>
        </p:txBody>
      </p:sp>
      <p:sp>
        <p:nvSpPr>
          <p:cNvPr id="4276" name="Shape 4276"/>
          <p:cNvSpPr txBox="1"/>
          <p:nvPr>
            <p:ph idx="1" type="body"/>
          </p:nvPr>
        </p:nvSpPr>
        <p:spPr>
          <a:xfrm>
            <a:off x="1558925" y="1417637"/>
            <a:ext cx="7127875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Sales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Cost of Goods Sold (COGS)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Gross Profit ( or Gross Margin)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 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Expenses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 </a:t>
            </a:r>
            <a:r>
              <a:rPr b="1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Net Income Before Taxes or EBITDA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-</a:t>
            </a:r>
            <a:r>
              <a:rPr b="0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 </a:t>
            </a:r>
            <a:r>
              <a:rPr b="1" i="0" lang="en-US" sz="3200" u="sng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Income Taxes and Depreciation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		</a:t>
            </a:r>
            <a:r>
              <a:rPr b="1" i="0" lang="en-US" sz="3200" u="none">
                <a:solidFill>
                  <a:srgbClr val="FF0000"/>
                </a:solidFill>
                <a:latin typeface="Short Stack"/>
                <a:ea typeface="Short Stack"/>
                <a:cs typeface="Short Stack"/>
                <a:sym typeface="Short Stack"/>
              </a:rPr>
              <a:t> </a:t>
            </a:r>
            <a:r>
              <a:rPr b="1" i="0" lang="en-US" sz="3200" u="non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Net Profit</a:t>
            </a:r>
          </a:p>
        </p:txBody>
      </p:sp>
      <p:sp>
        <p:nvSpPr>
          <p:cNvPr id="4277" name="Shape 4277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78" name="Shape 4278"/>
          <p:cNvSpPr/>
          <p:nvPr/>
        </p:nvSpPr>
        <p:spPr>
          <a:xfrm>
            <a:off x="644525" y="5016500"/>
            <a:ext cx="914400" cy="533399"/>
          </a:xfrm>
          <a:prstGeom prst="rightArrow">
            <a:avLst>
              <a:gd fmla="val 15300" name="adj1"/>
              <a:gd fmla="val 50000" name="adj2"/>
            </a:avLst>
          </a:prstGeom>
          <a:solidFill>
            <a:srgbClr val="FFFF00"/>
          </a:solidFill>
          <a:ln cap="flat" cmpd="sng" w="25400">
            <a:solidFill>
              <a:srgbClr val="385D8A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3" name="Shape 4283"/>
          <p:cNvSpPr txBox="1"/>
          <p:nvPr>
            <p:ph type="title"/>
          </p:nvPr>
        </p:nvSpPr>
        <p:spPr>
          <a:xfrm>
            <a:off x="457200" y="45720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Building The Tax and Interest Section of The Income Statement</a:t>
            </a:r>
          </a:p>
        </p:txBody>
      </p:sp>
      <p:sp>
        <p:nvSpPr>
          <p:cNvPr id="4284" name="Shape 4284"/>
          <p:cNvSpPr txBox="1"/>
          <p:nvPr>
            <p:ph idx="1" type="body"/>
          </p:nvPr>
        </p:nvSpPr>
        <p:spPr>
          <a:xfrm>
            <a:off x="457200" y="1676400"/>
            <a:ext cx="82296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are My Monthly Taxes?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32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Corporate State Taxes, Corporate Federal Taxes, Interest on Cash and Payroll Taxes, Depreciation of Equipment</a:t>
            </a:r>
          </a:p>
        </p:txBody>
      </p:sp>
      <p:sp>
        <p:nvSpPr>
          <p:cNvPr id="4285" name="Shape 4285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286" name="Shape 4286"/>
          <p:cNvSpPr txBox="1"/>
          <p:nvPr/>
        </p:nvSpPr>
        <p:spPr>
          <a:xfrm>
            <a:off x="685800" y="4435475"/>
            <a:ext cx="8001000" cy="1570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Calibri"/>
              <a:buNone/>
            </a:pPr>
            <a:r>
              <a:rPr b="1" i="0" lang="en-US" sz="4800" u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Operating Income – Taxes and Interests = Net Income</a:t>
            </a:r>
          </a:p>
        </p:txBody>
      </p:sp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0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Shape 429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Balance Sheet</a:t>
            </a:r>
          </a:p>
        </p:txBody>
      </p:sp>
      <p:sp>
        <p:nvSpPr>
          <p:cNvPr id="4292" name="Shape 429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What does the balance sheet tell us?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The financial condition of a company at a particular time.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Does it own more than it owes.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Can it remain in business.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Short Stack"/>
              <a:ea typeface="Short Stack"/>
              <a:cs typeface="Short Stack"/>
              <a:sym typeface="Short St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4293" name="Shape 4293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7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8" name="Shape 429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Balance Sheet</a:t>
            </a:r>
          </a:p>
        </p:txBody>
      </p:sp>
      <p:sp>
        <p:nvSpPr>
          <p:cNvPr id="4299" name="Shape 429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0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Shows final makeup and condition of a business at a specific point in time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Shows what it owns, what it owes, and what the owners have invested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Details the “balance” between assets and claims against them (liabilities and owners’ equity)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Assets: things of value owned by the business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Liabilities: amounts that must be paid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6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Owners equity: amount invested by owners</a:t>
            </a:r>
          </a:p>
        </p:txBody>
      </p:sp>
      <p:sp>
        <p:nvSpPr>
          <p:cNvPr id="4300" name="Shape 4300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571" name="Shape 571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ENTREPRENEURIAL SPECTRUM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Corporation </a:t>
            </a:r>
            <a:r>
              <a:rPr b="1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(ex:, IBM)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Franchise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(ex: McDonald’s)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Acquisition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(ex: Microsoft)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Start-Up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(ex: Vermeer, creators of Front Page)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283209" id="572" name="Shape 5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5225" y="914400"/>
            <a:ext cx="132397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4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5" name="Shape 4305"/>
          <p:cNvSpPr txBox="1"/>
          <p:nvPr>
            <p:ph type="title"/>
          </p:nvPr>
        </p:nvSpPr>
        <p:spPr>
          <a:xfrm>
            <a:off x="228600" y="265112"/>
            <a:ext cx="8669337" cy="54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Balance Sheet</a:t>
            </a:r>
          </a:p>
        </p:txBody>
      </p:sp>
      <p:sp>
        <p:nvSpPr>
          <p:cNvPr id="4306" name="Shape 4306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307" name="Shape 4307"/>
          <p:cNvSpPr txBox="1"/>
          <p:nvPr/>
        </p:nvSpPr>
        <p:spPr>
          <a:xfrm>
            <a:off x="2286000" y="1143000"/>
            <a:ext cx="2133599" cy="2057400"/>
          </a:xfrm>
          <a:prstGeom prst="rect">
            <a:avLst/>
          </a:prstGeom>
          <a:solidFill>
            <a:srgbClr val="008000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8" name="Shape 4308"/>
          <p:cNvSpPr txBox="1"/>
          <p:nvPr/>
        </p:nvSpPr>
        <p:spPr>
          <a:xfrm>
            <a:off x="2286000" y="3200400"/>
            <a:ext cx="2133599" cy="2590800"/>
          </a:xfrm>
          <a:prstGeom prst="rect">
            <a:avLst/>
          </a:prstGeom>
          <a:solidFill>
            <a:srgbClr val="008000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9" name="Shape 4309"/>
          <p:cNvSpPr txBox="1"/>
          <p:nvPr/>
        </p:nvSpPr>
        <p:spPr>
          <a:xfrm>
            <a:off x="4419600" y="1143000"/>
            <a:ext cx="2209799" cy="1904999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0" name="Shape 4310"/>
          <p:cNvSpPr txBox="1"/>
          <p:nvPr/>
        </p:nvSpPr>
        <p:spPr>
          <a:xfrm>
            <a:off x="4419600" y="3048000"/>
            <a:ext cx="2209799" cy="12954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1" name="Shape 4311"/>
          <p:cNvSpPr txBox="1"/>
          <p:nvPr/>
        </p:nvSpPr>
        <p:spPr>
          <a:xfrm>
            <a:off x="4419600" y="4267200"/>
            <a:ext cx="2209799" cy="15240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2" name="Shape 4312"/>
          <p:cNvSpPr txBox="1"/>
          <p:nvPr/>
        </p:nvSpPr>
        <p:spPr>
          <a:xfrm>
            <a:off x="2514600" y="1600200"/>
            <a:ext cx="1676399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Current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Assets</a:t>
            </a:r>
          </a:p>
        </p:txBody>
      </p:sp>
      <p:sp>
        <p:nvSpPr>
          <p:cNvPr id="4313" name="Shape 4313"/>
          <p:cNvSpPr txBox="1"/>
          <p:nvPr/>
        </p:nvSpPr>
        <p:spPr>
          <a:xfrm>
            <a:off x="2514600" y="3200400"/>
            <a:ext cx="17526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i="0" lang="en-US" sz="3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Assets</a:t>
            </a:r>
          </a:p>
        </p:txBody>
      </p:sp>
      <p:sp>
        <p:nvSpPr>
          <p:cNvPr id="4314" name="Shape 4314"/>
          <p:cNvSpPr txBox="1"/>
          <p:nvPr/>
        </p:nvSpPr>
        <p:spPr>
          <a:xfrm>
            <a:off x="2438400" y="4724400"/>
            <a:ext cx="18288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-US" sz="2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-US" sz="2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Assets</a:t>
            </a:r>
          </a:p>
        </p:txBody>
      </p:sp>
      <p:cxnSp>
        <p:nvCxnSpPr>
          <p:cNvPr id="4315" name="Shape 4315"/>
          <p:cNvCxnSpPr/>
          <p:nvPr/>
        </p:nvCxnSpPr>
        <p:spPr>
          <a:xfrm>
            <a:off x="2286000" y="4648200"/>
            <a:ext cx="2133599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4316" name="Shape 4316"/>
          <p:cNvSpPr txBox="1"/>
          <p:nvPr/>
        </p:nvSpPr>
        <p:spPr>
          <a:xfrm>
            <a:off x="4419600" y="1346200"/>
            <a:ext cx="2133599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-US" sz="3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Current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-US" sz="32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Liabilities</a:t>
            </a:r>
          </a:p>
        </p:txBody>
      </p:sp>
      <p:sp>
        <p:nvSpPr>
          <p:cNvPr id="4317" name="Shape 4317"/>
          <p:cNvSpPr txBox="1"/>
          <p:nvPr/>
        </p:nvSpPr>
        <p:spPr>
          <a:xfrm>
            <a:off x="4648200" y="3200400"/>
            <a:ext cx="18288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-US" sz="2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Long-Term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-US" sz="24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Debt</a:t>
            </a:r>
          </a:p>
        </p:txBody>
      </p:sp>
      <p:sp>
        <p:nvSpPr>
          <p:cNvPr id="4318" name="Shape 4318"/>
          <p:cNvSpPr txBox="1"/>
          <p:nvPr/>
        </p:nvSpPr>
        <p:spPr>
          <a:xfrm>
            <a:off x="4800600" y="4495800"/>
            <a:ext cx="1600199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1" i="0" lang="en-US" sz="360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Equity</a:t>
            </a:r>
          </a:p>
        </p:txBody>
      </p:sp>
      <p:pic>
        <p:nvPicPr>
          <p:cNvPr id="4319" name="Shape 4319"/>
          <p:cNvPicPr preferRelativeResize="0"/>
          <p:nvPr/>
        </p:nvPicPr>
        <p:blipFill rotWithShape="1">
          <a:blip r:embed="rId3">
            <a:alphaModFix/>
          </a:blip>
          <a:srcRect b="0" l="0" r="31302" t="0"/>
          <a:stretch/>
        </p:blipFill>
        <p:spPr>
          <a:xfrm>
            <a:off x="6796086" y="1143000"/>
            <a:ext cx="1890712" cy="18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0" name="Shape 43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650" y="1358900"/>
            <a:ext cx="1474786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1" name="Shape 4321"/>
          <p:cNvPicPr preferRelativeResize="0"/>
          <p:nvPr/>
        </p:nvPicPr>
        <p:blipFill rotWithShape="1">
          <a:blip r:embed="rId5">
            <a:alphaModFix/>
          </a:blip>
          <a:srcRect b="0" l="0" r="31016" t="0"/>
          <a:stretch/>
        </p:blipFill>
        <p:spPr>
          <a:xfrm>
            <a:off x="228600" y="3444875"/>
            <a:ext cx="1755774" cy="1697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2" name="Shape 4322"/>
          <p:cNvPicPr preferRelativeResize="0"/>
          <p:nvPr/>
        </p:nvPicPr>
        <p:blipFill rotWithShape="1">
          <a:blip r:embed="rId6">
            <a:alphaModFix/>
          </a:blip>
          <a:srcRect b="21249" l="0" r="0" t="7335"/>
          <a:stretch/>
        </p:blipFill>
        <p:spPr>
          <a:xfrm>
            <a:off x="6796086" y="3165475"/>
            <a:ext cx="2057400" cy="110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Shape 43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62775" y="4619625"/>
            <a:ext cx="1890712" cy="17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7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Shape 4328"/>
          <p:cNvSpPr txBox="1"/>
          <p:nvPr>
            <p:ph type="title"/>
          </p:nvPr>
        </p:nvSpPr>
        <p:spPr>
          <a:xfrm>
            <a:off x="457200" y="533400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is The Purpose of</a:t>
            </a:r>
            <a:b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</a:br>
            <a:r>
              <a:rPr b="1" i="0" lang="en-US" sz="36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The Balance Sheet?</a:t>
            </a:r>
          </a:p>
        </p:txBody>
      </p:sp>
      <p:sp>
        <p:nvSpPr>
          <p:cNvPr id="4329" name="Shape 4329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330" name="Shape 43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1811" y="1941511"/>
            <a:ext cx="5926136" cy="3929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Shape 43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Assets?</a:t>
            </a:r>
          </a:p>
        </p:txBody>
      </p:sp>
      <p:sp>
        <p:nvSpPr>
          <p:cNvPr id="4336" name="Shape 4336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337" name="Shape 4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812" y="1417637"/>
            <a:ext cx="7302500" cy="504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2" name="Shape 43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Current Assets?</a:t>
            </a:r>
          </a:p>
        </p:txBody>
      </p:sp>
      <p:sp>
        <p:nvSpPr>
          <p:cNvPr id="4343" name="Shape 4343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344" name="Shape 4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0" y="1417637"/>
            <a:ext cx="5080000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8" name="Shape 4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9" name="Shape 43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Fixed Assets?</a:t>
            </a:r>
          </a:p>
        </p:txBody>
      </p:sp>
      <p:sp>
        <p:nvSpPr>
          <p:cNvPr id="4350" name="Shape 4350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351" name="Shape 4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137" y="1801811"/>
            <a:ext cx="3673475" cy="242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2" name="Shape 4352"/>
          <p:cNvPicPr preferRelativeResize="0"/>
          <p:nvPr/>
        </p:nvPicPr>
        <p:blipFill rotWithShape="1">
          <a:blip r:embed="rId4">
            <a:alphaModFix/>
          </a:blip>
          <a:srcRect b="0" l="15916" r="14375" t="28738"/>
          <a:stretch/>
        </p:blipFill>
        <p:spPr>
          <a:xfrm>
            <a:off x="5091112" y="1801811"/>
            <a:ext cx="3829050" cy="242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3" name="Shape 43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7712" y="4492625"/>
            <a:ext cx="2971799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7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8" name="Shape 43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Other Assets?</a:t>
            </a:r>
          </a:p>
        </p:txBody>
      </p:sp>
      <p:sp>
        <p:nvSpPr>
          <p:cNvPr id="4359" name="Shape 4359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360" name="Shape 4360"/>
          <p:cNvPicPr preferRelativeResize="0"/>
          <p:nvPr/>
        </p:nvPicPr>
        <p:blipFill rotWithShape="1">
          <a:blip r:embed="rId3">
            <a:alphaModFix/>
          </a:blip>
          <a:srcRect b="0" l="0" r="0" t="26428"/>
          <a:stretch/>
        </p:blipFill>
        <p:spPr>
          <a:xfrm>
            <a:off x="1541462" y="1576387"/>
            <a:ext cx="6143624" cy="451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Shape 436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Liabilities?</a:t>
            </a:r>
          </a:p>
        </p:txBody>
      </p:sp>
      <p:sp>
        <p:nvSpPr>
          <p:cNvPr id="4366" name="Shape 4366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367" name="Shape 4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574925"/>
            <a:ext cx="3809999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8" name="Shape 43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4937" y="1973261"/>
            <a:ext cx="3174999" cy="318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3" name="Shape 43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Current Liabilities?</a:t>
            </a:r>
          </a:p>
        </p:txBody>
      </p:sp>
      <p:sp>
        <p:nvSpPr>
          <p:cNvPr id="4374" name="Shape 4374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375" name="Shape 4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2150" y="2070100"/>
            <a:ext cx="3025774" cy="40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9" name="Shape 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0" name="Shape 43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Are Long-Term Liabilities?</a:t>
            </a:r>
          </a:p>
        </p:txBody>
      </p:sp>
      <p:sp>
        <p:nvSpPr>
          <p:cNvPr id="4381" name="Shape 4381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382" name="Shape 4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875" y="1897061"/>
            <a:ext cx="3809999" cy="380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3" name="Shape 4383"/>
          <p:cNvPicPr preferRelativeResize="0"/>
          <p:nvPr/>
        </p:nvPicPr>
        <p:blipFill rotWithShape="1">
          <a:blip r:embed="rId4">
            <a:alphaModFix/>
          </a:blip>
          <a:srcRect b="0" l="0" r="0" t="5936"/>
          <a:stretch/>
        </p:blipFill>
        <p:spPr>
          <a:xfrm>
            <a:off x="4876800" y="1897061"/>
            <a:ext cx="4049711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8" name="Shape 438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What is Owners Equity?</a:t>
            </a:r>
          </a:p>
        </p:txBody>
      </p:sp>
      <p:sp>
        <p:nvSpPr>
          <p:cNvPr id="4389" name="Shape 438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Short Stack"/>
              <a:ea typeface="Short Stack"/>
              <a:cs typeface="Short Stack"/>
              <a:sym typeface="Short Stack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sp>
        <p:nvSpPr>
          <p:cNvPr id="4390" name="Shape 4390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pic>
        <p:nvPicPr>
          <p:cNvPr id="4391" name="Shape 43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2975" y="1600200"/>
            <a:ext cx="4797425" cy="44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578" name="Shape 578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CORPORATION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Intrapreneurs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entrepreneurs working within an existing company, such as IBM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IBM had conservative company culture, bureaucratic  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Intrapreneurial team that built IBM’s PC had to put up with IBM arrogance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119990000[1]" id="579" name="Shape 5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400" y="962025"/>
            <a:ext cx="1817686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5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Shape 439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Statement of Cash Flows</a:t>
            </a:r>
          </a:p>
        </p:txBody>
      </p:sp>
      <p:sp>
        <p:nvSpPr>
          <p:cNvPr id="4397" name="Shape 439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Shows the businesses cash inflows and cash outflows for a period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Can be used to show what happened to cash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Cash flow always balances, too.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Sources of cash = uses of cash</a:t>
            </a:r>
          </a:p>
        </p:txBody>
      </p:sp>
      <p:sp>
        <p:nvSpPr>
          <p:cNvPr id="4398" name="Shape 4398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2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" name="Shape 440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Statement of Cash Flows</a:t>
            </a:r>
          </a:p>
        </p:txBody>
      </p:sp>
      <p:sp>
        <p:nvSpPr>
          <p:cNvPr id="4404" name="Shape 440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3200" u="non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Three primary categories for this statement: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Cash flows from operations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Cash flows from investments/disinvestments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Cash flows from financing activities</a:t>
            </a:r>
          </a:p>
          <a:p>
            <a: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lt1"/>
                </a:solidFill>
                <a:latin typeface="Short Stack"/>
                <a:ea typeface="Short Stack"/>
                <a:cs typeface="Short Stack"/>
                <a:sym typeface="Short Stack"/>
              </a:rPr>
              <a:t>Loans, contributions from owners, paying debts</a:t>
            </a:r>
          </a:p>
        </p:txBody>
      </p:sp>
      <p:sp>
        <p:nvSpPr>
          <p:cNvPr id="4405" name="Shape 4405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9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Shape 44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Cash Flow Statement </a:t>
            </a:r>
          </a:p>
        </p:txBody>
      </p:sp>
      <p:graphicFrame>
        <p:nvGraphicFramePr>
          <p:cNvPr id="4411" name="Shape 4411"/>
          <p:cNvGraphicFramePr/>
          <p:nvPr/>
        </p:nvGraphicFramePr>
        <p:xfrm>
          <a:off x="447675" y="152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{63B3E387-3F84-429A-8075-B9D9FDF20648}</a:tableStyleId>
              </a:tblPr>
              <a:tblGrid>
                <a:gridCol w="8483600"/>
              </a:tblGrid>
              <a:tr h="1181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ct val="25000"/>
                        <a:buFont typeface="Open Sans"/>
                        <a:buNone/>
                      </a:pPr>
                      <a:r>
                        <a:rPr b="1" i="0" lang="en-US" sz="6000" u="none" cap="none" strike="noStrike">
                          <a:solidFill>
                            <a:srgbClr val="FF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Operating Cash Flow</a:t>
                      </a:r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81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ct val="25000"/>
                        <a:buFont typeface="Open Sans"/>
                        <a:buNone/>
                      </a:pPr>
                      <a:r>
                        <a:rPr b="1" i="0" lang="en-US" sz="6000" u="none" cap="none" strike="noStrike">
                          <a:solidFill>
                            <a:srgbClr val="FF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Investing Cash Flow</a:t>
                      </a:r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81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ct val="25000"/>
                        <a:buFont typeface="Open Sans"/>
                        <a:buNone/>
                      </a:pPr>
                      <a:r>
                        <a:rPr b="1" i="0" lang="en-US" sz="6000" u="none" cap="none" strike="noStrike">
                          <a:solidFill>
                            <a:srgbClr val="FF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Financing Cash Flow</a:t>
                      </a:r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1811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ct val="25000"/>
                        <a:buFont typeface="Open Sans"/>
                        <a:buNone/>
                      </a:pPr>
                      <a:r>
                        <a:rPr b="1" i="0" lang="en-US" sz="6000" u="none" cap="none" strike="noStrike">
                          <a:solidFill>
                            <a:srgbClr val="FFFF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Total Cash Flow</a:t>
                      </a:r>
                    </a:p>
                  </a:txBody>
                  <a:tcPr marT="0" marB="0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412" name="Shape 4412"/>
          <p:cNvSpPr txBox="1"/>
          <p:nvPr/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 spd="slow">
    <p:fade/>
  </p:transition>
</p:sld>
</file>

<file path=ppt/slides/slide5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6" name="Shape 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7" name="Shape 44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25000"/>
              <a:buFont typeface="Short Stack"/>
              <a:buNone/>
            </a:pPr>
            <a:r>
              <a:rPr b="1" i="0" lang="en-US" sz="4000" u="none" cap="none" strike="noStrike">
                <a:solidFill>
                  <a:srgbClr val="FFFF00"/>
                </a:solidFill>
                <a:latin typeface="Short Stack"/>
                <a:ea typeface="Short Stack"/>
                <a:cs typeface="Short Stack"/>
                <a:sym typeface="Short Stack"/>
              </a:rPr>
              <a:t>Simple Cash Flow Statement</a:t>
            </a:r>
          </a:p>
        </p:txBody>
      </p:sp>
      <p:pic>
        <p:nvPicPr>
          <p:cNvPr id="4418" name="Shape 44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287" y="1541462"/>
            <a:ext cx="7418387" cy="4846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" name="Shape 4423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HENRY FORD</a:t>
            </a:r>
          </a:p>
        </p:txBody>
      </p:sp>
      <p:pic>
        <p:nvPicPr>
          <p:cNvPr descr="H Ford" id="4424" name="Shape 4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3581400"/>
            <a:ext cx="2211386" cy="2211386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</p:pic>
      <p:sp>
        <p:nvSpPr>
          <p:cNvPr id="4425" name="Shape 4425"/>
          <p:cNvSpPr txBox="1"/>
          <p:nvPr>
            <p:ph idx="1" type="subTitle"/>
          </p:nvPr>
        </p:nvSpPr>
        <p:spPr>
          <a:xfrm>
            <a:off x="11430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9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ford_quad1" id="4430" name="Shape 4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557212"/>
            <a:ext cx="7619999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4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896_Ford_Quadricycle_W-Henry_Ford_Clara_Ford_and_Henry_FordJR" id="4435" name="Shape 4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143000"/>
            <a:ext cx="5722937" cy="4335461"/>
          </a:xfrm>
          <a:prstGeom prst="rect">
            <a:avLst/>
          </a:prstGeom>
          <a:noFill/>
          <a:ln>
            <a:noFill/>
          </a:ln>
        </p:spPr>
      </p:pic>
      <p:sp>
        <p:nvSpPr>
          <p:cNvPr id="4436" name="Shape 4436"/>
          <p:cNvSpPr/>
          <p:nvPr/>
        </p:nvSpPr>
        <p:spPr>
          <a:xfrm>
            <a:off x="1371600" y="5791200"/>
            <a:ext cx="6057900" cy="8747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med" w="med" type="none"/>
                  <a:tailEnd len="med" w="med" type="none"/>
                </a:ln>
                <a:gradFill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0"/>
                </a:gradFill>
                <a:latin typeface="Arial"/>
              </a:rPr>
              <a:t>Henry, Clara B. Ford, William Ford </a:t>
            </a:r>
          </a:p>
        </p:txBody>
      </p:sp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0" name="Shape 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dselford350" id="4441" name="Shape 4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125" y="533400"/>
            <a:ext cx="3333750" cy="44291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2" name="Shape 4442"/>
          <p:cNvSpPr/>
          <p:nvPr/>
        </p:nvSpPr>
        <p:spPr>
          <a:xfrm>
            <a:off x="3429000" y="5449887"/>
            <a:ext cx="1905000" cy="8747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med" w="med" type="none"/>
                  <a:tailEnd len="med" w="med" type="none"/>
                </a:ln>
                <a:gradFill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0"/>
                </a:gradFill>
                <a:latin typeface="Arial"/>
              </a:rPr>
              <a:t>Edsel Ford </a:t>
            </a:r>
          </a:p>
        </p:txBody>
      </p:sp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6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58%20Edsel%20Convert%20Green" id="4447" name="Shape 4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0" y="873125"/>
            <a:ext cx="7874000" cy="511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448" name="Shape 4448"/>
          <p:cNvSpPr/>
          <p:nvPr/>
        </p:nvSpPr>
        <p:spPr>
          <a:xfrm>
            <a:off x="6000750" y="4800600"/>
            <a:ext cx="1771650" cy="8747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med" w="med" type="none"/>
                  <a:tailEnd len="med" w="med" type="none"/>
                </a:ln>
                <a:gradFill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0"/>
                </a:gradFill>
                <a:latin typeface="Arial"/>
              </a:rPr>
              <a:t>The Edsel </a:t>
            </a:r>
          </a:p>
        </p:txBody>
      </p:sp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Shape 4453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454" name="Shape 4454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was the US like in 1863?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Civil War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Steam replacing water power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families lived on farms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Horse &amp; Buggy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Rail travel, also steamboat, canals</a:t>
            </a:r>
          </a:p>
        </p:txBody>
      </p:sp>
      <p:pic>
        <p:nvPicPr>
          <p:cNvPr descr="MCj03209540000[1]" id="4455" name="Shape 4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5202237"/>
            <a:ext cx="1831975" cy="165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585" name="Shape 585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FRANCHISE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40% of Retail Sales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 to Sell Product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Gets use of Logo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Established Procedures &amp; Control Systems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 failure rate  &lt; 5%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096230000[1]" id="586" name="Shape 5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2093911"/>
            <a:ext cx="1563687" cy="1563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9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Shape 4460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461" name="Shape 4461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was Ford’s early background?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Farmer’s son (dislikes it!)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Mechanical Aptitude (The Watch)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Little formal education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Strong Maternal influence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Mary Ford dies when Ford 13</a:t>
            </a:r>
          </a:p>
        </p:txBody>
      </p:sp>
      <p:pic>
        <p:nvPicPr>
          <p:cNvPr descr="MMj02837950000[1]" id="4462" name="Shape 44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5250" y="2781300"/>
            <a:ext cx="666749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927060000[1]" id="4463" name="Shape 44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5268912"/>
            <a:ext cx="1809750" cy="1512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7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8" name="Shape 4468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469" name="Shape 4469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Senior Mechanic in Detroit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Works for Flower Bros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Marries Clara Bryant (1888)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Edsel (only child, born 1893)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Develops a one-cylinder engine internal combustion engine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-1896 constructs his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QUADRICYCLE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MCj04322170000[1]" id="4470" name="Shape 44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1300" y="2133600"/>
            <a:ext cx="2019299" cy="135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4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6ford_quad1" id="4475" name="Shape 4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557212"/>
            <a:ext cx="7619999" cy="57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9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Shape 4480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481" name="Shape 4481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-How did Ford raise venture funds?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-Founds two earlier companies before Ford Motor Company (1904)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Starts with $28,000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-What type of market was auto production circa 1900)?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What was Ford’s great concept in Cars? </a:t>
            </a:r>
          </a:p>
        </p:txBody>
      </p:sp>
      <p:pic>
        <p:nvPicPr>
          <p:cNvPr descr="MCj03105700000[1]" id="4482" name="Shape 44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5025" y="5381625"/>
            <a:ext cx="1806575" cy="11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6" name="Shape 4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7" name="Shape 4487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488" name="Shape 4488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-Ford’s management is problem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-He fired or badgered a number of leave his company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Couzens, his treasurer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-Sorensen, his production manager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-Knudson, who left for GM  </a:t>
            </a:r>
          </a:p>
        </p:txBody>
      </p:sp>
      <p:pic>
        <p:nvPicPr>
          <p:cNvPr descr="MCj02873490000[1]" id="4489" name="Shape 4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4050" y="4705350"/>
            <a:ext cx="20637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3" name="Shape 4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967_Ford_Shelby_Mustang_GT-500_f3q" id="4494" name="Shape 4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285875"/>
            <a:ext cx="5714999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5" name="Shape 4495"/>
          <p:cNvSpPr/>
          <p:nvPr/>
        </p:nvSpPr>
        <p:spPr>
          <a:xfrm>
            <a:off x="2652711" y="5830887"/>
            <a:ext cx="3838574" cy="8747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med" w="med" type="none"/>
                  <a:tailEnd len="med" w="med" type="none"/>
                </a:ln>
                <a:gradFill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0"/>
                </a:gradFill>
                <a:latin typeface="Arial"/>
              </a:rPr>
              <a:t>No! Not the Mustang!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9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Shape 4500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501" name="Shape 4501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Huge middle class market for cars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-How to tap?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Lower Price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Economies of Scale with his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Model 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Perfection of Moving Assembly Line … but the Fordismus!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325110000[1]" id="4502" name="Shape 4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5238750"/>
            <a:ext cx="1841499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Shape 4507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508" name="Shape 4508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What was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Selden Patent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Association of Licensed Auto Manufacturers  (ALAM)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Ford fights this &amp; eventually wins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did Ford initiate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$5 Day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Efficiency wages reduced turnover, raised productivity</a:t>
            </a:r>
          </a:p>
        </p:txBody>
      </p:sp>
      <p:pic>
        <p:nvPicPr>
          <p:cNvPr descr="MCj02831410000[1]" id="4509" name="Shape 4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0461" y="4454525"/>
            <a:ext cx="1481137" cy="187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3" name="Shape 4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Shape 4514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515" name="Shape 4515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Charters Peace Ship to get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Kaiser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Wilhelm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“Call Off” WWI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 Fiasco!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Nearly won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1918 US Senate race 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MMj02951820000[1]" id="4516" name="Shape 4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340000">
            <a:off x="7553324" y="2438399"/>
            <a:ext cx="904875" cy="561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327970000[1]" id="4517" name="Shape 4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02212"/>
            <a:ext cx="1866900" cy="1855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011010000[1]" id="4518" name="Shape 45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2786" y="3736975"/>
            <a:ext cx="2081211" cy="31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2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Shape 4523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524" name="Shape 4524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Lawsuit &amp;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Chicago Tribune Trial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-Ford “wins” &amp; Court awards him…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2800" u="none" cap="none" strike="noStrike">
                <a:solidFill>
                  <a:srgbClr val="800080"/>
                </a:solidFill>
                <a:latin typeface="Garamond"/>
                <a:ea typeface="Garamond"/>
                <a:cs typeface="Garamond"/>
                <a:sym typeface="Garamond"/>
              </a:rPr>
              <a:t>6 cents!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Buys out remaining stockholders during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Ford Purge of 1921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MCj02876320000[1]" id="4525" name="Shape 45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0286" y="3081336"/>
            <a:ext cx="1252536" cy="957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237940000[1]" id="4526" name="Shape 45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0937" y="4978400"/>
            <a:ext cx="1762124" cy="18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592" name="Shape 592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ACQUISITION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   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 decides in 1995 to enter Website creation software area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Purchases a company (Vermeer) that offers such a product that complements their software product line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018060000[1]" id="593" name="Shape 5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0" y="5257800"/>
            <a:ext cx="1371599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0" name="Shape 4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1" name="Shape 4531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532" name="Shape 4532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Detroit Independent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-Newspaper Ford controlled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Published anti-Semitic stories that were not true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Summer of 1938 Accepted award from Hitler</a:t>
            </a:r>
          </a:p>
        </p:txBody>
      </p:sp>
      <p:pic>
        <p:nvPicPr>
          <p:cNvPr descr="MCj04260620000[1]" id="4533" name="Shape 4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1825" y="4762500"/>
            <a:ext cx="1857375" cy="179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7" name="Shape 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Shape 4538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539" name="Shape 4539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Ford greatest success 1910-1920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FF0000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-Detroit moves from 9</a:t>
            </a:r>
            <a:r>
              <a:rPr b="1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4</a:t>
            </a:r>
            <a:r>
              <a:rPr b="1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 city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GM founded by William Crapo Durant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(1908) – he tries to buy out Ford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mid 1920s Alfred Sloan Heads GM and it cuts deeply into Ford’s market    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125680000[1]" id="4540" name="Shape 45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0111" y="4619625"/>
            <a:ext cx="1817686" cy="20859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4" name="Shape 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Shape 4545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546" name="Shape 4546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As market share slips, shuts down Ford plant in 1927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-Causes a moderate recession!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Replaces it with the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Model A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does well until 1931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-Great Depression’s impact!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-Solid Block V8 Engine guarantees  company’s future</a:t>
            </a:r>
          </a:p>
        </p:txBody>
      </p:sp>
      <p:pic>
        <p:nvPicPr>
          <p:cNvPr descr="MCj03516490000[1]" id="4547" name="Shape 45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2186" y="4943475"/>
            <a:ext cx="1801811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1" name="Shape 4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2" name="Shape 4552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553" name="Shape 4553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Labor Relations deteriorate during Depression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-Harry Bennett guarantees workers give full productivity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-Worker Stress at Ford very high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-Oct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1932 Hunger March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ends disastrously … several workers killed       Ford’s “Homestead”</a:t>
            </a:r>
          </a:p>
        </p:txBody>
      </p:sp>
      <p:pic>
        <p:nvPicPr>
          <p:cNvPr descr="MCj01988050000[1]" id="4554" name="Shape 45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6436" y="5165725"/>
            <a:ext cx="2087562" cy="153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8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Shape 4559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560" name="Shape 4560"/>
          <p:cNvSpPr txBox="1"/>
          <p:nvPr>
            <p:ph idx="1" type="subTitle"/>
          </p:nvPr>
        </p:nvSpPr>
        <p:spPr>
          <a:xfrm>
            <a:off x="1371600" y="1981200"/>
            <a:ext cx="6400799" cy="403066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1941 UAW finally organizes workers at Ford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-Edsel headed Ford (1918-1943)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-Henry takes over after Edsel’s death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Grandson takes over the reigns in 1943 &amp; and brings in “Whiz Kids”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(ex: McNamara)</a:t>
            </a:r>
          </a:p>
        </p:txBody>
      </p:sp>
      <p:pic>
        <p:nvPicPr>
          <p:cNvPr descr="MCj02288530000[1]" id="4561" name="Shape 45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4250" y="5145087"/>
            <a:ext cx="1809750" cy="1712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5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Shape 4566"/>
          <p:cNvSpPr txBox="1"/>
          <p:nvPr>
            <p:ph type="ctrTitle"/>
          </p:nvPr>
        </p:nvSpPr>
        <p:spPr>
          <a:xfrm>
            <a:off x="685800" y="3810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0099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Henry Ford Hughes Ch 7</a:t>
            </a:r>
          </a:p>
        </p:txBody>
      </p:sp>
      <p:sp>
        <p:nvSpPr>
          <p:cNvPr id="4567" name="Shape 4567"/>
          <p:cNvSpPr txBox="1"/>
          <p:nvPr>
            <p:ph idx="1" type="subTitle"/>
          </p:nvPr>
        </p:nvSpPr>
        <p:spPr>
          <a:xfrm>
            <a:off x="1371600" y="19812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Henry Ford dies in 1947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Storm knocks out power; room lit by kerosene lamp; leaves as entered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-But perhaps no one else shaped 20</a:t>
            </a:r>
            <a:r>
              <a:rPr b="1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Century life as he did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Rise of Suburbs, malls, urban flight, mobility all auto induced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Old moral code softens; tough policing the young</a:t>
            </a:r>
          </a:p>
        </p:txBody>
      </p:sp>
      <p:pic>
        <p:nvPicPr>
          <p:cNvPr descr="MCj02958200000[1]" id="4568" name="Shape 4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125" y="4398962"/>
            <a:ext cx="2149474" cy="2230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588070000[1]" id="4569" name="Shape 4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816225"/>
            <a:ext cx="747711" cy="18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Shape 4574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 290 FA 10</a:t>
            </a:r>
          </a:p>
        </p:txBody>
      </p:sp>
      <p:sp>
        <p:nvSpPr>
          <p:cNvPr id="4575" name="Shape 4575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Jim Poss Case Study, 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386330000[1]" id="4576" name="Shape 4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3475" y="990600"/>
            <a:ext cx="1279525" cy="84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0" name="Shape 4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1" name="Shape 4581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Founder</a:t>
            </a:r>
          </a:p>
        </p:txBody>
      </p:sp>
      <p:sp>
        <p:nvSpPr>
          <p:cNvPr id="4582" name="Shape 4582"/>
          <p:cNvSpPr txBox="1"/>
          <p:nvPr>
            <p:ph idx="1" type="subTitle"/>
          </p:nvPr>
        </p:nvSpPr>
        <p:spPr>
          <a:xfrm>
            <a:off x="1371600" y="20574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Who is Jim Poss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-Education?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Duke (Env Science, Geology) MBA Babson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Childhood influences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Silent Spring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is Jim’s passion?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Protect &amp; preserve environment</a:t>
            </a:r>
          </a:p>
        </p:txBody>
      </p:sp>
      <p:pic>
        <p:nvPicPr>
          <p:cNvPr descr="MCj04259100000[1]" id="4583" name="Shape 45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1225" y="4635500"/>
            <a:ext cx="1806575" cy="184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Shape 4588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Rachel Carson</a:t>
            </a:r>
          </a:p>
        </p:txBody>
      </p:sp>
      <p:sp>
        <p:nvSpPr>
          <p:cNvPr id="4589" name="Shape 4589"/>
          <p:cNvSpPr txBox="1"/>
          <p:nvPr>
            <p:ph idx="1" type="subTitle"/>
          </p:nvPr>
        </p:nvSpPr>
        <p:spPr>
          <a:xfrm>
            <a:off x="1371600" y="20574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ilent Spring" id="4590" name="Shape 4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040000">
            <a:off x="6711949" y="4105274"/>
            <a:ext cx="1060450" cy="1533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chel%20Carson" id="4591" name="Shape 45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020000">
            <a:off x="1447799" y="2133599"/>
            <a:ext cx="2879724" cy="3652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259160000[1]" id="4592" name="Shape 45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20000">
            <a:off x="5137150" y="2057400"/>
            <a:ext cx="1797049" cy="173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6" name="Shape 4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" name="Shape 4597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</a:t>
            </a:r>
          </a:p>
        </p:txBody>
      </p:sp>
      <p:sp>
        <p:nvSpPr>
          <p:cNvPr id="4598" name="Shape 4598"/>
          <p:cNvSpPr txBox="1"/>
          <p:nvPr>
            <p:ph idx="1" type="subTitle"/>
          </p:nvPr>
        </p:nvSpPr>
        <p:spPr>
          <a:xfrm>
            <a:off x="1371600" y="20574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are his attributes?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-Sees Opportunity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-Networker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-Determined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-Teambuilder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-Resourceful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-Persuasive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-Flexible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-Experience</a:t>
            </a:r>
          </a:p>
        </p:txBody>
      </p:sp>
      <p:pic>
        <p:nvPicPr>
          <p:cNvPr descr="MCj02313820000[1]" id="4599" name="Shape 4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512" y="2803525"/>
            <a:ext cx="3316287" cy="32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599" name="Shape 599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START-UP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   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Purest entrepreneurial form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Recognizes an opportunity for an innovative product/service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Starts ‘from ground up’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Vermeer, who developed Front Page, is an example of a start-up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834430000[1]"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7975" y="4854575"/>
            <a:ext cx="1571624" cy="15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3" name="Shape 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4" name="Shape 4604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</a:t>
            </a:r>
          </a:p>
        </p:txBody>
      </p:sp>
      <p:sp>
        <p:nvSpPr>
          <p:cNvPr id="4605" name="Shape 4605"/>
          <p:cNvSpPr txBox="1"/>
          <p:nvPr>
            <p:ph idx="1" type="subTitle"/>
          </p:nvPr>
        </p:nvSpPr>
        <p:spPr>
          <a:xfrm>
            <a:off x="1371600" y="20574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is his experience?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 engineer at Solectria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manager of boat company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-Internship at Spire writing bplans 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2160550000[1]" id="4606" name="Shape 46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3461" y="5562600"/>
            <a:ext cx="1608137" cy="1066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149210000[1]" id="4607" name="Shape 46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5081587"/>
            <a:ext cx="1595436" cy="154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Shape 4612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Opportunity</a:t>
            </a:r>
          </a:p>
        </p:txBody>
      </p:sp>
      <p:sp>
        <p:nvSpPr>
          <p:cNvPr id="4613" name="Shape 4613"/>
          <p:cNvSpPr txBox="1"/>
          <p:nvPr>
            <p:ph idx="1" type="subTitle"/>
          </p:nvPr>
        </p:nvSpPr>
        <p:spPr>
          <a:xfrm>
            <a:off x="1371600" y="21336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Opportunities does Jim explore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-Solar powered trash compactor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-Wave/tide power generation 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-Data Acquisition Buoys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-Lease abandoned oil wells and sell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Deep-well data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-Solar powered generator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  <p:pic>
        <p:nvPicPr>
          <p:cNvPr descr="MCj04322470000[1]" id="4614" name="Shape 46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840000">
            <a:off x="7245350" y="2236786"/>
            <a:ext cx="167005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24980000[1]" id="4615" name="Shape 46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">
            <a:off x="6781800" y="5105399"/>
            <a:ext cx="1965325" cy="149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508960000[1]" id="4616" name="Shape 46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75" y="5465762"/>
            <a:ext cx="1355724" cy="1392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2866650000[1]" id="4617" name="Shape 46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1500000">
            <a:off x="228600" y="2971800"/>
            <a:ext cx="952499" cy="84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Shape 4622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Opportunity</a:t>
            </a:r>
          </a:p>
        </p:txBody>
      </p:sp>
      <p:sp>
        <p:nvSpPr>
          <p:cNvPr id="4623" name="Shape 4623"/>
          <p:cNvSpPr txBox="1"/>
          <p:nvPr>
            <p:ph idx="1" type="subTitle"/>
          </p:nvPr>
        </p:nvSpPr>
        <p:spPr>
          <a:xfrm>
            <a:off x="1143000" y="1828800"/>
            <a:ext cx="68580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Why does he focus on solar powered trash compactor?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-Tidal energy generator “long way off”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-His network advised him to abandon collecting data from deep oil wells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-DAQ buoy required $5-10m in capital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-In comparison, solar-powered generator is most promising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675360000[1]" id="4624" name="Shape 46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0111" y="2838450"/>
            <a:ext cx="1509711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500530000[1]" id="4625" name="Shape 46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36" y="2327275"/>
            <a:ext cx="1033462" cy="133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9" name="Shape 4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0" name="Shape 4630"/>
          <p:cNvSpPr txBox="1"/>
          <p:nvPr>
            <p:ph type="ctrTitle"/>
          </p:nvPr>
        </p:nvSpPr>
        <p:spPr>
          <a:xfrm>
            <a:off x="533400" y="0"/>
            <a:ext cx="6476999" cy="990599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Poss Case Study: Opportunity</a:t>
            </a:r>
          </a:p>
        </p:txBody>
      </p:sp>
      <p:sp>
        <p:nvSpPr>
          <p:cNvPr id="4631" name="Shape 4631"/>
          <p:cNvSpPr txBox="1"/>
          <p:nvPr>
            <p:ph idx="1" type="subTitle"/>
          </p:nvPr>
        </p:nvSpPr>
        <p:spPr>
          <a:xfrm>
            <a:off x="1447800" y="1066800"/>
            <a:ext cx="70866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Does Big-Belly trash compactor save $?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Remote areas:       (See Exhibit 3, p 143)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NPV. That is Net Present Value Assume  interest rate r = 25%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Saves $6,500= FV in labor costs in 1</a:t>
            </a:r>
            <a:r>
              <a:rPr b="1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yr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PV = FV/(1 + r) = $5,200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Belly costs $5,000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NPV = $5,200 - $5,000 = $200 &gt; 0  Invest!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(or maybe not …)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418250000[1]" id="4632" name="Shape 46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6250" y="6019800"/>
            <a:ext cx="742949" cy="6857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MCj02812410000[1]" id="4633" name="Shape 46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08225"/>
            <a:ext cx="1301749" cy="224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7" name="Shape 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" name="Shape 4638"/>
          <p:cNvSpPr txBox="1"/>
          <p:nvPr>
            <p:ph type="ctrTitle"/>
          </p:nvPr>
        </p:nvSpPr>
        <p:spPr>
          <a:xfrm>
            <a:off x="1371600" y="152400"/>
            <a:ext cx="6248399" cy="990599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Opportunity</a:t>
            </a:r>
          </a:p>
        </p:txBody>
      </p:sp>
      <p:sp>
        <p:nvSpPr>
          <p:cNvPr id="4639" name="Shape 4639"/>
          <p:cNvSpPr txBox="1"/>
          <p:nvPr>
            <p:ph idx="1" type="subTitle"/>
          </p:nvPr>
        </p:nvSpPr>
        <p:spPr>
          <a:xfrm>
            <a:off x="762000" y="1295400"/>
            <a:ext cx="7772400" cy="4884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How might one criticize this calculation?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Would the Big Belly actually save $6,500 in labor costs per year?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maintenance costs?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(And besides, it might smell bad!)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3MIDVT84\MCBS00608_0000[1].wmf" id="4640" name="Shape 4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37436" y="1371600"/>
            <a:ext cx="1249361" cy="1341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NKM4PD3W\MCj02372380000[1].wmf" id="4641" name="Shape 46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7125" y="5445125"/>
            <a:ext cx="1285874" cy="126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5" name="Shape 4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6" name="Shape 4646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Opportunity</a:t>
            </a:r>
          </a:p>
        </p:txBody>
      </p:sp>
      <p:sp>
        <p:nvSpPr>
          <p:cNvPr id="4647" name="Shape 4647"/>
          <p:cNvSpPr txBox="1"/>
          <p:nvPr>
            <p:ph idx="1" type="subTitle"/>
          </p:nvPr>
        </p:nvSpPr>
        <p:spPr>
          <a:xfrm>
            <a:off x="1143000" y="1981200"/>
            <a:ext cx="7162799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 2ndary  marketresearch was done?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Determined that US spends $12 billion on trash receptacles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$1.2 billion on compaction equipment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 primary market research done?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-Cold collected likely target market customers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675360000[1]" id="4648" name="Shape 46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1111" y="3463925"/>
            <a:ext cx="1284287" cy="955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500530000[1]" id="4649" name="Shape 46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48000"/>
            <a:ext cx="796924" cy="10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3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Shape 4654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Opportunity</a:t>
            </a:r>
          </a:p>
        </p:txBody>
      </p:sp>
      <p:sp>
        <p:nvSpPr>
          <p:cNvPr id="4655" name="Shape 4655"/>
          <p:cNvSpPr txBox="1"/>
          <p:nvPr>
            <p:ph idx="1" type="subTitle"/>
          </p:nvPr>
        </p:nvSpPr>
        <p:spPr>
          <a:xfrm>
            <a:off x="381000" y="1676400"/>
            <a:ext cx="8305799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was the target market?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Remote/Off-grid heavy trash producers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Who was the first customer?  Why was the PR important to them?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Vail Ski Resort: they had problems with environmentalists</a:t>
            </a:r>
          </a:p>
        </p:txBody>
      </p:sp>
      <p:pic>
        <p:nvPicPr>
          <p:cNvPr descr="MCj04126100000[1]" id="4656" name="Shape 4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4852987"/>
            <a:ext cx="2184399" cy="2005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0" name="Shape 4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1" name="Shape 4661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Opportunity</a:t>
            </a:r>
          </a:p>
        </p:txBody>
      </p:sp>
      <p:sp>
        <p:nvSpPr>
          <p:cNvPr id="4662" name="Shape 4662"/>
          <p:cNvSpPr txBox="1"/>
          <p:nvPr>
            <p:ph idx="1" type="subTitle"/>
          </p:nvPr>
        </p:nvSpPr>
        <p:spPr>
          <a:xfrm>
            <a:off x="1066800" y="1828800"/>
            <a:ext cx="7543800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Should  Poss  have taken the order?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Pro Argument: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-Let Vail resort subsidize much of prototype development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-Good Feedback for future models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Gives SPC legal claim to name &amp; tech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Con Argument?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-May not deliver in time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-Could malfunction – hurt SPC’s image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NKM4PD3W\MPj04230010000[1].jpg" id="4663" name="Shape 4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2600" y="5257800"/>
            <a:ext cx="812799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7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8" name="Shape 4668"/>
          <p:cNvSpPr txBox="1"/>
          <p:nvPr>
            <p:ph type="ctrTitle"/>
          </p:nvPr>
        </p:nvSpPr>
        <p:spPr>
          <a:xfrm>
            <a:off x="685800" y="1524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Opportunity</a:t>
            </a:r>
          </a:p>
        </p:txBody>
      </p:sp>
      <p:sp>
        <p:nvSpPr>
          <p:cNvPr id="4669" name="Shape 4669"/>
          <p:cNvSpPr txBox="1"/>
          <p:nvPr>
            <p:ph idx="1" type="subTitle"/>
          </p:nvPr>
        </p:nvSpPr>
        <p:spPr>
          <a:xfrm>
            <a:off x="381000" y="1828800"/>
            <a:ext cx="85343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is state of the Big Belly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when first order is accepted?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None yet produced!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Lots of tasks to accomplish to achieve his goal of delivery …and these included?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Mechanics &amp; design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 of prototype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 in a few month’s time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3MIDVT84\MPj04340960000[1].jpg" id="4670" name="Shape 46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3550" y="5334000"/>
            <a:ext cx="831850" cy="125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4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Shape 4675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Team</a:t>
            </a:r>
          </a:p>
        </p:txBody>
      </p:sp>
      <p:sp>
        <p:nvSpPr>
          <p:cNvPr id="4676" name="Shape 4676"/>
          <p:cNvSpPr txBox="1"/>
          <p:nvPr>
            <p:ph idx="1" type="subTitle"/>
          </p:nvPr>
        </p:nvSpPr>
        <p:spPr>
          <a:xfrm>
            <a:off x="1219200" y="1905000"/>
            <a:ext cx="7391399" cy="4732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Time for </a:t>
            </a:r>
            <a:r>
              <a:rPr b="1" i="0" lang="en-US" sz="2800" u="none" cap="none" strike="noStrike">
                <a:solidFill>
                  <a:srgbClr val="800080"/>
                </a:solidFill>
                <a:latin typeface="Corben"/>
                <a:ea typeface="Corben"/>
                <a:cs typeface="Corben"/>
                <a:sym typeface="Corben"/>
              </a:rPr>
              <a:t>Bootstrapping!</a:t>
            </a: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 Which entails?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what it takes with minimal resources to get the new venture up &amp; running …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resources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Parsimonious use of these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207980000[1]" id="4677" name="Shape 4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2209800"/>
            <a:ext cx="1062037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606" name="Shape 606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FUNDING SOURCES FOR ENTREPRENEURS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Own Resources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FFF …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Friends family &amp; fools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Banks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hard to get loans without established track record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Angel Investors …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Wealthy individuals, who often were entrepreneurs themselves, invest in new ventures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Mj03651710000[1]" id="607" name="Shape 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5429250"/>
            <a:ext cx="990599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1" name="Shape 4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2" name="Shape 4682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Team</a:t>
            </a:r>
          </a:p>
        </p:txBody>
      </p:sp>
      <p:sp>
        <p:nvSpPr>
          <p:cNvPr id="4683" name="Shape 4683"/>
          <p:cNvSpPr txBox="1"/>
          <p:nvPr>
            <p:ph idx="1" type="subTitle"/>
          </p:nvPr>
        </p:nvSpPr>
        <p:spPr>
          <a:xfrm>
            <a:off x="914400" y="1905000"/>
            <a:ext cx="7467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Who is on SPC’s team: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Jim Poss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Jeff Satwicz, Olin Engineering School student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Bret Richmond, fellow student friend of Jeff’s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New Equity Partners: Kennelly, Dutt, Delaney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Bob Treiber at Boston Engineering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NKM4PD3W\MPj04383220000[1].jpg" id="4684" name="Shape 4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7186" y="2971800"/>
            <a:ext cx="1014411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8" name="Shape 4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" name="Shape 4689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Team</a:t>
            </a:r>
          </a:p>
        </p:txBody>
      </p:sp>
      <p:sp>
        <p:nvSpPr>
          <p:cNvPr id="4690" name="Shape 4690"/>
          <p:cNvSpPr txBox="1"/>
          <p:nvPr>
            <p:ph idx="1" type="subTitle"/>
          </p:nvPr>
        </p:nvSpPr>
        <p:spPr>
          <a:xfrm>
            <a:off x="914400" y="1905000"/>
            <a:ext cx="7467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might strengthen this team?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Someone with extensive start-up experience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- 3 equity partners          bring fund-raising, and operations                experience in the industry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4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Shape 4695"/>
          <p:cNvSpPr txBox="1"/>
          <p:nvPr>
            <p:ph type="ctrTitle"/>
          </p:nvPr>
        </p:nvSpPr>
        <p:spPr>
          <a:xfrm>
            <a:off x="914400" y="152400"/>
            <a:ext cx="6400799" cy="1066799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Resources</a:t>
            </a:r>
          </a:p>
        </p:txBody>
      </p:sp>
      <p:sp>
        <p:nvSpPr>
          <p:cNvPr id="4696" name="Shape 4696"/>
          <p:cNvSpPr txBox="1"/>
          <p:nvPr>
            <p:ph idx="1" type="subTitle"/>
          </p:nvPr>
        </p:nvSpPr>
        <p:spPr>
          <a:xfrm>
            <a:off x="1295400" y="1524000"/>
            <a:ext cx="68580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Financial resources Jim raised?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-$10K own savings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-$12.5 K parents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-$12.5 K business angel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-$20 K in bplan competition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-$12.5 K Babson hatchery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-$25 K Spire, former employer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got $40 K in services from bplan competition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-Bob Trieber provided pro bono services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-In process of getting $250,000 from angel investors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118520000[1]" id="4697" name="Shape 4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0625" y="2947986"/>
            <a:ext cx="2568575" cy="170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Shape 4702"/>
          <p:cNvSpPr txBox="1"/>
          <p:nvPr>
            <p:ph type="ctrTitle"/>
          </p:nvPr>
        </p:nvSpPr>
        <p:spPr>
          <a:xfrm>
            <a:off x="685800" y="3048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Legal Angle</a:t>
            </a:r>
          </a:p>
        </p:txBody>
      </p:sp>
      <p:sp>
        <p:nvSpPr>
          <p:cNvPr id="4703" name="Shape 4703"/>
          <p:cNvSpPr txBox="1"/>
          <p:nvPr>
            <p:ph idx="1" type="subTitle"/>
          </p:nvPr>
        </p:nvSpPr>
        <p:spPr>
          <a:xfrm>
            <a:off x="457200" y="1219200"/>
            <a:ext cx="81533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does Jim do to protect IP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-Wins $1500 in legal services from Brown &amp; Ruddick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-Gets a cheap fixed fee for patent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$7,800; he also protects improvements to Big Belly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-Need 1</a:t>
            </a:r>
            <a:r>
              <a:rPr b="1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Rate patent attorney: claim should be not too narrow nor too broad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descr="MCj02292390000[1]" id="4704" name="Shape 47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2667000"/>
            <a:ext cx="1139825" cy="114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8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9" name="Shape 4709"/>
          <p:cNvSpPr txBox="1"/>
          <p:nvPr>
            <p:ph idx="1" type="subTitle"/>
          </p:nvPr>
        </p:nvSpPr>
        <p:spPr>
          <a:xfrm>
            <a:off x="609600" y="1219200"/>
            <a:ext cx="8153399" cy="5265737"/>
          </a:xfrm>
          <a:prstGeom prst="rect">
            <a:avLst/>
          </a:prstGeom>
          <a:noFill/>
          <a:ln cap="flat" cmpd="sng" w="9525">
            <a:solidFill>
              <a:srgbClr val="FF00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Satwicz brings in Richmond, also from Olin School.  They reverse engineer kitchen trash compactors.  What is this?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-They work backwards to determine how the compactors actually work</a:t>
            </a:r>
          </a:p>
          <a:p>
            <a:pPr indent="0" lvl="0" marL="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They write up the specs and then someone who has not seen the actual compactors builds a compactor from those specs … and that’s legal</a:t>
            </a:r>
          </a:p>
        </p:txBody>
      </p:sp>
      <p:sp>
        <p:nvSpPr>
          <p:cNvPr id="4710" name="Shape 4710"/>
          <p:cNvSpPr txBox="1"/>
          <p:nvPr>
            <p:ph type="ctrTitle"/>
          </p:nvPr>
        </p:nvSpPr>
        <p:spPr>
          <a:xfrm>
            <a:off x="685800" y="3048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</a:t>
            </a:r>
          </a:p>
        </p:txBody>
      </p:sp>
      <p:pic>
        <p:nvPicPr>
          <p:cNvPr descr="C:\Documents and Settings\jgolden\Local Settings\Temporary Internet Files\Content.IE5\QD70ORSC\MCj01982930000[1].wmf" id="4711" name="Shape 47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5003800"/>
            <a:ext cx="1219199" cy="124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Shape 4716"/>
          <p:cNvSpPr txBox="1"/>
          <p:nvPr>
            <p:ph idx="1" type="subTitle"/>
          </p:nvPr>
        </p:nvSpPr>
        <p:spPr>
          <a:xfrm>
            <a:off x="609600" y="1219200"/>
            <a:ext cx="8153399" cy="5265737"/>
          </a:xfrm>
          <a:prstGeom prst="rect">
            <a:avLst/>
          </a:prstGeom>
          <a:noFill/>
          <a:ln cap="flat" cmpd="sng" w="9525">
            <a:solidFill>
              <a:srgbClr val="FF00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was the Big Belly Trash compactor not outsourced?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 expensive ($80-$400K)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 teams up with local fabricator,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Trieber, of Boston Engineering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-Interested in working with Olin engineers - - -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-Charges $5K and lots of </a:t>
            </a:r>
            <a:r>
              <a:rPr b="1" i="1" lang="en-US" sz="28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pro bono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work.</a:t>
            </a:r>
          </a:p>
        </p:txBody>
      </p:sp>
      <p:sp>
        <p:nvSpPr>
          <p:cNvPr id="4717" name="Shape 4717"/>
          <p:cNvSpPr txBox="1"/>
          <p:nvPr>
            <p:ph type="ctrTitle"/>
          </p:nvPr>
        </p:nvSpPr>
        <p:spPr>
          <a:xfrm>
            <a:off x="685800" y="304800"/>
            <a:ext cx="7010400" cy="838199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</a:t>
            </a:r>
          </a:p>
        </p:txBody>
      </p:sp>
      <p:pic>
        <p:nvPicPr>
          <p:cNvPr descr="C:\Documents and Settings\jgolden\Local Settings\Temporary Internet Files\Content.IE5\NKM4PD3W\MPj04392990000[1].jpg" id="4718" name="Shape 4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4953000"/>
            <a:ext cx="1676399" cy="1122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2" name="Shape 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3" name="Shape 4723"/>
          <p:cNvSpPr txBox="1"/>
          <p:nvPr>
            <p:ph type="ctrTitle"/>
          </p:nvPr>
        </p:nvSpPr>
        <p:spPr>
          <a:xfrm>
            <a:off x="685800" y="304800"/>
            <a:ext cx="6553200" cy="533399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 </a:t>
            </a:r>
          </a:p>
        </p:txBody>
      </p:sp>
      <p:sp>
        <p:nvSpPr>
          <p:cNvPr id="4724" name="Shape 4724"/>
          <p:cNvSpPr txBox="1"/>
          <p:nvPr>
            <p:ph idx="1" type="subTitle"/>
          </p:nvPr>
        </p:nvSpPr>
        <p:spPr>
          <a:xfrm>
            <a:off x="838200" y="990600"/>
            <a:ext cx="77724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How did the Big Belly perform?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-Fell on its face, but worked fine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improvements were recommended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bins, wheels, access at back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Did it make sense to produce the Vail Big Belly at a loss?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Yes, it proved the concept.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302953" id="4725" name="Shape 47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6987" y="4751387"/>
            <a:ext cx="1014411" cy="1420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9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Shape 4730"/>
          <p:cNvSpPr txBox="1"/>
          <p:nvPr>
            <p:ph type="ctrTitle"/>
          </p:nvPr>
        </p:nvSpPr>
        <p:spPr>
          <a:xfrm>
            <a:off x="685800" y="304800"/>
            <a:ext cx="6553200" cy="533399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 </a:t>
            </a:r>
          </a:p>
        </p:txBody>
      </p:sp>
      <p:sp>
        <p:nvSpPr>
          <p:cNvPr id="4731" name="Shape 4731"/>
          <p:cNvSpPr txBox="1"/>
          <p:nvPr>
            <p:ph idx="1" type="subTitle"/>
          </p:nvPr>
        </p:nvSpPr>
        <p:spPr>
          <a:xfrm>
            <a:off x="838200" y="990600"/>
            <a:ext cx="77724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Do the revenue projections seem too ambitious in Exhibit 6?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Seems ambitious, do his assumptions make sense?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How might one  value the company?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-One way might be a multiple of earnings.      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M93EY2MI\MPj04384680000[1].jpg" id="4732" name="Shape 4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8550" y="4981575"/>
            <a:ext cx="1619249" cy="16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6" name="Shape 4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7" name="Shape 4737"/>
          <p:cNvSpPr txBox="1"/>
          <p:nvPr>
            <p:ph type="ctrTitle"/>
          </p:nvPr>
        </p:nvSpPr>
        <p:spPr>
          <a:xfrm>
            <a:off x="685800" y="304800"/>
            <a:ext cx="6553200" cy="533399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 </a:t>
            </a:r>
          </a:p>
        </p:txBody>
      </p:sp>
      <p:sp>
        <p:nvSpPr>
          <p:cNvPr id="4738" name="Shape 4738"/>
          <p:cNvSpPr txBox="1"/>
          <p:nvPr>
            <p:ph idx="1" type="subTitle"/>
          </p:nvPr>
        </p:nvSpPr>
        <p:spPr>
          <a:xfrm>
            <a:off x="838200" y="990600"/>
            <a:ext cx="77724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did the angel investors  want Jim to do 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Accept their $50K with milestones set up for a future $200 K in first round funding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also wanted him to stop fund raising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And, they said the team needs more “skin in the game”. 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Should Jim accept their funding on their terms?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3MIDVT84\MCj04415230000[1].wmf" id="4739" name="Shape 47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8350" y="5181600"/>
            <a:ext cx="1873249" cy="1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3" name="Shape 4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4" name="Shape 4744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Future</a:t>
            </a:r>
          </a:p>
        </p:txBody>
      </p:sp>
      <p:sp>
        <p:nvSpPr>
          <p:cNvPr id="4745" name="Shape 4745"/>
          <p:cNvSpPr txBox="1"/>
          <p:nvPr>
            <p:ph idx="1" type="subTitle"/>
          </p:nvPr>
        </p:nvSpPr>
        <p:spPr>
          <a:xfrm>
            <a:off x="1371600" y="2057400"/>
            <a:ext cx="6400799" cy="4122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was the future plan?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-Produce a run of 20 Big Belly compactors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-Targeting parks, schools, beaches in Northeast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-In the process of raising an additional round of </a:t>
            </a:r>
            <a:r>
              <a:rPr b="1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funds</a:t>
            </a:r>
          </a:p>
        </p:txBody>
      </p:sp>
      <p:pic>
        <p:nvPicPr>
          <p:cNvPr descr="MCj04102770000[1]" id="4746" name="Shape 47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3125" y="5086350"/>
            <a:ext cx="1844674" cy="1695450"/>
          </a:xfrm>
          <a:prstGeom prst="rect">
            <a:avLst/>
          </a:prstGeom>
          <a:noFill/>
          <a:ln cap="flat" cmpd="sng" w="9525">
            <a:solidFill>
              <a:srgbClr val="FF0066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ctrTitle"/>
          </p:nvPr>
        </p:nvSpPr>
        <p:spPr>
          <a:xfrm>
            <a:off x="6858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613" name="Shape 613"/>
          <p:cNvSpPr txBox="1"/>
          <p:nvPr>
            <p:ph idx="1" type="subTitle"/>
          </p:nvPr>
        </p:nvSpPr>
        <p:spPr>
          <a:xfrm>
            <a:off x="228600" y="1066800"/>
            <a:ext cx="8829674" cy="7591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FUNDING SOURCES FOR ENTREPRENEURS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VENTURE CAPITAL FIRMS –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Pools of  professionally managed funds.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-General partners receive 2% for managing fund plus 20% of profits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-Limited partners (ex: pension funds, universities)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-Fund is invested in start-up firms, often in particular industry (ex: biotechnology)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VC Partners add value to portfolio companies with their expertise, also can fill gaps in portfolio companies’ teams 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John Doerr  of Kleiner, Perkins, Caulfield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     and Byers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-609600" lvl="0" marL="609600" marR="0" rtl="0" algn="l">
              <a:lnSpc>
                <a:spcPct val="9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H2005080801604.jpg" id="614" name="Shape 6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5453062"/>
            <a:ext cx="2084387" cy="125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0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Shape 4751"/>
          <p:cNvSpPr txBox="1"/>
          <p:nvPr>
            <p:ph type="ctrTitle"/>
          </p:nvPr>
        </p:nvSpPr>
        <p:spPr>
          <a:xfrm>
            <a:off x="685800" y="3048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Jim Poss Case Study: Team</a:t>
            </a:r>
          </a:p>
        </p:txBody>
      </p:sp>
      <p:sp>
        <p:nvSpPr>
          <p:cNvPr id="4752" name="Shape 4752"/>
          <p:cNvSpPr txBox="1"/>
          <p:nvPr>
            <p:ph idx="1" type="subTitle"/>
          </p:nvPr>
        </p:nvSpPr>
        <p:spPr>
          <a:xfrm>
            <a:off x="914400" y="1905000"/>
            <a:ext cx="7467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Who is on SPC’s team: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Jim Poss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Jeff Satwicz, Olin Engineering School student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Bret Richmond, fellow student friend of Jeff’s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New Equity Partners: Kennelly, Dutt, Delaney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Bob Treiber at Boston Engineering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NKM4PD3W\MPj04383220000[1].jpg" id="4753" name="Shape 47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7186" y="2971800"/>
            <a:ext cx="1014411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7" name="Shape 4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8" name="Shape 4758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4759" name="Shape 4759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760" name="Shape 4760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1" name="Shape 4761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2" name="Shape 4762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3" name="Shape 4763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4" name="Shape 4764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4765" name="Shape 4765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6" name="Shape 4766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7" name="Shape 4767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8" name="Shape 4768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4769" name="Shape 4769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4770" name="Shape 4770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4771" name="Shape 4771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4772" name="Shape 4772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4773" name="Shape 4773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4774" name="Shape 4774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0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4775" name="Shape 4775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4776" name="Shape 4776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4777" name="Shape 4777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4778" name="Shape 4778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4779" name="Shape 4779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4780" name="Shape 4780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4781" name="Shape 4781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  <p:transition spd="slow">
    <p:fade/>
  </p:transition>
</p:sld>
</file>

<file path=ppt/slides/slide5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5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Shape 4786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66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Maclean Palmer</a:t>
            </a:r>
          </a:p>
        </p:txBody>
      </p:sp>
      <p:sp>
        <p:nvSpPr>
          <p:cNvPr id="4787" name="Shape 4787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LHES21E1\MC900383246[1].wmf" id="4788" name="Shape 47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743200"/>
            <a:ext cx="2952750" cy="3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2" name="Shape 4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3" name="Shape 47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is this case about?</a:t>
            </a:r>
          </a:p>
        </p:txBody>
      </p:sp>
      <p:sp>
        <p:nvSpPr>
          <p:cNvPr id="4794" name="Shape 4794"/>
          <p:cNvSpPr txBox="1"/>
          <p:nvPr>
            <p:ph idx="1" type="body"/>
          </p:nvPr>
        </p:nvSpPr>
        <p:spPr>
          <a:xfrm>
            <a:off x="457200" y="1625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Selecting a team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Starting up a venture capital fund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venture capitalists operate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6WEU9EH\MP900424331[1].jpg" id="4795" name="Shape 47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4036" y="4906962"/>
            <a:ext cx="2163761" cy="179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9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Shape 4800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Maclean Palmer at Martha’s Vineyard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With 4 new partners &amp; their families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Planning a $200 K Venture fund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Summer, 2000.  Why significant?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sp>
        <p:nvSpPr>
          <p:cNvPr id="4801" name="Shape 480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How does this case begin?</a:t>
            </a:r>
          </a:p>
        </p:txBody>
      </p:sp>
      <p:pic>
        <p:nvPicPr>
          <p:cNvPr descr="C:\Documents and Settings\jgolden\Local Settings\Temporary Internet Files\Content.IE5\RUK9TIGQ\MP900181912[1].jpg" id="4802" name="Shape 48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0" y="3765550"/>
            <a:ext cx="1904999" cy="301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6" name="Shape 4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7" name="Shape 4807"/>
          <p:cNvSpPr txBox="1"/>
          <p:nvPr>
            <p:ph type="title"/>
          </p:nvPr>
        </p:nvSpPr>
        <p:spPr>
          <a:xfrm>
            <a:off x="550862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Flows of Venture Capital</a:t>
            </a:r>
          </a:p>
        </p:txBody>
      </p:sp>
      <p:sp>
        <p:nvSpPr>
          <p:cNvPr id="4808" name="Shape 4808"/>
          <p:cNvSpPr txBox="1"/>
          <p:nvPr>
            <p:ph idx="1" type="body"/>
          </p:nvPr>
        </p:nvSpPr>
        <p:spPr>
          <a:xfrm>
            <a:off x="152400" y="1524000"/>
            <a:ext cx="89916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Investors         VC Firms   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Portfolio Companies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Provide Capital   Identify Opp.           Use Capital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Transact Deals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Monitor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&amp;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Add Value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Raise Additional $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--------------------------------------------------------------------------------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Limited Partners  General Partners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Pension Funds                                                Opportunity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Individuals                                                      - Recognition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Corporations					 - Creation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Corps, Insur. Comp				 - Execution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Endowments					  Create Value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</a:t>
            </a:r>
          </a:p>
          <a:p>
            <a:pPr indent="0" lvl="4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GXUNQMEI\MP900182466[1].jpg" id="4809" name="Shape 48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700" y="5181600"/>
            <a:ext cx="17145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8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8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3" name="Shape 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4" name="Shape 4814"/>
          <p:cNvSpPr txBox="1"/>
          <p:nvPr>
            <p:ph type="title"/>
          </p:nvPr>
        </p:nvSpPr>
        <p:spPr>
          <a:xfrm>
            <a:off x="550862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Flows of Venture Capital Cont’d</a:t>
            </a:r>
          </a:p>
        </p:txBody>
      </p:sp>
      <p:sp>
        <p:nvSpPr>
          <p:cNvPr id="4815" name="Shape 4815"/>
          <p:cNvSpPr txBox="1"/>
          <p:nvPr>
            <p:ph idx="1" type="body"/>
          </p:nvPr>
        </p:nvSpPr>
        <p:spPr>
          <a:xfrm>
            <a:off x="152400" y="1524000"/>
            <a:ext cx="89916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Limited Partners  General Partners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Pension Funds                                                Opportunity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Individuals                                                      - Recognition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Corporations					 - Creation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Corps, Insur. Comp				 - Execution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Endowments					  Create Value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        2% to 3% annual fee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        15% - 25 % capital gains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75% - 85% cap gain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Plus principal</a:t>
            </a:r>
          </a:p>
          <a:p>
            <a:pPr indent="0" lvl="4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RUK9TIGQ\MP900178022[1].jpg" id="4816" name="Shape 48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419600"/>
            <a:ext cx="1524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JBXBU4O8\MP900362609[1].jpg" id="4817" name="Shape 48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2805111"/>
            <a:ext cx="2362200" cy="1157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1" name="Shape 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2" name="Shape 4822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Classic VC Investing Process</a:t>
            </a:r>
          </a:p>
        </p:txBody>
      </p:sp>
      <p:sp>
        <p:nvSpPr>
          <p:cNvPr id="4823" name="Shape 4823"/>
          <p:cNvSpPr txBox="1"/>
          <p:nvPr>
            <p:ph idx="1" type="body"/>
          </p:nvPr>
        </p:nvSpPr>
        <p:spPr>
          <a:xfrm>
            <a:off x="152400" y="1524000"/>
            <a:ext cx="86868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Establish fund (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target investment opportunity)</a:t>
            </a:r>
          </a:p>
          <a:p>
            <a:pPr indent="-342900" lvl="0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Raise Capital</a:t>
            </a:r>
          </a:p>
          <a:p>
            <a:pPr indent="-342900" lvl="0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Generate Deal Flow / Screen &amp; Evaluate</a:t>
            </a: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Negotiate &amp; Structure Deals</a:t>
            </a: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Add Value (Board Seat, Strategy, Round-Team)</a:t>
            </a: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Exit:  (Sale, IPO, merger, Liquidation)</a:t>
            </a: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LHES21E1\MC900383494[1].wmf" id="4824" name="Shape 48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7986" y="5792787"/>
            <a:ext cx="735011" cy="912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383666[1].wmf" id="4825" name="Shape 48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4187" y="1981200"/>
            <a:ext cx="430212" cy="439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383666[1].wmf" id="4826" name="Shape 48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4187" y="2913061"/>
            <a:ext cx="430212" cy="439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383666[1].wmf" id="4827" name="Shape 48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5503862"/>
            <a:ext cx="430212" cy="439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383666[1].wmf" id="4828" name="Shape 48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400" y="4572000"/>
            <a:ext cx="430212" cy="4397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383666[1].wmf" id="4829" name="Shape 48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400" y="3751262"/>
            <a:ext cx="430212" cy="43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3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3" name="Shape 4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4" name="Shape 4834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is the legal structure of Venture Capital Firms?</a:t>
            </a:r>
          </a:p>
        </p:txBody>
      </p:sp>
      <p:sp>
        <p:nvSpPr>
          <p:cNvPr id="4835" name="Shape 4835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Limited partnership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Venture capitalists are general partners, organizers, investment managers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Limited partners include pension funds, endowments, foundations, corporations. Provide fund pool, passive, limited liability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LHES21E1\MP900400505[1].jpg" id="4836" name="Shape 48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3162" y="5715000"/>
            <a:ext cx="1239836" cy="99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0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1" name="Shape 4841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What’s a Gatekeeper?</a:t>
            </a:r>
          </a:p>
        </p:txBody>
      </p:sp>
      <p:sp>
        <p:nvSpPr>
          <p:cNvPr id="4842" name="Shape 4842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An investment advisor pools the assets of clients  (pension funds, foundations, corporations, etc)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Expertise in gathering info                    on VC fund managers.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Once gatekeeper invests in new fund, limited partners contribute to fund pool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JBXBU4O8\MP900149098[1].jpg" id="4843" name="Shape 4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4100" y="3124200"/>
            <a:ext cx="2400300" cy="1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US…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1960s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Dominance of Fortune 500, stable environment, “bigger = better”, job security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1970s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Stagflation, International Competition, Deregulation, Technology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1980s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Entrepreneurship Decade, Small firm innovation, corporate downsizing, takeovers, PCs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bm_logo" id="621" name="Shape 6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1663700"/>
            <a:ext cx="1106487" cy="622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eroxLogo" id="622" name="Shape 6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620000">
            <a:off x="7010399" y="1905000"/>
            <a:ext cx="1041400" cy="247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e_logo_Think_Different" id="623" name="Shape 6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220000">
            <a:off x="6188074" y="3900486"/>
            <a:ext cx="822324" cy="51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7" name="Shape 4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8" name="Shape 4848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solidFill>
            <a:srgbClr val="D60093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Roughly How Many Portfolio companies realize 10x  on investment?</a:t>
            </a:r>
          </a:p>
        </p:txBody>
      </p:sp>
      <p:sp>
        <p:nvSpPr>
          <p:cNvPr id="4849" name="Shape 4849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Only about 1 in 15   or 7%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Partnership stipulated for specific number of years, often around 10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were returns for VC firms from 1980-2000?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19.3%  &gt; 15.7 by S&amp;P 500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RUK9TIGQ\MC900056251[1].wmf" id="4850" name="Shape 48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3337" y="4987925"/>
            <a:ext cx="1770061" cy="13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4" name="Shape 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5" name="Shape 4855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is Palmer Maclean’s Background?</a:t>
            </a:r>
          </a:p>
        </p:txBody>
      </p:sp>
      <p:sp>
        <p:nvSpPr>
          <p:cNvPr id="4856" name="Shape 4856"/>
          <p:cNvSpPr txBox="1"/>
          <p:nvPr>
            <p:ph idx="1" type="body"/>
          </p:nvPr>
        </p:nvSpPr>
        <p:spPr>
          <a:xfrm>
            <a:off x="228600" y="1524000"/>
            <a:ext cx="89154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 years of direct private equity at Point West Partners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Deal origination, transaction, portfolio management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Focused on growth equity &amp; buyout investments in B2B, industrial manuf.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17 years of operating experience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Time Frame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    5 – 8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years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vs.      3 – 5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years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Fund Sources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Gov’t, foundations  Pension fund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RUK9TIGQ\MP900444043[1].jpg" id="4857" name="Shape 48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8411" y="5846762"/>
            <a:ext cx="1296986" cy="858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LHES21E1\MP900448679[1].jpg" id="4858" name="Shape 48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3709987"/>
            <a:ext cx="838199" cy="55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2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3" name="Shape 4863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What’s his investment concept?</a:t>
            </a:r>
          </a:p>
        </p:txBody>
      </p:sp>
      <p:sp>
        <p:nvSpPr>
          <p:cNvPr id="4864" name="Shape 4864"/>
          <p:cNvSpPr txBox="1"/>
          <p:nvPr>
            <p:ph idx="1" type="body"/>
          </p:nvPr>
        </p:nvSpPr>
        <p:spPr>
          <a:xfrm>
            <a:off x="381000" y="1447800"/>
            <a:ext cx="84582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“Management-centric”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Large pool of talented ethnic minority executives with operating experience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Can help round out teams of portfolio companies, add value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Traditional VCs have not tapped into this talent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Program Files\Microsoft Office\MEDIA\CAGCAT10\j0149481.wmf" id="4865" name="Shape 48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4425" y="5181600"/>
            <a:ext cx="1222375" cy="12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9" name="Shape 4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0" name="Shape 4870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does Maclean Palmer contact?</a:t>
            </a:r>
          </a:p>
        </p:txBody>
      </p:sp>
      <p:sp>
        <p:nvSpPr>
          <p:cNvPr id="4871" name="Shape 4871"/>
          <p:cNvSpPr txBox="1"/>
          <p:nvPr>
            <p:ph idx="1" type="body"/>
          </p:nvPr>
        </p:nvSpPr>
        <p:spPr>
          <a:xfrm>
            <a:off x="533400" y="15240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Wanda Felton, private equity investments at Credit Suisse First Boston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Previous experience: Hamilton Lane,   Philadelphia gatekeeper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Operated in first time funds in the minority space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Her concerns: Can general partners add value to portfolio companies?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As for team: track record, previous experience working together, individual experience, resources to execute strategy key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Program Files\Microsoft Office\MEDIA\CAGCAT10\j0283209.gif" id="4872" name="Shape 48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600" y="5759450"/>
            <a:ext cx="1012825" cy="992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Program Files\Microsoft Office\MEDIA\CAGCAT10\j0297707.wmf" id="4873" name="Shape 48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7600" y="1920875"/>
            <a:ext cx="1225550" cy="15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1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1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7" name="Shape 4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8" name="Shape 4878"/>
          <p:cNvSpPr txBox="1"/>
          <p:nvPr>
            <p:ph type="title"/>
          </p:nvPr>
        </p:nvSpPr>
        <p:spPr>
          <a:xfrm>
            <a:off x="609600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else does Palmer contact?</a:t>
            </a:r>
          </a:p>
        </p:txBody>
      </p:sp>
      <p:sp>
        <p:nvSpPr>
          <p:cNvPr id="4879" name="Shape 4879"/>
          <p:cNvSpPr txBox="1"/>
          <p:nvPr>
            <p:ph idx="1" type="body"/>
          </p:nvPr>
        </p:nvSpPr>
        <p:spPr>
          <a:xfrm>
            <a:off x="0" y="1524000"/>
            <a:ext cx="9144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Dave Mazza of Grove Street Advisors, a gatekeeper specializes in 1st time VC funds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GM Chairman notes that 3 or 4 ethnic-run supply companies could build to $400 M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10% supply contracts go to minority businesses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Thought fund should be at                            least $100 K; $200K - $250K                                 even better!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RUK9TIGQ\MP900182819[1].jpg" id="4880" name="Shape 48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4673600"/>
            <a:ext cx="2705100" cy="18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4" name="Shape 4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5" name="Shape 4885"/>
          <p:cNvSpPr txBox="1"/>
          <p:nvPr>
            <p:ph type="title"/>
          </p:nvPr>
        </p:nvSpPr>
        <p:spPr>
          <a:xfrm>
            <a:off x="609600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More from GSA’s Mazza:</a:t>
            </a:r>
          </a:p>
        </p:txBody>
      </p:sp>
      <p:sp>
        <p:nvSpPr>
          <p:cNvPr id="4886" name="Shape 4886"/>
          <p:cNvSpPr txBox="1"/>
          <p:nvPr>
            <p:ph idx="1" type="body"/>
          </p:nvPr>
        </p:nvSpPr>
        <p:spPr>
          <a:xfrm>
            <a:off x="0" y="1524000"/>
            <a:ext cx="9144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Traditional institutional investors always look for the same things… it’s a different world…(W)hite boys aren’t the only people who know how to make money.”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LHES21E1\MP900382651[1].jpg" id="4887" name="Shape 48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4114800"/>
            <a:ext cx="1577975" cy="22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2" name="Shape 4892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solidFill>
            <a:srgbClr val="92D050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GSA’s Harris on Palmer’s idea</a:t>
            </a:r>
          </a:p>
        </p:txBody>
      </p:sp>
      <p:sp>
        <p:nvSpPr>
          <p:cNvPr id="4893" name="Shape 4893"/>
          <p:cNvSpPr txBox="1"/>
          <p:nvPr>
            <p:ph idx="1" type="body"/>
          </p:nvPr>
        </p:nvSpPr>
        <p:spPr>
          <a:xfrm>
            <a:off x="381000" y="1752600"/>
            <a:ext cx="87630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Need a really prominent team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“if you were a top entrepreneur, a CEO, an Oprah … - and you weren’t part of it – you were out of it.”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Palmer: Partners all have experience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Prior work experience together not so critical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 partners are as people more important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H6WEU9EH\MC900388950[1].wmf" id="4894" name="Shape 48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4311" y="5121275"/>
            <a:ext cx="1309686" cy="1812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434449[1].wmf" id="4895" name="Shape 48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6075" y="1624012"/>
            <a:ext cx="644524" cy="8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9" name="Shape 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0" name="Shape 490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has financial expertise on this VC team?</a:t>
            </a:r>
          </a:p>
        </p:txBody>
      </p:sp>
      <p:sp>
        <p:nvSpPr>
          <p:cNvPr id="4901" name="Shape 4901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Clark Pierce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(38), BA, JD, MBA Wharton School, principal with Ninos Capital, over 7 years experience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Responsible for deal origination, evaluation, due diligence, deal, execution, portfolio company management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Andrew Simon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(30), AB Princeton,       Harvard Business School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4 years of direct equity experience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Worked on Private equity investments in        many manufacturing industries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</a:t>
            </a:r>
          </a:p>
        </p:txBody>
      </p:sp>
      <p:pic>
        <p:nvPicPr>
          <p:cNvPr descr="C:\Documents and Settings\jgolden\Local Settings\Temporary Internet Files\Content.IE5\GXUNQMEI\MP900398781[1].jpg" id="4902" name="Shape 49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7775" y="4648200"/>
            <a:ext cx="1470024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6" name="Shape 4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7" name="Shape 490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Which team member had highest profile?</a:t>
            </a:r>
          </a:p>
        </p:txBody>
      </p:sp>
      <p:sp>
        <p:nvSpPr>
          <p:cNvPr id="4908" name="Shape 4908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Ray Turner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61) newly retired executive with Fortune Top 50 industrial corporation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Long, distinguished career in operations.  Vice President, North American Sales, Service &amp; Marketing for heavy-industry manufacturing  (1990-2000)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VP for manufacturing at same company from 1977-89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Experience in engineering, materials management, manufacturing</a:t>
            </a:r>
          </a:p>
        </p:txBody>
      </p:sp>
      <p:pic>
        <p:nvPicPr>
          <p:cNvPr descr="C:\Documents and Settings\jgolden\Local Settings\Temporary Internet Files\Content.IE5\JBXBU4O8\MP900402688[1].jpg" id="4909" name="Shape 4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5711" y="5410200"/>
            <a:ext cx="1233487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3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Shape 4914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completes this team?</a:t>
            </a:r>
          </a:p>
        </p:txBody>
      </p:sp>
      <p:sp>
        <p:nvSpPr>
          <p:cNvPr id="4915" name="Shape 4915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Dario Cardenas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(31) managing director with MTG Ventures for 2 years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Private equity firm with focus on acquiring and operating manufacturing &amp; service companies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Elected at age 23 Mayor of Sunny Park, CA.  Had been assistant deputy major for public safety for Los Angeles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RUK9TIGQ\MC900231789[1].wmf" id="4916" name="Shape 49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150" y="2460625"/>
            <a:ext cx="958850" cy="10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I. Entrepreneurship: Global Movement</a:t>
            </a:r>
          </a:p>
        </p:txBody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US…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1990s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No job security, fewer benefits, service firm growth, rise of internet “info age”, VC firm growth, internet stock bubble begins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2000s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Internet bubble breaks, Security risks, growth in world trade &amp; changing trade patterns, Great Recession 2007-09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800px-EBay_Logo_svg" id="630" name="Shape 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1843086"/>
            <a:ext cx="1143000" cy="476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od_logo_medium" id="631" name="Shape 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9775" y="5105400"/>
            <a:ext cx="1216024" cy="912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0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Shape 4921"/>
          <p:cNvSpPr txBox="1"/>
          <p:nvPr>
            <p:ph type="title"/>
          </p:nvPr>
        </p:nvSpPr>
        <p:spPr>
          <a:xfrm>
            <a:off x="533400" y="274637"/>
            <a:ext cx="8229600" cy="1143000"/>
          </a:xfrm>
          <a:prstGeom prst="rect">
            <a:avLst/>
          </a:prstGeom>
          <a:solidFill>
            <a:srgbClr val="FF6600"/>
          </a:solidFill>
          <a:ln cap="flat" cmpd="sng" w="9525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Why does Palmer have his team members meet on Cape Cod?</a:t>
            </a:r>
          </a:p>
        </p:txBody>
      </p:sp>
      <p:sp>
        <p:nvSpPr>
          <p:cNvPr id="4922" name="Shape 4922"/>
          <p:cNvSpPr txBox="1"/>
          <p:nvPr>
            <p:ph idx="1" type="body"/>
          </p:nvPr>
        </p:nvSpPr>
        <p:spPr>
          <a:xfrm>
            <a:off x="304800" y="1676400"/>
            <a:ext cx="8839199" cy="5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Wants them to bond and to have an in-depth strategy session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“Once we had a collective sense of who we were, then we began to talk … about what we wanted to build.”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Wanted to be sure partners were ‘on board’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RUK9TIGQ\MP900443959[1].jpg" id="4923" name="Shape 4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5222875"/>
            <a:ext cx="1828800" cy="133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7" name="Shape 4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8" name="Shape 4928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 rewards could  general partners expect ?</a:t>
            </a:r>
          </a:p>
        </p:txBody>
      </p:sp>
      <p:sp>
        <p:nvSpPr>
          <p:cNvPr id="4929" name="Shape 4929"/>
          <p:cNvSpPr txBox="1"/>
          <p:nvPr>
            <p:ph idx="1" type="body"/>
          </p:nvPr>
        </p:nvSpPr>
        <p:spPr>
          <a:xfrm>
            <a:off x="384175" y="154305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2% - 3% pool management fee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15% - 25% capital gains from harvested investments (aka carried interest)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Typical VC general partners might see $1 M to $1.5 M management fee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Carried interests can range from $1 M to $2.5 additionally, if portfolio harvest successful</a:t>
            </a:r>
          </a:p>
        </p:txBody>
      </p:sp>
      <p:pic>
        <p:nvPicPr>
          <p:cNvPr descr="C:\Documents and Settings\jgolden\Local Settings\Temporary Internet Files\Content.IE5\RUK9TIGQ\MP900177746[1].jpg" id="4930" name="Shape 49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5486400"/>
            <a:ext cx="19431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4" name="Shape 4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" name="Shape 4935"/>
          <p:cNvSpPr txBox="1"/>
          <p:nvPr>
            <p:ph type="title"/>
          </p:nvPr>
        </p:nvSpPr>
        <p:spPr>
          <a:xfrm>
            <a:off x="457200" y="274637"/>
            <a:ext cx="8305799" cy="1477961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start-up cost were anticipated? </a:t>
            </a:r>
          </a:p>
        </p:txBody>
      </p:sp>
      <p:sp>
        <p:nvSpPr>
          <p:cNvPr id="4936" name="Shape 4936"/>
          <p:cNvSpPr txBox="1"/>
          <p:nvPr>
            <p:ph idx="1" type="body"/>
          </p:nvPr>
        </p:nvSpPr>
        <p:spPr>
          <a:xfrm>
            <a:off x="457200" y="187483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Variable expenses (salaries, legal, travel, rent, etc)                          $270 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Fixed Expenses (Computers, phones, Office supplies etc)			  $115 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Total                                            $385 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LHES21E1\MC910217113[1].wmf" id="4937" name="Shape 49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5300662"/>
            <a:ext cx="1503362" cy="1328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Shape 4942"/>
          <p:cNvSpPr txBox="1"/>
          <p:nvPr>
            <p:ph type="title"/>
          </p:nvPr>
        </p:nvSpPr>
        <p:spPr>
          <a:xfrm>
            <a:off x="457200" y="274637"/>
            <a:ext cx="8305799" cy="1477961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In what companies will the fund pool be invested?</a:t>
            </a:r>
          </a:p>
        </p:txBody>
      </p:sp>
      <p:sp>
        <p:nvSpPr>
          <p:cNvPr id="4943" name="Shape 4943"/>
          <p:cNvSpPr txBox="1"/>
          <p:nvPr>
            <p:ph idx="1" type="body"/>
          </p:nvPr>
        </p:nvSpPr>
        <p:spPr>
          <a:xfrm>
            <a:off x="228600" y="1905000"/>
            <a:ext cx="89154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Broad range small to mid private companies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These serve or operate in minority marketplace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Primary strategy to tap “hidden” pool of experienced ethnic minority executives when recruits needed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Harris of GSA noted that in the past investors had been “burned” by unsuccessful minority VC funds</a:t>
            </a:r>
          </a:p>
        </p:txBody>
      </p:sp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7" name="Shape 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8" name="Shape 49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solidFill>
            <a:srgbClr val="66FFFF"/>
          </a:solidFill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Did Palmer envision a Community Development Venture Fund ?</a:t>
            </a:r>
          </a:p>
        </p:txBody>
      </p:sp>
      <p:sp>
        <p:nvSpPr>
          <p:cNvPr id="4949" name="Shape 4949"/>
          <p:cNvSpPr txBox="1"/>
          <p:nvPr>
            <p:ph idx="1" type="body"/>
          </p:nvPr>
        </p:nvSpPr>
        <p:spPr>
          <a:xfrm>
            <a:off x="457200" y="15240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No.  In Maclean Palmer’s own words: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“We’re going to do it the old-fashioned way:  back great managers, invest in fundamentally sound businesses, and then put our heads down and execute a value creation strategy over four to six years.”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</a:t>
            </a:r>
          </a:p>
        </p:txBody>
      </p:sp>
      <p:pic>
        <p:nvPicPr>
          <p:cNvPr descr="C:\Documents and Settings\jgolden\Local Settings\Temporary Internet Files\Content.IE5\H6WEU9EH\MP900422756[1].jpg" id="4950" name="Shape 49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4495800"/>
            <a:ext cx="2133599" cy="2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4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5" name="Shape 4955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4956" name="Shape 4956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957" name="Shape 4957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8" name="Shape 4958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9" name="Shape 4959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0" name="Shape 4960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1" name="Shape 4961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4962" name="Shape 4962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3" name="Shape 4963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4" name="Shape 4964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5" name="Shape 4965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4966" name="Shape 4966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4967" name="Shape 4967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4968" name="Shape 4968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4969" name="Shape 4969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4970" name="Shape 4970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4971" name="Shape 4971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4972" name="Shape 4972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4973" name="Shape 4973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4974" name="Shape 4974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4975" name="Shape 4975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4976" name="Shape 4976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4977" name="Shape 4977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4978" name="Shape 4978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2" name="Shape 4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3" name="Shape 4983"/>
          <p:cNvSpPr txBox="1"/>
          <p:nvPr>
            <p:ph idx="1" type="subTitle"/>
          </p:nvPr>
        </p:nvSpPr>
        <p:spPr>
          <a:xfrm>
            <a:off x="1371600" y="1981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4984" name="Shape 4984"/>
          <p:cNvSpPr txBox="1"/>
          <p:nvPr>
            <p:ph type="ctrTitle"/>
          </p:nvPr>
        </p:nvSpPr>
        <p:spPr>
          <a:xfrm>
            <a:off x="762000" y="2133600"/>
            <a:ext cx="7772400" cy="2289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b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8" name="Shape 4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9" name="Shape 4989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4990" name="Shape 4990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is Mike Bellobuono? What is his background?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Babson graduate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Worked a lawn service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&amp; friend Jamie looking for a “hot” market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Chose food services from in-depth class project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Cj03253300000[1]" id="4991" name="Shape 49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3950" y="4926012"/>
            <a:ext cx="1816099" cy="132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5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Shape 4996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4997" name="Shape 4997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Bagelz?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-Connecticut based chain of fresh-baked  bagels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- 7 retail locations established in 3 years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Cj02514850000[1]" id="4998" name="Shape 49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7937" y="4514850"/>
            <a:ext cx="1508124" cy="188595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</p:pic>
      <p:pic>
        <p:nvPicPr>
          <p:cNvPr descr="MMj02839840000[1]" id="4999" name="Shape 49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39150" y="5791200"/>
            <a:ext cx="32385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3" name="Shape 5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4" name="Shape 5004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05" name="Shape 5005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key issues of this case?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grow the business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Best strategy: Franchise or remain company-owned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Cj02335170000[1]" id="5006" name="Shape 50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100" y="3673475"/>
            <a:ext cx="3733800" cy="2727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3237660000[1]" id="5007" name="Shape 50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5610225"/>
            <a:ext cx="1038224" cy="86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57200" y="274637"/>
            <a:ext cx="8305799" cy="1477961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Tell me about pruning the product line at Burt’s Bees?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187483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Move to Capital – Intensive Methods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Deletes original product line, including candles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Shift to all-natural skin-care, washes, powders and soaps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0361" y="4953000"/>
            <a:ext cx="1739899" cy="167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5410200"/>
            <a:ext cx="1006474" cy="1204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Entrepreneurship “Exploding” in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India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China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Countries formed from former Soviet Union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st2_2552283_financial_world_asia_australia" id="638" name="Shape 6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2950" y="3987800"/>
            <a:ext cx="2432049" cy="172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1" name="Shape 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2" name="Shape 5012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13" name="Shape 5013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had they previously planned to grow?</a:t>
            </a:r>
          </a:p>
          <a:p>
            <a:pPr indent="0" lvl="0" marL="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Open company-owned stores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brought about the franchise offering? 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Meeting with Fred DeLuca, Subway founder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could Fred be useful to Bagelz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Inject capital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Advertising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Cj02320030000[1]" id="5014" name="Shape 50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4161" y="4456112"/>
            <a:ext cx="1519236" cy="209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8" name="Shape 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" name="Shape 5019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20" name="Shape 5020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downsides of remaining company owned?</a:t>
            </a:r>
          </a:p>
          <a:p>
            <a:pPr indent="0" lvl="0" marL="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Slow growth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get overshadowed by competitors which include…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Bruegger’s Bagels: covers all New England</a:t>
            </a:r>
          </a:p>
          <a:p>
            <a:pPr indent="0" lvl="1" marL="4572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Manhattan Bagel: a public company	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Cj02322580000[1]" id="5021" name="Shape 50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8775" y="4937125"/>
            <a:ext cx="2486024" cy="1844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2835520000[1]" id="5022" name="Shape 50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6048375"/>
            <a:ext cx="7620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6" name="Shape 5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" name="Shape 5027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28" name="Shape 5028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some of the downsides of franchising?</a:t>
            </a:r>
          </a:p>
          <a:p>
            <a:pPr indent="0" lvl="0" marL="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Lose control</a:t>
            </a:r>
          </a:p>
          <a:p>
            <a:pPr indent="0" lvl="0" marL="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cost of finding qualified franchisees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 high quality, highly uniform product be maintained?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Cj02322670000[1]" id="5029" name="Shape 50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812" y="4273550"/>
            <a:ext cx="1728787" cy="174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2839700000[1]" id="5030" name="Shape 50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1475" y="5791200"/>
            <a:ext cx="923924" cy="8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4" name="Shape 5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5" name="Shape 5035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36" name="Shape 5036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 some of the problems that QLFC had with Super Lube?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Franchisees unhappy with royalty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Franchisor did not undertake new product development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Misalignment of interests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0" name="Shape 5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1" name="Shape 5041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42" name="Shape 5042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was of note in Jack-in-the-Box Case?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customer died from undercooked burger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company did major quality check at every store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despite efforts, sales fell by a third for its franchisees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Mj03369310000[1]" id="5043" name="Shape 50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5867400"/>
            <a:ext cx="10287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7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" name="Shape 5048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49" name="Shape 5049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are the team members in this case?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President – Joe*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VP – Wes*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Territorial Development Manager:  Jaime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Director of Operations, Mike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Bagelz’s founders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Mj01630030000[1]" id="5050" name="Shape 50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750" y="5772150"/>
            <a:ext cx="13906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9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9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4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5" name="Shape 5055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56" name="Shape 5056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other franchises did Mike &amp; Jaime explore before choosing Bagelz?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Cajun Joe’s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Boston Chicken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Breuggers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Chose food services from in-depth class project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MAG00398_0000[1]" id="5057" name="Shape 50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0450" y="1981200"/>
            <a:ext cx="9715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325370000[1]" id="5058" name="Shape 50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0587" y="4794250"/>
            <a:ext cx="2281237" cy="14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6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2" name="Shape 5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3" name="Shape 5063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64" name="Shape 5064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did Mike choose Bagelz?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Liked the product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Ike Stearns, chief bagel-maker had 20 years industry experience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Management creative, flexible, and good spotting trends (for example, flavored coffees)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Pj04025130000[1]" id="5065" name="Shape 50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600" y="4978400"/>
            <a:ext cx="1041400" cy="1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64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9" name="Shape 5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0" name="Shape 5070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71" name="Shape 5071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did Bagelz income statement show?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Statement is in terms of per-store.  Why important to perspective franchisee?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Gross margins high – 40%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Income from Operations – 20%+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Pj04070970000[1]" id="5072" name="Shape 50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2786" y="3736975"/>
            <a:ext cx="2081211" cy="31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6" name="Shape 5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7" name="Shape 5077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78" name="Shape 5078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support did Jaime &amp; Mike get from home?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Jaime’s father was very supportive, even suggested that son leave school early (!)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Mike’s father less enthusiastic, wants son to attend law school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Cj04115820000[1]" id="5079" name="Shape 50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6350" y="4359275"/>
            <a:ext cx="1797049" cy="1812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3547750000[1]" id="5080" name="Shape 50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5133975"/>
            <a:ext cx="600075" cy="8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	Politicians Link Public Policy with Entrepreneurship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Commission on Entrepreneurship launched in 1999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David Birch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1969-76 small firms created 81.5% of new jobs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1980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Fortune 500 employed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 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4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1999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Fortune 500 employed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14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r_David_Birch" id="644" name="Shape 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00" y="4989512"/>
            <a:ext cx="1066799" cy="801686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4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4" name="Shape 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5" name="Shape 5085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86" name="Shape 5086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FTC Disclosure Rule?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Franchisers must disclose certain info 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-Most franchises use a UFOC document 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description of business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franchisee &amp; franchisor obligations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businesses affiliated with franchise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pending lawsuits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Cj02515890000[1]" id="5087" name="Shape 50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450" y="4733925"/>
            <a:ext cx="1689100" cy="181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Shape 5092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093" name="Shape 5093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Mike &amp; Jaime get their Bagelz store?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Joe &amp; Wes sell them a store as a limited partnership  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Manchester, CT: equidistant from Hartford &amp; UCONN 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well does the store perform?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Very successful; they are offered the chance to become full partners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MAG00371_0000[1]" id="5094" name="Shape 50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2825" y="3400425"/>
            <a:ext cx="1704974" cy="140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8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" name="Shape 5099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100" name="Shape 5100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first marketed mass-produced bagels?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Lenders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Were they successful in developing bagel shops nationally?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No, could not attract customers</a:t>
            </a: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Mj02365280000[1]" id="5101" name="Shape 5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2" y="5133975"/>
            <a:ext cx="109537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5" name="Shape 5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6" name="Shape 5106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107" name="Shape 5107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large is the overall market for bagels? How important are different segments?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Frozen supermarket bagels $212 million market in 1992, but only 4% growth 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Fresh bagels most rapidly growing segment - $95 million up 28% during  1991-92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 highly concentrated in large cities on East Coast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Consumption highest for breakfast (65%): lowfat, natural, low sugar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MAG00599_0000[1]" id="5108" name="Shape 5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5300" y="5238750"/>
            <a:ext cx="952499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2" name="Shape 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3" name="Shape 5113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114" name="Shape 5114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was Fred DeLuca’s offer?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Buys Bagelz and turn it into world-class franchise 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He wanted to make sure that the team was up to the challenge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LETS EXPLORE BAGELZ IN 1993 FROM THE PERSPETIVE OF THE</a:t>
            </a:r>
          </a:p>
          <a:p>
            <a:pPr indent="0" lvl="0" marL="0" marR="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5115" name="Shape 5115"/>
          <p:cNvSpPr/>
          <p:nvPr/>
        </p:nvSpPr>
        <p:spPr>
          <a:xfrm>
            <a:off x="3086100" y="5297487"/>
            <a:ext cx="2971800" cy="8747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1">
                <a:ln cap="flat" cmpd="sng" w="9525">
                  <a:solidFill>
                    <a:srgbClr val="000000"/>
                  </a:solidFill>
                  <a:prstDash val="solid"/>
                  <a:miter lim="8000"/>
                  <a:headEnd len="med" w="med" type="none"/>
                  <a:tailEnd len="med" w="med" type="none"/>
                </a:ln>
                <a:gradFill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0"/>
                </a:gradFill>
                <a:latin typeface="Arial"/>
              </a:rPr>
              <a:t>Timmons Model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Shape 51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IV . Timmons Model</a:t>
            </a:r>
          </a:p>
        </p:txBody>
      </p:sp>
      <p:sp>
        <p:nvSpPr>
          <p:cNvPr id="5121" name="Shape 5121"/>
          <p:cNvSpPr txBox="1"/>
          <p:nvPr>
            <p:ph idx="1" type="body"/>
          </p:nvPr>
        </p:nvSpPr>
        <p:spPr>
          <a:xfrm>
            <a:off x="609600" y="1600200"/>
            <a:ext cx="12852400" cy="7067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2" name="Shape 5122"/>
          <p:cNvSpPr/>
          <p:nvPr/>
        </p:nvSpPr>
        <p:spPr>
          <a:xfrm>
            <a:off x="1600200" y="1676400"/>
            <a:ext cx="1719262" cy="171926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5123" name="Shape 5123"/>
          <p:cNvSpPr/>
          <p:nvPr/>
        </p:nvSpPr>
        <p:spPr>
          <a:xfrm>
            <a:off x="5976937" y="1676400"/>
            <a:ext cx="1719262" cy="171926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cxnSp>
        <p:nvCxnSpPr>
          <p:cNvPr id="5124" name="Shape 5124"/>
          <p:cNvCxnSpPr/>
          <p:nvPr/>
        </p:nvCxnSpPr>
        <p:spPr>
          <a:xfrm>
            <a:off x="2514600" y="5334000"/>
            <a:ext cx="38862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5125" name="Shape 5125"/>
          <p:cNvSpPr/>
          <p:nvPr/>
        </p:nvSpPr>
        <p:spPr>
          <a:xfrm>
            <a:off x="3962400" y="5486400"/>
            <a:ext cx="1057275" cy="9144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</a:p>
        </p:txBody>
      </p:sp>
      <p:sp>
        <p:nvSpPr>
          <p:cNvPr id="5126" name="Shape 5126"/>
          <p:cNvSpPr/>
          <p:nvPr/>
        </p:nvSpPr>
        <p:spPr>
          <a:xfrm>
            <a:off x="2971800" y="3200400"/>
            <a:ext cx="762000" cy="609599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60000" y="60000"/>
                  <a:pt x="120000" y="12000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7" name="Shape 5127"/>
          <p:cNvSpPr/>
          <p:nvPr/>
        </p:nvSpPr>
        <p:spPr>
          <a:xfrm rot="-4620000">
            <a:off x="5307806" y="3236117"/>
            <a:ext cx="762000" cy="712787"/>
          </a:xfrm>
          <a:custGeom>
            <a:pathLst>
              <a:path extrusionOk="0" h="120000" w="120000">
                <a:moveTo>
                  <a:pt x="0" y="0"/>
                </a:moveTo>
                <a:cubicBezTo>
                  <a:pt x="0" y="0"/>
                  <a:pt x="60000" y="60000"/>
                  <a:pt x="120000" y="12000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28" name="Shape 5128"/>
          <p:cNvCxnSpPr/>
          <p:nvPr/>
        </p:nvCxnSpPr>
        <p:spPr>
          <a:xfrm>
            <a:off x="3429000" y="2438400"/>
            <a:ext cx="251459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5129" name="Shape 5129"/>
          <p:cNvSpPr/>
          <p:nvPr/>
        </p:nvSpPr>
        <p:spPr>
          <a:xfrm>
            <a:off x="3810000" y="2090736"/>
            <a:ext cx="1719262" cy="171926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Fits &amp; Gaps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B-Plan</a:t>
            </a:r>
          </a:p>
        </p:txBody>
      </p:sp>
      <p:cxnSp>
        <p:nvCxnSpPr>
          <p:cNvPr id="5130" name="Shape 5130"/>
          <p:cNvCxnSpPr/>
          <p:nvPr/>
        </p:nvCxnSpPr>
        <p:spPr>
          <a:xfrm>
            <a:off x="3581400" y="2438400"/>
            <a:ext cx="251459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5131" name="Shape 5131"/>
          <p:cNvSpPr/>
          <p:nvPr/>
        </p:nvSpPr>
        <p:spPr>
          <a:xfrm>
            <a:off x="3657600" y="3505200"/>
            <a:ext cx="1719262" cy="1719262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5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Shape 5136"/>
          <p:cNvSpPr txBox="1"/>
          <p:nvPr>
            <p:ph type="ctrTitle"/>
          </p:nvPr>
        </p:nvSpPr>
        <p:spPr>
          <a:xfrm>
            <a:off x="838200" y="228600"/>
            <a:ext cx="7772400" cy="722312"/>
          </a:xfrm>
          <a:prstGeom prst="rect">
            <a:avLst/>
          </a:prstGeom>
          <a:solidFill>
            <a:srgbClr val="FFCC66"/>
          </a:solidFill>
          <a:ln cap="flat" cmpd="sng" w="9525">
            <a:solidFill>
              <a:srgbClr val="CC66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Mike Bellobuono Case Study</a:t>
            </a:r>
          </a:p>
        </p:txBody>
      </p:sp>
      <p:sp>
        <p:nvSpPr>
          <p:cNvPr id="5137" name="Shape 5137"/>
          <p:cNvSpPr txBox="1"/>
          <p:nvPr>
            <p:ph idx="1" type="subTitle"/>
          </p:nvPr>
        </p:nvSpPr>
        <p:spPr>
          <a:xfrm>
            <a:off x="533400" y="1143000"/>
            <a:ext cx="8464550" cy="5551487"/>
          </a:xfrm>
          <a:prstGeom prst="rect">
            <a:avLst/>
          </a:prstGeom>
          <a:noFill/>
          <a:ln cap="flat" cmpd="sng" w="9525">
            <a:solidFill>
              <a:srgbClr val="FFCC66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would you advise the Bagelz team to do?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- </a:t>
            </a: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pic>
        <p:nvPicPr>
          <p:cNvPr descr="MPj04331650000[1]" id="5138" name="Shape 5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2927350"/>
            <a:ext cx="4424362" cy="332105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2" name="Shape 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3" name="Shape 5143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J.Pierpont Morgan</a:t>
            </a:r>
          </a:p>
        </p:txBody>
      </p:sp>
      <p:sp>
        <p:nvSpPr>
          <p:cNvPr id="5144" name="Shape 5144"/>
          <p:cNvSpPr txBox="1"/>
          <p:nvPr>
            <p:ph idx="1" type="subTitle"/>
          </p:nvPr>
        </p:nvSpPr>
        <p:spPr>
          <a:xfrm>
            <a:off x="1295400" y="2133600"/>
            <a:ext cx="6400799" cy="438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was Morgan’s background?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Junius Morgan &amp; George Peabody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Placement of Railway Securities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Helped finance flow of cotton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South &amp; Grain from Midwest to Europe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Pierpont grows up in Hartford, moves to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Europe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-Studies Mathematics at Univ of Gottigen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eichen_morgan" id="5145" name="Shape 5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8600"/>
            <a:ext cx="1160462" cy="145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18560000[1]" id="5146" name="Shape 5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5325" y="3300412"/>
            <a:ext cx="2174875" cy="1652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0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Shape 5151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J.Pierpont Morgan</a:t>
            </a:r>
          </a:p>
        </p:txBody>
      </p:sp>
      <p:sp>
        <p:nvSpPr>
          <p:cNvPr id="5152" name="Shape 5152"/>
          <p:cNvSpPr txBox="1"/>
          <p:nvPr>
            <p:ph idx="1" type="subTitle"/>
          </p:nvPr>
        </p:nvSpPr>
        <p:spPr>
          <a:xfrm>
            <a:off x="1295400" y="2133600"/>
            <a:ext cx="6400799" cy="438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 at Duncan &amp; Sherman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His Coffee Coup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Skips Civil War “The Other Morgan”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Speculated against the Greenback?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Partnership of Drexel Morgan formed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-Reputation as major financier            develops by late 1880s.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eichen_morgan" id="5153" name="Shape 5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8600"/>
            <a:ext cx="1160462" cy="145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247840000[1]" id="5154" name="Shape 5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8175" y="4997450"/>
            <a:ext cx="1774825" cy="16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8" name="Shape 5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Shape 5159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J.Pierpont Morgan</a:t>
            </a:r>
          </a:p>
        </p:txBody>
      </p:sp>
      <p:sp>
        <p:nvSpPr>
          <p:cNvPr id="5160" name="Shape 5160"/>
          <p:cNvSpPr txBox="1"/>
          <p:nvPr>
            <p:ph idx="1" type="subTitle"/>
          </p:nvPr>
        </p:nvSpPr>
        <p:spPr>
          <a:xfrm>
            <a:off x="1295400" y="2133600"/>
            <a:ext cx="6400799" cy="438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Morgan &amp; the Railways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Placement of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W. Vanderbilt’s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 Central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stock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“Susquehanna War”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Depression of 1893-94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May 1901 Panic &amp; Northern Securities fiasco … trouble with Teddy Roosevelt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eichen_morgan" id="5161" name="Shape 5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8600"/>
            <a:ext cx="1160462" cy="145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339920000[1]" id="5162" name="Shape 5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7375" y="3305175"/>
            <a:ext cx="2130424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	What forces helped to undercut dominance of Fortune 500?  A few…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 revolution in computing …mainframes expensive, significant entry barrier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firms face increasing foreign competition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Reduced Marginal Income Tax Rates in US in 1980s encourage entrepreneurs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Mj02835520000[1]" id="652" name="Shape 6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5286375"/>
            <a:ext cx="7620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6" name="Shape 5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7" name="Shape 5167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J.Pierpont Morgan</a:t>
            </a:r>
          </a:p>
        </p:txBody>
      </p:sp>
      <p:sp>
        <p:nvSpPr>
          <p:cNvPr id="5168" name="Shape 5168"/>
          <p:cNvSpPr txBox="1"/>
          <p:nvPr>
            <p:ph idx="1" type="subTitle"/>
          </p:nvPr>
        </p:nvSpPr>
        <p:spPr>
          <a:xfrm>
            <a:off x="1295400" y="2133600"/>
            <a:ext cx="6400799" cy="438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Late 19</a:t>
            </a:r>
            <a:r>
              <a:rPr b="1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Century US economy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industrialization – urbanization  -agricultural revolution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Railways Create truly national market economy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Permits economies of scale &amp; mass production in biscuits, sugar, steel, refined oil and in many, many more industries</a:t>
            </a:r>
          </a:p>
        </p:txBody>
      </p:sp>
      <p:pic>
        <p:nvPicPr>
          <p:cNvPr descr="steichen_morgan" id="5169" name="Shape 5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8600"/>
            <a:ext cx="1160462" cy="145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315180000[1]" id="5170" name="Shape 5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0" y="3200400"/>
            <a:ext cx="1828800" cy="1828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4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Shape 5175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J. Pierpont Morgan</a:t>
            </a:r>
          </a:p>
        </p:txBody>
      </p:sp>
      <p:sp>
        <p:nvSpPr>
          <p:cNvPr id="5176" name="Shape 5176"/>
          <p:cNvSpPr txBox="1"/>
          <p:nvPr>
            <p:ph idx="1" type="subTitle"/>
          </p:nvPr>
        </p:nvSpPr>
        <p:spPr>
          <a:xfrm>
            <a:off x="1295400" y="2133600"/>
            <a:ext cx="6400799" cy="438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Problem: Who will underwrite securities for the various “trusts”?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Commercial banks are very small in US are not capable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Morgan develops investment banking in the US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-Extensive network of investors in      Europe &amp; 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eichen_morgan" id="5177" name="Shape 5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8600"/>
            <a:ext cx="1160462" cy="145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316310000[1]" id="5178" name="Shape 5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9500" y="506730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2" name="Shape 5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3" name="Shape 5183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J. Pierpont Morgan</a:t>
            </a:r>
          </a:p>
        </p:txBody>
      </p:sp>
      <p:sp>
        <p:nvSpPr>
          <p:cNvPr id="5184" name="Shape 5184"/>
          <p:cNvSpPr txBox="1"/>
          <p:nvPr>
            <p:ph idx="1" type="subTitle"/>
          </p:nvPr>
        </p:nvSpPr>
        <p:spPr>
          <a:xfrm>
            <a:off x="1295400" y="2133600"/>
            <a:ext cx="6400799" cy="438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Saves the Gold Standard in 1895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nearly forced off Gold Standard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-heads a syndicate that supplies Gold Coin to the Treasury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Receives Treasury bonds in exchange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Places the Securities &amp; earns profit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Congress gets circumvented …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eichen_morgan" id="5185" name="Shape 5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8600"/>
            <a:ext cx="1160462" cy="145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351250000[1]" id="5186" name="Shape 5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00" y="5207000"/>
            <a:ext cx="18288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05930000[1]" id="5187" name="Shape 51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7286" y="1752600"/>
            <a:ext cx="1408111" cy="134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Shape 5192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J. Pierpont Morgan</a:t>
            </a:r>
          </a:p>
        </p:txBody>
      </p:sp>
      <p:sp>
        <p:nvSpPr>
          <p:cNvPr id="5193" name="Shape 5193"/>
          <p:cNvSpPr txBox="1"/>
          <p:nvPr>
            <p:ph idx="1" type="subTitle"/>
          </p:nvPr>
        </p:nvSpPr>
        <p:spPr>
          <a:xfrm>
            <a:off x="1295400" y="2133600"/>
            <a:ext cx="6400799" cy="438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Creates the first billion dollar company – US Steel in 1901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-Charles Schwab at its helm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Falls out of Morgan’s favor, ousted from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 Steel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Makes comeback with the formation of Bethlehem Steel circa 1923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It plays “Avis” to US Steel’s “Hertz”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eichen_morgan" id="5194" name="Shape 5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8600"/>
            <a:ext cx="1160462" cy="145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plorePAHistory-a0j5g9-a_349" id="5195" name="Shape 5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4111" y="2624136"/>
            <a:ext cx="1335086" cy="1719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9" name="Shape 5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0" name="Shape 5200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J. Pierpont Morgan</a:t>
            </a:r>
          </a:p>
        </p:txBody>
      </p:sp>
      <p:sp>
        <p:nvSpPr>
          <p:cNvPr id="5201" name="Shape 5201"/>
          <p:cNvSpPr txBox="1"/>
          <p:nvPr>
            <p:ph idx="1" type="subTitle"/>
          </p:nvPr>
        </p:nvSpPr>
        <p:spPr>
          <a:xfrm>
            <a:off x="1295400" y="2133600"/>
            <a:ext cx="6400799" cy="438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Halts the Panic of 1907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Knickerbocker Trust Collapse triggers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Major bank runs &amp; Stock Market Collapse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Morgan returns to NYC and assembles best minds in banking (Stillman, Strong)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-Divise a plan: Provide a fund to bail out financial firms in danger of failure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Rewarded with having to testify before the Pujo Committee on Banking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eichen_morgan" id="5202" name="Shape 5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8600"/>
            <a:ext cx="1160462" cy="145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BD07308_0000[1]" id="5203" name="Shape 5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4387" y="3276600"/>
            <a:ext cx="1827211" cy="658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7" name="Shape 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8" name="Shape 5208"/>
          <p:cNvSpPr txBox="1"/>
          <p:nvPr>
            <p:ph type="ctrTitle"/>
          </p:nvPr>
        </p:nvSpPr>
        <p:spPr>
          <a:xfrm>
            <a:off x="685800" y="2286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J. Pierpont Morgan</a:t>
            </a:r>
          </a:p>
        </p:txBody>
      </p:sp>
      <p:sp>
        <p:nvSpPr>
          <p:cNvPr id="5209" name="Shape 5209"/>
          <p:cNvSpPr txBox="1"/>
          <p:nvPr>
            <p:ph idx="1" type="subTitle"/>
          </p:nvPr>
        </p:nvSpPr>
        <p:spPr>
          <a:xfrm>
            <a:off x="1295400" y="2133600"/>
            <a:ext cx="6400799" cy="438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Major Art Collector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Metropolitan Museum of Art gets 40% of  Morgan’s Collection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Family Man – his son takes over after Pierpont’s passing in 1913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eichen_morgan" id="5210" name="Shape 5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228600"/>
            <a:ext cx="1160462" cy="145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329410000[1]" id="5211" name="Shape 5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5500" y="388937"/>
            <a:ext cx="622299" cy="830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52180000[1]" id="5212" name="Shape 5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4312" y="1797050"/>
            <a:ext cx="1792286" cy="1271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584110000[1]" id="5213" name="Shape 52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5027612"/>
            <a:ext cx="1830386" cy="18303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EN00687_0000[1]" id="5214" name="Shape 52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6600" y="2489200"/>
            <a:ext cx="711200" cy="1879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ED00305_0000[1]" id="5215" name="Shape 52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9800" y="3581400"/>
            <a:ext cx="2641600" cy="346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9" name="Shape 5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Shape 5220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221" name="Shape 5221"/>
          <p:cNvSpPr txBox="1"/>
          <p:nvPr>
            <p:ph idx="1" type="subTitle"/>
          </p:nvPr>
        </p:nvSpPr>
        <p:spPr>
          <a:xfrm>
            <a:off x="152400" y="1600200"/>
            <a:ext cx="8381999" cy="4759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 we know of Sarah Foster?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MBA Babson, Entrepreneurship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Engineering degrees from Stanford, MIT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worked at Johnson &amp; Johnson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Looking for medical device  opportunity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Learns of needs for better stents for urology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-Married &amp; expecting first child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307130000[1]" id="5222" name="Shape 5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350" y="5105400"/>
            <a:ext cx="192404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HM00246_0000[1]" id="5223" name="Shape 5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1461" y="2209800"/>
            <a:ext cx="1252536" cy="1687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7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Shape 5228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229" name="Shape 5229"/>
          <p:cNvSpPr txBox="1"/>
          <p:nvPr>
            <p:ph idx="1" type="subTitle"/>
          </p:nvPr>
        </p:nvSpPr>
        <p:spPr>
          <a:xfrm>
            <a:off x="0" y="1600200"/>
            <a:ext cx="8534399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Which Case Study is most similar to this 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Jim Poss of SPC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Both lead entrepreneurs have engineering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backgrounds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go back to Babson to get their MBA in preparing to become CEOs of start-up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Is it better to have work experience before the MBA degree?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Most advisors would likely say Yes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8MKNGW6G\MCBD07340_0000[1].wmf" id="5230" name="Shape 5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7000" y="2895600"/>
            <a:ext cx="1016000" cy="1789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4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Shape 5235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236" name="Shape 5236"/>
          <p:cNvSpPr txBox="1"/>
          <p:nvPr>
            <p:ph idx="1" type="subTitle"/>
          </p:nvPr>
        </p:nvSpPr>
        <p:spPr>
          <a:xfrm>
            <a:off x="0" y="1600200"/>
            <a:ext cx="8534399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did Sarah leave Johnson &amp; Johnson?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Her division was relocated in Iowa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Husband had teaching job he liked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Both were fans of greater Boston area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M93EY2MI\MPj03829160000[1].jpg" id="5237" name="Shape 5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5029200"/>
            <a:ext cx="1387474" cy="990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QD70ORSC\MCj02026480000[1].wmf" id="5238" name="Shape 5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9787" y="4995862"/>
            <a:ext cx="1192211" cy="1636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8MKNGW6G\MCj01011560000[1].wmf" id="5239" name="Shape 5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800" y="5032375"/>
            <a:ext cx="1981199" cy="12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3" name="Shape 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Shape 5244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245" name="Shape 5245"/>
          <p:cNvSpPr txBox="1"/>
          <p:nvPr>
            <p:ph idx="1" type="subTitle"/>
          </p:nvPr>
        </p:nvSpPr>
        <p:spPr>
          <a:xfrm>
            <a:off x="152400" y="1676400"/>
            <a:ext cx="8534399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 we know about Kidney stones?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Has anyone here ever had one?  Please tell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10% Population gets them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Painful to pass them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Larger stones broken via ultrasound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Stents (like Double J) dilate urethra 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raising urine flow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in age group 20 to 40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Recurrence probability: 80%</a:t>
            </a:r>
          </a:p>
        </p:txBody>
      </p:sp>
      <p:pic>
        <p:nvPicPr>
          <p:cNvPr descr="C:\Documents and Settings\jgolden\Local Settings\Temporary Internet Files\Content.IE5\QD70ORSC\MPj04387370000[1].jpg" id="5246" name="Shape 5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900" y="2590800"/>
            <a:ext cx="19431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New Venture formation: classic entrepreneurship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Women start businesses at a faster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pace than men.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1970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women owned businesses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4%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total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2004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women owned businesses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28%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total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Countries formed from former Soviet Union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0285410" id="659" name="Shape 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700" y="2133600"/>
            <a:ext cx="1866900" cy="177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0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Shape 5251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252" name="Shape 5252"/>
          <p:cNvSpPr txBox="1"/>
          <p:nvPr>
            <p:ph idx="1" type="subTitle"/>
          </p:nvPr>
        </p:nvSpPr>
        <p:spPr>
          <a:xfrm>
            <a:off x="228600" y="1600200"/>
            <a:ext cx="7543800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SRS? How does it work?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Sarah &amp; Grainer invent: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Stone Removal Stent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 wire inserted in ureter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Sheath covered stent slid up the wire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dilates ureter and stones lodge in stent’s bulbs upon removal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8MKNGW6G\MCHM00245_0000[1].wmf" id="5253" name="Shape 5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3461" y="3389312"/>
            <a:ext cx="1760537" cy="346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7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Shape 5258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259" name="Shape 5259"/>
          <p:cNvSpPr txBox="1"/>
          <p:nvPr>
            <p:ph idx="1" type="subTitle"/>
          </p:nvPr>
        </p:nvSpPr>
        <p:spPr>
          <a:xfrm>
            <a:off x="304800" y="1600200"/>
            <a:ext cx="83819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the value of her target market?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Her Math Problem: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-800,000 procedures @ $250 = $200 million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Assumptions: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100% large stone sufferers (ESWL)      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80%  small stone patients (Baskets)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75%  of 540,000 not presently treated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B05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That last figure that seems very optimistic</a:t>
            </a: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</a:p>
        </p:txBody>
      </p:sp>
      <p:pic>
        <p:nvPicPr>
          <p:cNvPr descr="MCj04361290000[1]" id="5260" name="Shape 5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1225" y="1676400"/>
            <a:ext cx="1882775" cy="16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4" name="Shape 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Shape 5265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266" name="Shape 5266"/>
          <p:cNvSpPr txBox="1"/>
          <p:nvPr>
            <p:ph idx="1" type="subTitle"/>
          </p:nvPr>
        </p:nvSpPr>
        <p:spPr>
          <a:xfrm>
            <a:off x="152400" y="1676400"/>
            <a:ext cx="86105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 are the Customers?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-knowledgeable urologists and hospital administrators do actual purchases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-well educated, risk adverse group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-Influential academic endorsements key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330310000[1]" id="5267" name="Shape 5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9525" y="2667000"/>
            <a:ext cx="136207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Shape 5272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273" name="Shape 5273"/>
          <p:cNvSpPr txBox="1"/>
          <p:nvPr>
            <p:ph idx="1" type="subTitle"/>
          </p:nvPr>
        </p:nvSpPr>
        <p:spPr>
          <a:xfrm>
            <a:off x="228600" y="1676400"/>
            <a:ext cx="85343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 are the competitors?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Potential Competitors -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Scientific: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-Revenue leader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-Makes many acquisitions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-High-end &amp; innovative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partner or acquirer of Newland?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rgbClr val="0000FF"/>
                </a:solidFill>
                <a:latin typeface="Arial Black"/>
                <a:ea typeface="Arial Black"/>
                <a:cs typeface="Arial Black"/>
                <a:sym typeface="Arial Black"/>
              </a:rPr>
              <a:t>Other 4: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Crook Urological, BARD, ACMI &amp; Applied Medical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8MKNGW6G\MCj02953730000[1].wmf" id="5274" name="Shape 5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88161" y="2209800"/>
            <a:ext cx="2027236" cy="1966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8" name="Shape 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Shape 5279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280" name="Shape 5280"/>
          <p:cNvSpPr txBox="1"/>
          <p:nvPr>
            <p:ph idx="1" type="subTitle"/>
          </p:nvPr>
        </p:nvSpPr>
        <p:spPr>
          <a:xfrm>
            <a:off x="609600" y="1676400"/>
            <a:ext cx="8229600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strategy does Sarah adopt?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-Establish following among best medical practitioners.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Once demand proven, get acquired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BD04999_0000[1]" id="5281" name="Shape 5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4649787"/>
            <a:ext cx="2133599" cy="220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Shape 5286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287" name="Shape 5287"/>
          <p:cNvSpPr txBox="1"/>
          <p:nvPr>
            <p:ph idx="1" type="subTitle"/>
          </p:nvPr>
        </p:nvSpPr>
        <p:spPr>
          <a:xfrm>
            <a:off x="304800" y="1600200"/>
            <a:ext cx="8077199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does she next do to prepare for becoming CEO of her venture?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-Enrolls in MBA program, F.W. Olin School of Business, Babson U.</a:t>
            </a:r>
          </a:p>
        </p:txBody>
      </p:sp>
      <p:pic>
        <p:nvPicPr>
          <p:cNvPr descr="MCj04344490000[1]" id="5288" name="Shape 5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5225" y="4772025"/>
            <a:ext cx="1400174" cy="1933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394610000[1]" id="5289" name="Shape 52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5334000"/>
            <a:ext cx="1544636" cy="118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3" name="Shape 5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Shape 5294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295" name="Shape 5295"/>
          <p:cNvSpPr txBox="1"/>
          <p:nvPr>
            <p:ph idx="1" type="subTitle"/>
          </p:nvPr>
        </p:nvSpPr>
        <p:spPr>
          <a:xfrm>
            <a:off x="457200" y="1676400"/>
            <a:ext cx="7467600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does Sarah protect IP?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-She spends $200 K on patent work that takes about a year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strategy is taken toward FDA approval?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-2 track approach: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-Approval of urinary stent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follow-on application for stone removal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291550000[1]" id="5296" name="Shape 5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6386" y="2533650"/>
            <a:ext cx="608011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513270000[1]" id="5297" name="Shape 5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1386" y="2514600"/>
            <a:ext cx="1776412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974090000[1]" id="5298" name="Shape 52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6786" y="5621337"/>
            <a:ext cx="1827211" cy="12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2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Shape 5303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04" name="Shape 5304"/>
          <p:cNvSpPr txBox="1"/>
          <p:nvPr>
            <p:ph idx="1" type="subTitle"/>
          </p:nvPr>
        </p:nvSpPr>
        <p:spPr>
          <a:xfrm>
            <a:off x="609600" y="1676400"/>
            <a:ext cx="7086600" cy="4759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BBT?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Babson brain trust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does Sarah find through this?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Angel investor Cunningham and two others that provide $0.4M in funding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much did Sarah raise from FFF and angels?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$0.6 M</a:t>
            </a:r>
          </a:p>
        </p:txBody>
      </p:sp>
      <p:pic>
        <p:nvPicPr>
          <p:cNvPr descr="MCj02955580000[1]" id="5305" name="Shape 5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6600" y="1668461"/>
            <a:ext cx="1790699" cy="1608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3034100000[1]" id="5306" name="Shape 5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6675" y="5810250"/>
            <a:ext cx="828675" cy="104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1" name="Shape 5311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12" name="Shape 5312"/>
          <p:cNvSpPr txBox="1"/>
          <p:nvPr>
            <p:ph idx="1" type="subTitle"/>
          </p:nvPr>
        </p:nvSpPr>
        <p:spPr>
          <a:xfrm>
            <a:off x="1295400" y="1600200"/>
            <a:ext cx="6400799" cy="4835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major design problem must be surmounted?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SRS stent design difficult to place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Redesign is costly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Manufacturer not a one stop shops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Requires more time in coordination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M93EY2MI\MPj04422100000[1].jpg" id="5313" name="Shape 5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5464175"/>
            <a:ext cx="1752600" cy="11652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Z1LGBXAO\MPj04372240000[1].jpg" id="5314" name="Shape 5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410200"/>
            <a:ext cx="1449386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8" name="Shape 5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9" name="Shape 5319"/>
          <p:cNvSpPr txBox="1"/>
          <p:nvPr>
            <p:ph type="ctrTitle"/>
          </p:nvPr>
        </p:nvSpPr>
        <p:spPr>
          <a:xfrm>
            <a:off x="762000" y="1524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20" name="Shape 5320"/>
          <p:cNvSpPr txBox="1"/>
          <p:nvPr>
            <p:ph idx="1" type="subTitle"/>
          </p:nvPr>
        </p:nvSpPr>
        <p:spPr>
          <a:xfrm>
            <a:off x="685800" y="1676400"/>
            <a:ext cx="7924799" cy="4759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Was not recognizing that the SRS was hard to place a failure of primary or secondary research?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“… Hadn’t talked to enough doctors early on when we were still in that design stage.  For example, we chose an insertion guide wire that was larger than the standard …”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3MIDVT84\MPj04424770000[1].jpg" id="5321" name="Shape 5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00" y="2514600"/>
            <a:ext cx="914400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FLWGOYTF\MMj02364510000[1].gif" id="5322" name="Shape 53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5562600"/>
            <a:ext cx="1219199" cy="121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 Why sharp rise in Entrepreneurship among women, ethnic minorities, LGBT etc?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educational attainment than previously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Avoid discrimination by employer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 a non-discriminatory work environment for employees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Chance to mentor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Pj04395360000[1]" id="666" name="Shape 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6512" y="4911725"/>
            <a:ext cx="1919287" cy="103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6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Shape 5327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28" name="Shape 5328"/>
          <p:cNvSpPr txBox="1"/>
          <p:nvPr>
            <p:ph idx="1" type="subTitle"/>
          </p:nvPr>
        </p:nvSpPr>
        <p:spPr>
          <a:xfrm>
            <a:off x="304800" y="1600200"/>
            <a:ext cx="7467600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feedback does Sarah get from SRS trials by Taylor Medical Supply?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positive feedback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Redesigned SRS stent performs as expected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247540000[1]" id="5329" name="Shape 5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4727575"/>
            <a:ext cx="1822449" cy="1901824"/>
          </a:xfrm>
          <a:prstGeom prst="rect">
            <a:avLst/>
          </a:prstGeom>
          <a:noFill/>
          <a:ln cap="flat" cmpd="sng" w="9525">
            <a:solidFill>
              <a:srgbClr val="FF3399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3" name="Shape 5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4" name="Shape 5334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35" name="Shape 5335"/>
          <p:cNvSpPr txBox="1"/>
          <p:nvPr>
            <p:ph idx="1" type="subTitle"/>
          </p:nvPr>
        </p:nvSpPr>
        <p:spPr>
          <a:xfrm>
            <a:off x="457200" y="1752600"/>
            <a:ext cx="7772400" cy="4683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does the income statement in Exhibit 6 tell us?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Operating expenses first year about $0.5M; No revenues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-Losses first 2 years ~ $2M</a:t>
            </a:r>
          </a:p>
          <a:p>
            <a:pPr indent="0" lvl="0" marL="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Breakeven Year 3</a:t>
            </a:r>
          </a:p>
          <a:p>
            <a:pPr indent="0" lvl="0" marL="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 Earnings over 1</a:t>
            </a:r>
            <a:r>
              <a:rPr b="1" baseline="3000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5 Years = ~ $19M</a:t>
            </a:r>
          </a:p>
          <a:p>
            <a:pPr indent="0" lvl="0" marL="0" marR="0" rtl="0" algn="l">
              <a:lnSpc>
                <a:spcPct val="8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 how fast revenue rises – realistic?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Seems too ambitious</a:t>
            </a: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109850000[1]" id="5336" name="Shape 53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036" y="3124200"/>
            <a:ext cx="1477961" cy="1462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0" name="Shape 5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1" name="Shape 5341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42" name="Shape 5342"/>
          <p:cNvSpPr txBox="1"/>
          <p:nvPr>
            <p:ph idx="1" type="subTitle"/>
          </p:nvPr>
        </p:nvSpPr>
        <p:spPr>
          <a:xfrm>
            <a:off x="533400" y="1600200"/>
            <a:ext cx="8077199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new investors join the Newland team?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Fallon (banking software venture)&amp;      Grimes (adventure sports vacation portal), harvested angel investors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aggressive; want Newland Medical to get acquired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lack experience in medical technology startups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4098650000[1]" id="5343" name="Shape 5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7300" y="2120900"/>
            <a:ext cx="1536699" cy="1536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359310000[1]" id="5344" name="Shape 53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5675" y="5403850"/>
            <a:ext cx="1838325" cy="14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8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Shape 5349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50" name="Shape 5350"/>
          <p:cNvSpPr txBox="1"/>
          <p:nvPr>
            <p:ph idx="1" type="subTitle"/>
          </p:nvPr>
        </p:nvSpPr>
        <p:spPr>
          <a:xfrm>
            <a:off x="533400" y="1600200"/>
            <a:ext cx="8077199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 you think of Newland’s team?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terms of development, Sarah and Grainer        strong research team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She could have benefited from someone on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with start-up experience in medical technology ventures      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Someone with a financial background might also have been useful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Z1LGBXAO\MPj04384750000[1].jpg" id="5351" name="Shape 5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5137150"/>
            <a:ext cx="1593849" cy="17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5" name="Shape 5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6" name="Shape 5356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57" name="Shape 5357"/>
          <p:cNvSpPr txBox="1"/>
          <p:nvPr>
            <p:ph idx="1" type="subTitle"/>
          </p:nvPr>
        </p:nvSpPr>
        <p:spPr>
          <a:xfrm>
            <a:off x="533400" y="1600200"/>
            <a:ext cx="8077199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does Sarah hire an investment banker?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act as an intermediary between Newland and potential buyers</a:t>
            </a:r>
          </a:p>
        </p:txBody>
      </p:sp>
      <p:pic>
        <p:nvPicPr>
          <p:cNvPr descr="C:\Documents and Settings\jgolden\Local Settings\Temporary Internet Files\Content.IE5\QD70ORSC\MCj02304530000[1].wmf" id="5358" name="Shape 5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6150" y="4725987"/>
            <a:ext cx="2171700" cy="1751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2" name="Shape 5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3" name="Shape 5363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64" name="Shape 5364"/>
          <p:cNvSpPr txBox="1"/>
          <p:nvPr>
            <p:ph idx="1" type="subTitle"/>
          </p:nvPr>
        </p:nvSpPr>
        <p:spPr>
          <a:xfrm>
            <a:off x="304800" y="1600200"/>
            <a:ext cx="8305799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offer develops?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$9.5 M earnout from middle-tier medical supply distributor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Sarah must stay on as president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Must develop innovative line of stints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research funds provided for this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Fallon &amp; Grimes will not invest any more in venture unless they get more equity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2378690000[1]" id="5365" name="Shape 5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5350" y="5345112"/>
            <a:ext cx="1974850" cy="158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9" name="Shape 5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0" name="Shape 5370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71" name="Shape 5371"/>
          <p:cNvSpPr txBox="1"/>
          <p:nvPr>
            <p:ph idx="1" type="subTitle"/>
          </p:nvPr>
        </p:nvSpPr>
        <p:spPr>
          <a:xfrm>
            <a:off x="304800" y="1600200"/>
            <a:ext cx="8305799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Do you think this is an attractive offer for Sarah?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Seems heavy on the demands; light on resources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Must develop innovative line of stints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research funds provided for this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Fallon &amp; Grimes will not invest any more in venture unless they get more equity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8O38YCYS\MCj04377770000[1].wmf" id="5372" name="Shape 5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4550" y="3241675"/>
            <a:ext cx="1797049" cy="18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6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Shape 5377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78" name="Shape 5378"/>
          <p:cNvSpPr txBox="1"/>
          <p:nvPr>
            <p:ph idx="1" type="subTitle"/>
          </p:nvPr>
        </p:nvSpPr>
        <p:spPr>
          <a:xfrm>
            <a:off x="304800" y="1524000"/>
            <a:ext cx="8610599" cy="4987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personal life responsibility complicates the picture?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She and husband are expecting their first child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Can she be a new mother and run a medical instrument design company?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Seems like a terrific burden, probably less so today with internet.  Husband might also be of help with child care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8140000[1]" id="5379" name="Shape 53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0" y="1676400"/>
            <a:ext cx="13525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BD04975_0000[1]" id="5380" name="Shape 53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7200" y="5437187"/>
            <a:ext cx="1371599" cy="14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4" name="Shape 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5" name="Shape 5385"/>
          <p:cNvSpPr txBox="1"/>
          <p:nvPr>
            <p:ph type="ctrTitle"/>
          </p:nvPr>
        </p:nvSpPr>
        <p:spPr>
          <a:xfrm>
            <a:off x="762000" y="76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Newland Med Tech Case</a:t>
            </a:r>
          </a:p>
        </p:txBody>
      </p:sp>
      <p:sp>
        <p:nvSpPr>
          <p:cNvPr id="5386" name="Shape 5386"/>
          <p:cNvSpPr txBox="1"/>
          <p:nvPr>
            <p:ph idx="1" type="subTitle"/>
          </p:nvPr>
        </p:nvSpPr>
        <p:spPr>
          <a:xfrm>
            <a:off x="304800" y="1600200"/>
            <a:ext cx="8381999" cy="49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Should she sell out  &amp; reward her investors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?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Pro: With the earnout, she gets a significant harvest.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Con: She still must run the company, produce a new stent line, raise funds to do so, and take care of an infant.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605160000[1]" id="5387" name="Shape 5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4062" y="5543550"/>
            <a:ext cx="1887537" cy="116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1" name="Shape 5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2" name="Shape 5392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rgbClr val="0066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Northwest Community Ventures (NCV)</a:t>
            </a:r>
          </a:p>
        </p:txBody>
      </p:sp>
      <p:sp>
        <p:nvSpPr>
          <p:cNvPr id="5393" name="Shape 5393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RUK9TIGQ\MC900156889[1].wmf" id="5394" name="Shape 5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3281362"/>
            <a:ext cx="2514599" cy="2509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6WEU9EH\MC900156909[1].wmf" id="5395" name="Shape 53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3281362"/>
            <a:ext cx="2257425" cy="2357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American Dream: for Young at </a:t>
            </a:r>
            <a:r>
              <a:rPr b="1" i="0" lang="en-US" sz="3200" u="none" cap="none" strike="noStrike">
                <a:solidFill>
                  <a:srgbClr val="FF3300"/>
                </a:solidFill>
                <a:latin typeface="Corben"/>
                <a:ea typeface="Corben"/>
                <a:cs typeface="Corben"/>
                <a:sym typeface="Corben"/>
              </a:rPr>
              <a:t>Start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1994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poll of high school seniors.  What percent hoped to start own business?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70%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Percent HS seniors who want-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ed to start their own businesses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generation earlier?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10% 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2004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 Today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poll found that 47% women and 38% men want to run their own company.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ratio_Alger_Jr-young" id="672" name="Shape 6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1225" y="2574925"/>
            <a:ext cx="1425574" cy="2225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aggeddick" id="673" name="Shape 6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2781300"/>
            <a:ext cx="1371599" cy="20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4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9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Shape 540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It’s the Pre-Case Background Show!</a:t>
            </a:r>
          </a:p>
        </p:txBody>
      </p:sp>
      <p:sp>
        <p:nvSpPr>
          <p:cNvPr id="5401" name="Shape 5401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JBXBU4O8\MC900250417[1].wmf" id="5402" name="Shape 54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4275" y="2381250"/>
            <a:ext cx="1990724" cy="2495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JBXBU4O8\MC900435436[1].wmf" id="5403" name="Shape 54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8325" y="4711700"/>
            <a:ext cx="1844674" cy="1841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RPJGL4S\MC900433668[1].wmf" id="5404" name="Shape 54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1828800"/>
            <a:ext cx="1841499" cy="124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JBXBU4O8\MP900427775[1].jpg" id="5405" name="Shape 54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150" y="4267200"/>
            <a:ext cx="3117849" cy="2287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RPJGL4S\MP900400062[1].jpg" id="5406" name="Shape 540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6000" y="2128836"/>
            <a:ext cx="2408236" cy="160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0" name="Shape 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Shape 5411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Exhibit 1: Community Development Financial Institutions in 2005</a:t>
            </a:r>
          </a:p>
        </p:txBody>
      </p:sp>
      <p:sp>
        <p:nvSpPr>
          <p:cNvPr id="5412" name="Shape 5412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500 community development loan funds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275 community development credit unions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080 Venture Capital Funds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050 Community Development Banks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JBXBU4O8\MC900363864[1].wmf" id="5413" name="Shape 5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3850" y="3397250"/>
            <a:ext cx="1936749" cy="163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7" name="Shape 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8" name="Shape 5418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Community Development Bank</a:t>
            </a:r>
          </a:p>
        </p:txBody>
      </p:sp>
      <p:sp>
        <p:nvSpPr>
          <p:cNvPr id="5419" name="Shape 5419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Provides capital to rebuild depressed communities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Targets lending and investment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JBXBU4O8\MP900149098[1].jpg" id="5420" name="Shape 5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4267200"/>
            <a:ext cx="3657600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RPJGL4S\MP900443810[1].jpg" id="5421" name="Shape 54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4848225"/>
            <a:ext cx="2217736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5" name="Shape 5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6" name="Shape 5426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Community development loan fund</a:t>
            </a:r>
          </a:p>
        </p:txBody>
      </p:sp>
      <p:sp>
        <p:nvSpPr>
          <p:cNvPr id="5427" name="Shape 5427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Aggregates capital from individual &amp; institutional social investors at below-market rates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Lends to nonprofit housing &amp; business developers in depressed areas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LHES21E1\MP900433081[1].jpg" id="5428" name="Shape 54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6312" y="2819400"/>
            <a:ext cx="2122487" cy="224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2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3" name="Shape 5433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Community Development Venture Capital Funds (CDVC)</a:t>
            </a:r>
          </a:p>
        </p:txBody>
      </p:sp>
      <p:sp>
        <p:nvSpPr>
          <p:cNvPr id="5434" name="Shape 5434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Provide equity for medium sized business projects and community real estate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IRR (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Internal Rate of Return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) 10% to 12%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IRR for traditional VC is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25% to 35%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Relatively new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LHES21E1\MC900383494[1].wmf" id="5435" name="Shape 5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4572000"/>
            <a:ext cx="1468437" cy="18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9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Shape 5440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is IRR (Internal Rate of Return)?</a:t>
            </a:r>
          </a:p>
        </p:txBody>
      </p:sp>
      <p:sp>
        <p:nvSpPr>
          <p:cNvPr id="5441" name="Shape 5441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It’s rate that makes net present value of investment equal to zero.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 invest $500 in a project that brings me a return of $600 next year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$600/(1 + IRR) = $500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IRR = 20%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RUK9TIGQ\MC900056251[1].wmf" id="5442" name="Shape 54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3337" y="4987925"/>
            <a:ext cx="1770061" cy="1336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RPJGL4S\MC900358535[1].wmf" id="5443" name="Shape 54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05600" y="2392361"/>
            <a:ext cx="942975" cy="579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7" name="Shape 5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8" name="Shape 5448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CDVC Funds          vs.       VC Funds</a:t>
            </a:r>
          </a:p>
        </p:txBody>
      </p:sp>
      <p:sp>
        <p:nvSpPr>
          <p:cNvPr id="5449" name="Shape 5449"/>
          <p:cNvSpPr txBox="1"/>
          <p:nvPr>
            <p:ph idx="1" type="body"/>
          </p:nvPr>
        </p:nvSpPr>
        <p:spPr>
          <a:xfrm>
            <a:off x="381000" y="1752600"/>
            <a:ext cx="8763000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Capital: $300 million   vs.      $134 billion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Ave. Investment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$186K  vs.      $13.2 M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IRR:             10% - 12% vs.       25% - 35%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Time Frame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    5 – 8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years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vs.      3 – 5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years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Fund Sources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Gov’t, foundations  Pension fund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LHES21E1\MC900299381[1].wmf" id="5450" name="Shape 5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2133600"/>
            <a:ext cx="762000" cy="758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RUK9TIGQ\MP900309031[1].jpg" id="5451" name="Shape 5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7200" y="3151186"/>
            <a:ext cx="990599" cy="658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GXUNQMEI\MC900185974[1].wmf" id="5452" name="Shape 54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" y="6091237"/>
            <a:ext cx="609599" cy="61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6" name="Shape 5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" name="Shape 5457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Funding Sources for CDVCs</a:t>
            </a:r>
          </a:p>
        </p:txBody>
      </p:sp>
      <p:sp>
        <p:nvSpPr>
          <p:cNvPr id="5458" name="Shape 5458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Banks						31%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Federal Government			25 %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Foundations &amp; family trusts	17 %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State &amp; Local Government	11 %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LHES21E1\MC900195310[1].wmf" id="5459" name="Shape 54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1524000"/>
            <a:ext cx="180657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3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Shape 5464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Appendix: Note on VC Investing</a:t>
            </a:r>
          </a:p>
        </p:txBody>
      </p:sp>
      <p:sp>
        <p:nvSpPr>
          <p:cNvPr id="5465" name="Shape 5465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Establish fund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Target Invest. Opportunities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030A0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rgbClr val="7030A0"/>
                </a:solidFill>
                <a:latin typeface="Arial Black"/>
                <a:ea typeface="Arial Black"/>
                <a:cs typeface="Arial Black"/>
                <a:sym typeface="Arial Black"/>
              </a:rPr>
              <a:t>Raise Capital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for Investment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rgbClr val="0070C0"/>
                </a:solidFill>
                <a:latin typeface="Arial Black"/>
                <a:ea typeface="Arial Black"/>
                <a:cs typeface="Arial Black"/>
                <a:sym typeface="Arial Black"/>
              </a:rPr>
              <a:t>Generate Deal Flow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Find new ventures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6600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rgbClr val="FF6600"/>
                </a:solidFill>
                <a:latin typeface="Arial Black"/>
                <a:ea typeface="Arial Black"/>
                <a:cs typeface="Arial Black"/>
                <a:sym typeface="Arial Black"/>
              </a:rPr>
              <a:t>Screen &amp; evaluate</a:t>
            </a:r>
            <a:r>
              <a:rPr b="0" i="0" lang="en-US" sz="2800" u="none" cap="none" strike="noStrike">
                <a:solidFill>
                  <a:srgbClr val="FF660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deals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 Black"/>
              <a:buChar char="•"/>
            </a:pPr>
            <a:r>
              <a:rPr b="1" i="1" lang="en-US" sz="2800" u="none" cap="none" strike="noStrike">
                <a:solidFill>
                  <a:srgbClr val="C00000"/>
                </a:solidFill>
                <a:latin typeface="Arial Black"/>
                <a:ea typeface="Arial Black"/>
                <a:cs typeface="Arial Black"/>
                <a:sym typeface="Arial Black"/>
              </a:rPr>
              <a:t>Valuate &amp; negotiate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Structure Deals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 Black"/>
              <a:buChar char="•"/>
            </a:pPr>
            <a:r>
              <a:rPr b="1" i="1" lang="en-US" sz="2400" u="none" cap="none" strike="noStrike">
                <a:solidFill>
                  <a:srgbClr val="00B050"/>
                </a:solidFill>
                <a:latin typeface="Arial Black"/>
                <a:ea typeface="Arial Black"/>
                <a:cs typeface="Arial Black"/>
                <a:sym typeface="Arial Black"/>
              </a:rPr>
              <a:t>Add Value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Strategy, expertise, board membership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Arial Black"/>
              <a:buChar char="•"/>
            </a:pPr>
            <a:r>
              <a:rPr b="1" i="1" lang="en-US" sz="2400" u="none" cap="none" strike="noStrike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rPr>
              <a:t>Execute Exit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Sale, IPO, Merger, Liquidtation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H6WEU9EH\MC900383246[1].wmf" id="5466" name="Shape 5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7800" y="5410200"/>
            <a:ext cx="11938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Program Files\Microsoft Office\MEDIA\CAGCAT10\j0283209.gif" id="5467" name="Shape 54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5911" y="2468561"/>
            <a:ext cx="903286" cy="884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5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5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1" name="Shape 5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2" name="Shape 5472"/>
          <p:cNvSpPr txBox="1"/>
          <p:nvPr>
            <p:ph type="title"/>
          </p:nvPr>
        </p:nvSpPr>
        <p:spPr>
          <a:xfrm>
            <a:off x="550862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Appendix: Flows of Venture Capital</a:t>
            </a:r>
          </a:p>
        </p:txBody>
      </p:sp>
      <p:sp>
        <p:nvSpPr>
          <p:cNvPr id="5473" name="Shape 5473"/>
          <p:cNvSpPr txBox="1"/>
          <p:nvPr>
            <p:ph idx="1" type="body"/>
          </p:nvPr>
        </p:nvSpPr>
        <p:spPr>
          <a:xfrm>
            <a:off x="152400" y="1524000"/>
            <a:ext cx="89916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Investors         VC Firms   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Portfolio Companies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Provide Capital   Identify Opp.           Use Capital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Transact Deals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Monitor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&amp;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Add Value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Raise Additional $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--------------------------------------------------------------------------------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Limited Partners  General Partners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Pension Funds                                                Opportunity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Individuals                                                      - Recognition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Corporations					 - Creation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Corps, Insur. Comp				 - Execution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Endowments					  Create Value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</a:t>
            </a:r>
          </a:p>
          <a:p>
            <a:pPr indent="0" lvl="4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GXUNQMEI\MP900182466[1].jpg" id="5474" name="Shape 5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5700" y="5181600"/>
            <a:ext cx="17145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3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3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any one time the proportion of adults population attempting to start a business of some kind is?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10%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Roper Starch poll: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69%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entrepreneurs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only </a:t>
            </a: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40%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Fortune 500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executives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Agreed that “I love what I do for a living”</a:t>
            </a:r>
          </a:p>
        </p:txBody>
      </p:sp>
      <p:pic>
        <p:nvPicPr>
          <p:cNvPr descr="j0195812"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3561" y="2519361"/>
            <a:ext cx="1773236" cy="1824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0235241" id="682" name="Shape 6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6462" y="5535612"/>
            <a:ext cx="1811337" cy="124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8" name="Shape 5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9" name="Shape 5479"/>
          <p:cNvSpPr txBox="1"/>
          <p:nvPr>
            <p:ph type="title"/>
          </p:nvPr>
        </p:nvSpPr>
        <p:spPr>
          <a:xfrm>
            <a:off x="550862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Appendix: Flows of Venture Capital</a:t>
            </a:r>
          </a:p>
        </p:txBody>
      </p:sp>
      <p:sp>
        <p:nvSpPr>
          <p:cNvPr id="5480" name="Shape 5480"/>
          <p:cNvSpPr txBox="1"/>
          <p:nvPr>
            <p:ph idx="1" type="body"/>
          </p:nvPr>
        </p:nvSpPr>
        <p:spPr>
          <a:xfrm>
            <a:off x="152400" y="1524000"/>
            <a:ext cx="8991600" cy="533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Limited Partners  General Partners  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Pension Funds                                                Opportunity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Individuals                                                      - Recognition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Corporations					 - Creation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Corps, Insur. Comp				 - Execution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Endowments					  Create Value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        2% to 3% annual fee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        15% - 25 % capital gains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75% - 85% cap gain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Plus principal</a:t>
            </a:r>
          </a:p>
          <a:p>
            <a:pPr indent="0" lvl="4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RUK9TIGQ\MP900178022[1].jpg" id="5481" name="Shape 5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800" y="4419600"/>
            <a:ext cx="1524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JBXBU4O8\MP900362609[1].jpg" id="5482" name="Shape 54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2805111"/>
            <a:ext cx="2362200" cy="1157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6" name="Shape 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7" name="Shape 5487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Key Terms</a:t>
            </a:r>
          </a:p>
        </p:txBody>
      </p:sp>
      <p:sp>
        <p:nvSpPr>
          <p:cNvPr id="5488" name="Shape 5488"/>
          <p:cNvSpPr txBox="1"/>
          <p:nvPr>
            <p:ph idx="1" type="body"/>
          </p:nvPr>
        </p:nvSpPr>
        <p:spPr>
          <a:xfrm>
            <a:off x="0" y="1524000"/>
            <a:ext cx="9144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Deal sourcing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identify promising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companies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Due Diligence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Research deal viability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Decision making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management decision &amp; board review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1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Corporate governance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with seat on  company’s board of directors, help govern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Operational Assistance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: assist company with both personal and professional efforts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GXUNQMEI\MP900400505[1].jpg" id="5489" name="Shape 5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0161" y="3352800"/>
            <a:ext cx="1189037" cy="9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3" name="Shape 5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4" name="Shape 5494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Exhibit 6: NVC Projections</a:t>
            </a:r>
          </a:p>
        </p:txBody>
      </p:sp>
      <p:sp>
        <p:nvSpPr>
          <p:cNvPr id="5495" name="Shape 5495"/>
          <p:cNvSpPr txBox="1"/>
          <p:nvPr>
            <p:ph idx="1" type="body"/>
          </p:nvPr>
        </p:nvSpPr>
        <p:spPr>
          <a:xfrm>
            <a:off x="381000" y="1752600"/>
            <a:ext cx="87630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0" i="0" lang="en-US" sz="2800" u="none" cap="none" strike="noStrike">
                <a:solidFill>
                  <a:srgbClr val="006600"/>
                </a:solidFill>
                <a:latin typeface="Arial Black"/>
                <a:ea typeface="Arial Black"/>
                <a:cs typeface="Arial Black"/>
                <a:sym typeface="Arial Black"/>
              </a:rPr>
              <a:t>Year                    1             2              3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Capital Call      $1000K    $3000K  $4000K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Managem’t Fee    300K        300K      300K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Investments                         600K    2800K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Divestments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Distribution to Investors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Carried interest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*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* Capital gain to general partners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5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9" name="Shape 5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0" name="Shape 550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So… Let the Case Begin!</a:t>
            </a:r>
          </a:p>
        </p:txBody>
      </p:sp>
      <p:sp>
        <p:nvSpPr>
          <p:cNvPr id="5501" name="Shape 5501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C900436222[1].png" id="5502" name="Shape 5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1490662"/>
            <a:ext cx="5062536" cy="5062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6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Shape 550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is Michelle Foster and what is she doing at the start of the case?</a:t>
            </a:r>
          </a:p>
        </p:txBody>
      </p:sp>
      <p:sp>
        <p:nvSpPr>
          <p:cNvPr id="5508" name="Shape 5508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Meeting with rural Entrepreneurs and explains how NCV can help them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Two questions on her mind: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Can institutional investors be  attracted NCV’s socially responsible VC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 Strained relationship with Eileen         O’Brien, founder of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NCV’s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parent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company</a:t>
            </a:r>
          </a:p>
        </p:txBody>
      </p:sp>
      <p:pic>
        <p:nvPicPr>
          <p:cNvPr descr="C:\Documents and Settings\jgolden\Local Settings\Temporary Internet Files\Content.IE5\GXUNQMEI\MP900227559[1].jpg" id="5509" name="Shape 5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2362200"/>
            <a:ext cx="1731962" cy="213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6WEU9EH\MP900400557[1].jpg" id="5510" name="Shape 5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667000"/>
            <a:ext cx="762000" cy="6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4" name="Shape 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5" name="Shape 5515"/>
          <p:cNvSpPr txBox="1"/>
          <p:nvPr>
            <p:ph type="title"/>
          </p:nvPr>
        </p:nvSpPr>
        <p:spPr>
          <a:xfrm>
            <a:off x="5334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is Eileen O’Brien?</a:t>
            </a:r>
          </a:p>
        </p:txBody>
      </p:sp>
      <p:sp>
        <p:nvSpPr>
          <p:cNvPr id="5516" name="Shape 5516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1960s Civil Rights 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activist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Arrives in rural Oregon late ’70s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Wants to raise living standard of                rural poor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Also concerned with environment  waters, farms, forests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LHES21E1\MC900083661[1].wmf" id="5517" name="Shape 5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6336" y="1600200"/>
            <a:ext cx="1236661" cy="1831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6WEU9EH\MC900083671[1].wmf" id="5518" name="Shape 55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29486" y="5230812"/>
            <a:ext cx="1814512" cy="1550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6WEU9EH\MC900155152[1].wmf" id="5519" name="Shape 55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75550" y="3608387"/>
            <a:ext cx="1187449" cy="1344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3" name="Shape 5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4" name="Shape 5524"/>
          <p:cNvSpPr txBox="1"/>
          <p:nvPr>
            <p:ph type="title"/>
          </p:nvPr>
        </p:nvSpPr>
        <p:spPr>
          <a:xfrm>
            <a:off x="5334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is Grassroots Business Initiatives (GBI)</a:t>
            </a:r>
          </a:p>
        </p:txBody>
      </p:sp>
      <p:sp>
        <p:nvSpPr>
          <p:cNvPr id="5525" name="Shape 5525"/>
          <p:cNvSpPr txBox="1"/>
          <p:nvPr>
            <p:ph idx="1" type="body"/>
          </p:nvPr>
        </p:nvSpPr>
        <p:spPr>
          <a:xfrm>
            <a:off x="304800" y="1676400"/>
            <a:ext cx="8839199" cy="5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GBI community development corp.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Makes loans to Businesses (conditional on improved wages, working environment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Fosters employment growth, but protects environment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Subsidized by federal &amp; state gov’t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Generate income by 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spread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 capital cost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6WEU9EH\MP900431781[1].jpg" id="5526" name="Shape 5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4495800"/>
            <a:ext cx="1295400" cy="892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LHES21E1\MP900431783[1].jpg" id="5527" name="Shape 55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4800" y="1747836"/>
            <a:ext cx="914400" cy="61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1" name="Shape 5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" name="Shape 5532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Funding Problems did GBI face after 2000?</a:t>
            </a:r>
          </a:p>
        </p:txBody>
      </p:sp>
      <p:sp>
        <p:nvSpPr>
          <p:cNvPr id="5533" name="Shape 5533"/>
          <p:cNvSpPr txBox="1"/>
          <p:nvPr>
            <p:ph idx="1" type="body"/>
          </p:nvPr>
        </p:nvSpPr>
        <p:spPr>
          <a:xfrm>
            <a:off x="384175" y="154305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That 2000 Election …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Sharp government cutbacks on    federal programs used by GBI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O’Brien spends more time on fund-raising, a distraction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Decides to close funding gap with a for-profit investment fund</a:t>
            </a:r>
          </a:p>
        </p:txBody>
      </p:sp>
      <p:pic>
        <p:nvPicPr>
          <p:cNvPr descr="C:\Documents and Settings\jgolden\Local Settings\Temporary Internet Files\Content.IE5\GXUNQMEI\MP900384726[1].jpg" id="5534" name="Shape 55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8336" y="1543050"/>
            <a:ext cx="1744661" cy="1733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RUK9TIGQ\MP900384874[1].jpg" id="5535" name="Shape 55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5607050"/>
            <a:ext cx="1066799" cy="102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9" name="Shape 5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0" name="Shape 5540"/>
          <p:cNvSpPr txBox="1"/>
          <p:nvPr>
            <p:ph type="title"/>
          </p:nvPr>
        </p:nvSpPr>
        <p:spPr>
          <a:xfrm>
            <a:off x="457200" y="274637"/>
            <a:ext cx="8305799" cy="1477961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Birth of Community Development Venture Capital </a:t>
            </a:r>
          </a:p>
        </p:txBody>
      </p:sp>
      <p:sp>
        <p:nvSpPr>
          <p:cNvPr id="5541" name="Shape 5541"/>
          <p:cNvSpPr txBox="1"/>
          <p:nvPr>
            <p:ph idx="1" type="body"/>
          </p:nvPr>
        </p:nvSpPr>
        <p:spPr>
          <a:xfrm>
            <a:off x="457200" y="187483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Idea develops in 1990s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Taking equity stake in rural ventures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Looking for </a:t>
            </a:r>
            <a:r>
              <a:rPr b="1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double bottom line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– financial returns on investment &amp; return to local community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542" name="Shape 55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9300" y="4953000"/>
            <a:ext cx="1739899" cy="16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6" name="Shape 5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7" name="Shape 5547"/>
          <p:cNvSpPr txBox="1"/>
          <p:nvPr>
            <p:ph type="title"/>
          </p:nvPr>
        </p:nvSpPr>
        <p:spPr>
          <a:xfrm>
            <a:off x="457200" y="274637"/>
            <a:ext cx="8305799" cy="1477961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Birth of Northwest Communities Venture Fund (NVC)</a:t>
            </a:r>
          </a:p>
        </p:txBody>
      </p:sp>
      <p:sp>
        <p:nvSpPr>
          <p:cNvPr id="5548" name="Shape 5548"/>
          <p:cNvSpPr txBox="1"/>
          <p:nvPr>
            <p:ph idx="1" type="body"/>
          </p:nvPr>
        </p:nvSpPr>
        <p:spPr>
          <a:xfrm>
            <a:off x="457200" y="187483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O’Brien gets board to create $10 M VC fund (NVC)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GBI will be a limited partner – what does that entail?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does O’Brien bring in             Michelle Foster?</a:t>
            </a:r>
          </a:p>
        </p:txBody>
      </p:sp>
      <p:pic>
        <p:nvPicPr>
          <p:cNvPr id="5549" name="Shape 55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4565650"/>
            <a:ext cx="2247900" cy="221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Mega-entrepreneurs who started in their 20s whom many know: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Michael Dell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Phil Knight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Filo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&amp; Jerry Yang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dell" id="689" name="Shape 6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625" y="2093911"/>
            <a:ext cx="1527175" cy="17922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ike" id="690" name="Shape 6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260000">
            <a:off x="3962399" y="2819399"/>
            <a:ext cx="1333500" cy="10191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in_01060419085414004951" id="691" name="Shape 6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500000">
            <a:off x="5975350" y="4549775"/>
            <a:ext cx="1644649" cy="1089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_yang_filo" id="692" name="Shape 6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900000">
            <a:off x="3657599" y="4571999"/>
            <a:ext cx="1928812" cy="1916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3" name="Shape 5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4" name="Shape 55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is Foster’s Background?</a:t>
            </a:r>
          </a:p>
        </p:txBody>
      </p:sp>
      <p:sp>
        <p:nvSpPr>
          <p:cNvPr id="5555" name="Shape 5555"/>
          <p:cNvSpPr txBox="1"/>
          <p:nvPr>
            <p:ph idx="1" type="body"/>
          </p:nvPr>
        </p:nvSpPr>
        <p:spPr>
          <a:xfrm>
            <a:off x="457200" y="15240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Her parents were 1960s liberal minded Californians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MBA from Babson, partner in prest. VC firm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1" i="1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Why does she leave that job?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Likes concept of socially-responsible VC firm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What’s opportunity cost of joining NVC?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50% pay cut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1" i="1" lang="en-US" sz="24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How much capital did she raise?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$10 M in 18 months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</a:t>
            </a:r>
          </a:p>
        </p:txBody>
      </p:sp>
      <p:pic>
        <p:nvPicPr>
          <p:cNvPr descr="C:\Documents and Settings\jgolden\Local Settings\Temporary Internet Files\Content.IE5\RUK9TIGQ\MC900083429[1].wmf" id="5556" name="Shape 55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7312" y="4683125"/>
            <a:ext cx="2554286" cy="21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0" name="Shape 5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1" name="Shape 55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heads up NCB’s Investment Staff? What is their background?</a:t>
            </a:r>
          </a:p>
        </p:txBody>
      </p:sp>
      <p:sp>
        <p:nvSpPr>
          <p:cNvPr id="5562" name="Shape 5562"/>
          <p:cNvSpPr txBox="1"/>
          <p:nvPr>
            <p:ph idx="1" type="body"/>
          </p:nvPr>
        </p:nvSpPr>
        <p:spPr>
          <a:xfrm>
            <a:off x="457200" y="16002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John Coolidge, MBA Stanford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Non-profit experience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Working 70 – 80 hrs / week in consulting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Young family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Gives up lucrative offer from Citibank               in SF to join NCV team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6WEU9EH\MC900438479[1].jpg" id="5563" name="Shape 5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0" y="1752600"/>
            <a:ext cx="1804987" cy="2659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6WEU9EH\MP900423608[1].jpg" id="5564" name="Shape 55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6461" y="5029200"/>
            <a:ext cx="1277936" cy="16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8" name="Shape 5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9" name="Shape 556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did NCV do to attract rural entrepreneurs?</a:t>
            </a:r>
          </a:p>
        </p:txBody>
      </p:sp>
      <p:sp>
        <p:nvSpPr>
          <p:cNvPr id="5570" name="Shape 5570"/>
          <p:cNvSpPr txBox="1"/>
          <p:nvPr>
            <p:ph idx="1" type="body"/>
          </p:nvPr>
        </p:nvSpPr>
        <p:spPr>
          <a:xfrm>
            <a:off x="457200" y="16002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Got leads from economic development agencies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Also provided educational                    seminars for rural                               entrepreneurs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Explained that by taking                       equity stake NCV was                          assuming risk, so deserved                   a sizeable chunk of profit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LHES21E1\MP900398781[1].jpg" id="5571" name="Shape 5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3662" y="2667000"/>
            <a:ext cx="2395537" cy="335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5" name="Shape 5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6" name="Shape 5576"/>
          <p:cNvSpPr txBox="1"/>
          <p:nvPr>
            <p:ph type="title"/>
          </p:nvPr>
        </p:nvSpPr>
        <p:spPr>
          <a:xfrm>
            <a:off x="533400" y="533400"/>
            <a:ext cx="8305799" cy="1493836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How many investments did NCV initiate?  What was the outcome</a:t>
            </a:r>
          </a:p>
        </p:txBody>
      </p:sp>
      <p:sp>
        <p:nvSpPr>
          <p:cNvPr id="5577" name="Shape 5577"/>
          <p:cNvSpPr txBox="1"/>
          <p:nvPr>
            <p:ph idx="1" type="body"/>
          </p:nvPr>
        </p:nvSpPr>
        <p:spPr>
          <a:xfrm>
            <a:off x="457200" y="2133600"/>
            <a:ext cx="8229600" cy="399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# Investigations:			 187     100%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Turned Down  			 163      87%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Dormant (not rejected)	    15       8%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Under active consideration     7       4%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Received Equity Investments  2       1%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GXUNQMEI\MP900442387[1].jpg" id="5578" name="Shape 5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300" y="5334000"/>
            <a:ext cx="17145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2" name="Shape 5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3" name="Shape 5583"/>
          <p:cNvSpPr txBox="1"/>
          <p:nvPr>
            <p:ph type="title"/>
          </p:nvPr>
        </p:nvSpPr>
        <p:spPr>
          <a:xfrm>
            <a:off x="533400" y="533400"/>
            <a:ext cx="8305799" cy="1493836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</a:t>
            </a:r>
            <a:r>
              <a:rPr b="0" i="1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serious</a:t>
            </a: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management problem develops? </a:t>
            </a:r>
            <a:b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</a:br>
          </a:p>
        </p:txBody>
      </p:sp>
      <p:sp>
        <p:nvSpPr>
          <p:cNvPr id="5584" name="Shape 5584"/>
          <p:cNvSpPr txBox="1"/>
          <p:nvPr>
            <p:ph idx="1" type="body"/>
          </p:nvPr>
        </p:nvSpPr>
        <p:spPr>
          <a:xfrm>
            <a:off x="457200" y="2133600"/>
            <a:ext cx="8229600" cy="399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O’Brien insists on influencing NCV investment decisions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 Black"/>
              <a:buChar char="•"/>
            </a:pPr>
            <a:r>
              <a:rPr b="0" i="1" lang="en-US" sz="2800" u="none" cap="none" strike="noStrike">
                <a:solidFill>
                  <a:srgbClr val="FF0000"/>
                </a:solidFill>
                <a:latin typeface="Arial Black"/>
                <a:ea typeface="Arial Black"/>
                <a:cs typeface="Arial Black"/>
                <a:sym typeface="Arial Black"/>
              </a:rPr>
              <a:t>Why is this wrong?     </a:t>
            </a:r>
            <a:r>
              <a:rPr b="0" i="0" lang="en-US" sz="2800" u="none" cap="none" strike="noStrike">
                <a:solidFill>
                  <a:srgbClr val="002060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Limited partners should play no role in investment decisions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Also lacks expertise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Wants NCV profit to offset                         GBI loss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RPJGL4S\MC910215944[1].jpg" id="5585" name="Shape 5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6075" y="4572000"/>
            <a:ext cx="2143125" cy="18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9" name="Shape 5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0" name="Shape 559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is Michelle Foster’s interesting hypothesis?  </a:t>
            </a:r>
          </a:p>
        </p:txBody>
      </p:sp>
      <p:sp>
        <p:nvSpPr>
          <p:cNvPr id="5591" name="Shape 5591"/>
          <p:cNvSpPr txBox="1"/>
          <p:nvPr>
            <p:ph idx="1" type="body"/>
          </p:nvPr>
        </p:nvSpPr>
        <p:spPr>
          <a:xfrm>
            <a:off x="457200" y="1600200"/>
            <a:ext cx="83057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CDVC funds 10% - 12%                                  very low relative to risk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If could raise returns to                                       15% - 22% could expand                                 the base of limited partners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This would enable her to                                 fund a $50 M to $100 M                                  investment pool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6WEU9EH\MC900213273[1].wmf" id="5592" name="Shape 55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3387" y="3121025"/>
            <a:ext cx="3173411" cy="3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6" name="Shape 5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7" name="Shape 5597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As the case ends, what is Foster’s plan?</a:t>
            </a:r>
          </a:p>
        </p:txBody>
      </p:sp>
      <p:sp>
        <p:nvSpPr>
          <p:cNvPr id="5598" name="Shape 559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She would like to spin NCV from GBI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Trying to find a way to do this without alienating O’Brien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Foster in the process of raising a 2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investment fund pool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HRPJGL4S\MP900401202[1].jpg" id="5599" name="Shape 5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1075" y="4575175"/>
            <a:ext cx="2092324" cy="167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3" name="Shape 5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4" name="Shape 5604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5605" name="Shape 5605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606" name="Shape 5606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7" name="Shape 5607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8" name="Shape 5608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9" name="Shape 5609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0" name="Shape 5610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5611" name="Shape 5611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2" name="Shape 5612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3" name="Shape 5613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4" name="Shape 5614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5615" name="Shape 5615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5616" name="Shape 5616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5617" name="Shape 5617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5618" name="Shape 5618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5619" name="Shape 5619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5620" name="Shape 5620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5621" name="Shape 5621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5622" name="Shape 5622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5623" name="Shape 5623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5624" name="Shape 5624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5625" name="Shape 5625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5626" name="Shape 5626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5627" name="Shape 5627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1" name="Shape 5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" name="Shape 5632"/>
          <p:cNvSpPr txBox="1"/>
          <p:nvPr>
            <p:ph type="ctrTitle"/>
          </p:nvPr>
        </p:nvSpPr>
        <p:spPr>
          <a:xfrm>
            <a:off x="533400" y="892175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5633" name="Shape 5633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QUICK LUBE CASE STUDY</a:t>
            </a:r>
          </a:p>
        </p:txBody>
      </p:sp>
      <p:pic>
        <p:nvPicPr>
          <p:cNvPr descr="MCj03112640000[1]" id="5634" name="Shape 56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2616200"/>
            <a:ext cx="2860674" cy="317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JBXBU4O8\MP900433192[1].jpg" id="5635" name="Shape 56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00" y="3335337"/>
            <a:ext cx="2501900" cy="1998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HRPJGL4S\MC900432433[1].wmf" id="5636" name="Shape 56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7025" y="3635375"/>
            <a:ext cx="1857375" cy="16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0" name="Shape 5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1" name="Shape 5641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642" name="Shape 5642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are the 3 companies of this case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Huston, major oil company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Super Lube, #1 franchisor of quick lube &amp; oil    change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-  Quick Lube Franchise Corporation (QLFC) largest franchisee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643" name="Shape 56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0216858" id="5644" name="Shape 56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5643562"/>
            <a:ext cx="1827211" cy="833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Two more business startup successes not as well known …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Roxanne Quimby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 Coleman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oxanne-final" id="698" name="Shape 6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2070100"/>
            <a:ext cx="2084387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s" id="699" name="Shape 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95550"/>
            <a:ext cx="968374" cy="102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convenient-truth-2" id="700" name="Shape 7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5961" y="4419600"/>
            <a:ext cx="1087437" cy="722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C_rgb300_url" id="701" name="Shape 7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4800" y="4191000"/>
            <a:ext cx="1904999" cy="1904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4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8" name="Shape 5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9" name="Shape 5649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650" name="Shape 5650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 what situation does QLFC find itself at case outset?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Huston Oil is its principal supplier, lead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Financing vehicle, and franchisor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</a:p>
        </p:txBody>
      </p:sp>
      <p:pic>
        <p:nvPicPr>
          <p:cNvPr descr="MCj03112640000[1]" id="5651" name="Shape 5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TN00546_0000[1]" id="5652" name="Shape 56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9650" y="5545137"/>
            <a:ext cx="1554162" cy="70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6" name="Shape 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7" name="Shape 5657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658" name="Shape 5658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did Super Lube come about? Who seized the opportunity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Serves lube, motor oil &amp; filter needs of motorists with its specialized buildings &amp; procedures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Jeff Martin founder (1979), Frank Herget on founding team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659" name="Shape 5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812410000[1]" id="5660" name="Shape 5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1125" y="4540250"/>
            <a:ext cx="1301749" cy="224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4" name="Shape 5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5" name="Shape 5665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666" name="Shape 5666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was QLFC founded?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Herget’s interested in operating service centers, which are franchisees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Swaps his Super Lube founder’s stock to purchase his first franchise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667" name="Shape 56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0822690000[1]" id="5668" name="Shape 56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4951412"/>
            <a:ext cx="1795461" cy="175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2" name="Shape 5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3" name="Shape 5673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674" name="Shape 5674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was Herget’s growth strategy for QLFC?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-Built chain of service stations throughout CA &amp; WA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From 1982-91 service station centers rose from 2 to 47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Greatest growth from 1985-89, little thereafter (See Exhibit A)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</a:p>
        </p:txBody>
      </p:sp>
      <p:pic>
        <p:nvPicPr>
          <p:cNvPr descr="MCj03112640000[1]" id="5675" name="Shape 56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125900000[1]" id="5676" name="Shape 56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6312" y="5316537"/>
            <a:ext cx="2109786" cy="161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0" name="Shape 5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1" name="Shape 5681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682" name="Shape 5682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Was QLFC highly profitable?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-No. For FY 1991 Net Income about 3% of sales  Net Income $955K; sales $31.22 M   (See Exhibit B)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descr="MCj03112640000[1]" id="5683" name="Shape 56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AG00398_0000[1]" id="5684" name="Shape 56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2400" y="4695825"/>
            <a:ext cx="9715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8" name="Shape 5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9" name="Shape 5689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690" name="Shape 5690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was QLFC’s growth financed?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debt &amp; equity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Former Super Lube employees left franchisor to join QLFC senior management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Purchased QLFC stock by selling stock in Super Lube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-Oregon Bank lends $4M; Texas Bank lends $3M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-Huston Oil provided $6.5M </a:t>
            </a:r>
          </a:p>
        </p:txBody>
      </p:sp>
      <p:pic>
        <p:nvPicPr>
          <p:cNvPr descr="MCj03112640000[1]" id="5691" name="Shape 5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247640000[1]" id="5692" name="Shape 56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025" y="4772025"/>
            <a:ext cx="2009774" cy="17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6" name="Shape 5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7" name="Shape 5697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698" name="Shape 5698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the chief purpose of incurring debt?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Expansion: Used to finance new service centers.  Average cost of land more than doubled 1981-91.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699" name="Shape 5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008970000[1]" id="5700" name="Shape 57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4356100"/>
            <a:ext cx="1617662" cy="24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4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Shape 5705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06" name="Shape 5706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Is Super Lube (the franchisor) successful in funding growth?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Ultimately not; ends up in technical default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Secured bridge financing for $10M (1985) and had a successful IPO, but …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growth needs &gt; financing ability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07" name="Shape 5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0278882" id="5708" name="Shape 57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9562" y="5419725"/>
            <a:ext cx="90487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2" name="Shape 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" name="Shape 5713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14" name="Shape 5714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solved Super Lube’s financial troubles (at least in the short run)?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Huston acquired 80% of the company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15" name="Shape 5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343340000[1]" id="5716" name="Shape 57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7962" y="4892675"/>
            <a:ext cx="1108074" cy="18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0" name="Shape 5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1" name="Shape 5721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22" name="Shape 5722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Why were franchisees unhappy with this?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 license agreement franchisee pays 7% of sales (See exhibit Exhibit B)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Franchisor failed to do product development &amp; quality insurance tasks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Franchisees self-reliant; object to paying royalty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23" name="Shape 57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237940000[1]" id="5724" name="Shape 57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953000"/>
            <a:ext cx="1762124" cy="187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Examples of Industries Likely to Grow Quickly over the next 20 years?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Nanotechnology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PCs &amp; PC Software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Wireless Technolgy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Biotechnology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Healthy Living</a:t>
            </a:r>
          </a:p>
        </p:txBody>
      </p:sp>
      <p:pic>
        <p:nvPicPr>
          <p:cNvPr descr="j0300520" id="709" name="Shape 7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00000">
            <a:off x="4495799" y="3219450"/>
            <a:ext cx="9525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0195384" id="710" name="Shape 7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5136" y="4262437"/>
            <a:ext cx="1795461" cy="1833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3987570000[1]" id="711" name="Shape 7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6961" y="2570161"/>
            <a:ext cx="1087437" cy="1087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8" name="Shape 5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9" name="Shape 5729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30" name="Shape 5730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management changes do Super Lube’s new owners make?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Entirely new management team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CEO a long-term employee at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Kmart subsidiary 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31" name="Shape 57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2" name="Shape 57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4191000"/>
            <a:ext cx="3235324" cy="26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3" name="Shape 5733"/>
          <p:cNvSpPr/>
          <p:nvPr/>
        </p:nvSpPr>
        <p:spPr>
          <a:xfrm>
            <a:off x="5943600" y="1981200"/>
            <a:ext cx="3529012" cy="2351086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Real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Entrepreneurial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7" name="Shape 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Shape 5738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39" name="Shape 5739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happens at first national convention after Huston takeover?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Franchisees unhappy with emphasis by franchisor on selling motor oil rather than with franchise profitability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40" name="Shape 57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0233018" id="5741" name="Shape 57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000" y="4719637"/>
            <a:ext cx="1955799" cy="198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5" name="Shape 5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6" name="Shape 5746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47" name="Shape 5747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study does Herget conduct? What results?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Analyzes history of Super Lube / QLFC relationship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Upshot: Calls for a meeting with Huston 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48" name="Shape 57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224580000[1]" id="5749" name="Shape 57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087" y="4519612"/>
            <a:ext cx="1554162" cy="1957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3" name="Shape 5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" name="Shape 5754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55" name="Shape 5755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What happened at the QLFC/Huston “summit”?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Huston dismisses Herget’s report &amp; concerns of conflict of interest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“Huston bailed Super Lube out … and the franchisees should be grateful  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56" name="Shape 57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343950000[1]" id="5757" name="Shape 57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5850" y="4949825"/>
            <a:ext cx="1892300" cy="137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1" name="Shape 5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2" name="Shape 5762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63" name="Shape 5763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does QLFC’s board react?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Instructs Herget to pursue litigation against Huston.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QLFC sues Huston; Huston sues QLFC 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64" name="Shape 57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876260000[1]" id="5765" name="Shape 57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2125" y="4587875"/>
            <a:ext cx="1909761" cy="15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9" name="Shape 5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0" name="Shape 5770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71" name="Shape 5771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happens at the end of the case?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3 months, Huston gets in contact and requests a meeting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Herget calls a board meeting to decide QLFC’s strategic plan 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72" name="Shape 57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1785940000[1]" id="5773" name="Shape 57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5029200"/>
            <a:ext cx="11430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7" name="Shape 5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Shape 5778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79" name="Shape 5779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does Huston call a meeting?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Probably wants to settle.  Herget largest franchisee &amp; influential.  This could spread discontent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80" name="Shape 57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3675160000[1]" id="5781" name="Shape 57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5046662"/>
            <a:ext cx="1673224" cy="181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5" name="Shape 5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6" name="Shape 5786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87" name="Shape 5787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basis does QLFC have for a lawsuit?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Conflict of interests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Breach of contract 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88" name="Shape 57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Mj02363040000[1]" id="5789" name="Shape 57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300" y="5181600"/>
            <a:ext cx="533399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3" name="Shape 5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4" name="Shape 5794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795" name="Shape 5795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would you advise Hegret to do?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Renegotiate royalty?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Get guarantee that price of Huston Motor Oil never higher than other suppliers?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Get acquired by Huston?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796" name="Shape 57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2378690000[1]" id="5797" name="Shape 57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4575" y="5192712"/>
            <a:ext cx="1974850" cy="158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1" name="Shape 5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2" name="Shape 5802"/>
          <p:cNvSpPr txBox="1"/>
          <p:nvPr>
            <p:ph type="ctrTitle"/>
          </p:nvPr>
        </p:nvSpPr>
        <p:spPr>
          <a:xfrm>
            <a:off x="533400" y="-1524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803" name="Shape 5803"/>
          <p:cNvSpPr txBox="1"/>
          <p:nvPr>
            <p:ph idx="1" type="subTitle"/>
          </p:nvPr>
        </p:nvSpPr>
        <p:spPr>
          <a:xfrm>
            <a:off x="685800" y="1447800"/>
            <a:ext cx="7997825" cy="61515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is QLFC worth?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If net income earnings from 1991 of $1 million are representative, at a P/E ratio of 15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 / E = 15    … So multiplying both sides by 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       =  15 X Earnings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        =  15 X $1M   =   $15M	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Cj03112640000[1]" id="5804" name="Shape 58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8911" y="42861"/>
            <a:ext cx="1335086" cy="148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Pj04117530000[1]" id="5805" name="Shape 58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1525" y="4835525"/>
            <a:ext cx="1946275" cy="19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57200" y="274637"/>
            <a:ext cx="8305799" cy="1477961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What’s Burt’s Bees’ Niche?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57200" y="187483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All-natural skin care products, no chemical preservatives, petroleum fillers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“If we step over that line we have a whole lot of competition.” 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4565650"/>
            <a:ext cx="2247900" cy="221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717" name="Shape 717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Cellular One vs NYNEX in eastern Mass 1/1/85: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NYNEX: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multi-billion dollar giant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Strategy: built twice as many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microwave transmission towers,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advertising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Cellular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small, less cash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Strategy: opened multiple service centers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Marketing/service battle, not hardware</a:t>
            </a:r>
          </a:p>
        </p:txBody>
      </p:sp>
      <p:pic>
        <p:nvPicPr>
          <p:cNvPr descr="MCj04241900000[1]" id="718" name="Shape 7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2370136"/>
            <a:ext cx="1600199" cy="21177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9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Shape 5810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Super Lube Case Study</a:t>
            </a:r>
          </a:p>
        </p:txBody>
      </p:sp>
      <p:sp>
        <p:nvSpPr>
          <p:cNvPr id="5811" name="Shape 5811"/>
          <p:cNvSpPr txBox="1"/>
          <p:nvPr>
            <p:ph idx="1" type="subTitle"/>
          </p:nvPr>
        </p:nvSpPr>
        <p:spPr>
          <a:xfrm>
            <a:off x="1066800" y="1905000"/>
            <a:ext cx="6400799" cy="4552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happened?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-Herget met with Huston in Washington, DC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QLFC purchased for $21 million</a:t>
            </a:r>
          </a:p>
        </p:txBody>
      </p:sp>
      <p:pic>
        <p:nvPicPr>
          <p:cNvPr descr="MCj04126080000[1]" id="5812" name="Shape 58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511" y="4365625"/>
            <a:ext cx="1766886" cy="226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6" name="Shape 5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7" name="Shape 5817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rgbClr val="0066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Startup.Com</a:t>
            </a:r>
          </a:p>
        </p:txBody>
      </p:sp>
      <p:sp>
        <p:nvSpPr>
          <p:cNvPr id="5818" name="Shape 5818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 8, 2011</a:t>
            </a:r>
          </a:p>
        </p:txBody>
      </p:sp>
    </p:spTree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2" name="Shape 5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3" name="Shape 58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are Kaliel Tuzman &amp; Tom Herman?</a:t>
            </a:r>
          </a:p>
        </p:txBody>
      </p:sp>
      <p:sp>
        <p:nvSpPr>
          <p:cNvPr id="5824" name="Shape 5824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Kaliel leaves job at Goldman Sachs to become CEO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Tom is a single Dad and CTO of company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GXUNQMEI\MP900398781[1].jpg" id="5825" name="Shape 58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4114800"/>
            <a:ext cx="1690687" cy="2366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9" name="Shape 5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0" name="Shape 5830"/>
          <p:cNvSpPr txBox="1"/>
          <p:nvPr>
            <p:ph type="title"/>
          </p:nvPr>
        </p:nvSpPr>
        <p:spPr>
          <a:xfrm>
            <a:off x="5334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was their concept?</a:t>
            </a:r>
          </a:p>
        </p:txBody>
      </p:sp>
      <p:sp>
        <p:nvSpPr>
          <p:cNvPr id="5831" name="Shape 5831"/>
          <p:cNvSpPr txBox="1"/>
          <p:nvPr>
            <p:ph idx="1" type="body"/>
          </p:nvPr>
        </p:nvSpPr>
        <p:spPr>
          <a:xfrm>
            <a:off x="304800" y="16891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We have the inalienable right to pay your parking ticket on-line at 3:15 AM in your underwear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Seem like a good idea?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RUK9TIGQ\MP900442177[1].jpg" id="5832" name="Shape 58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3937000"/>
            <a:ext cx="3097211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6" name="Shape 5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" name="Shape 5837"/>
          <p:cNvSpPr txBox="1"/>
          <p:nvPr>
            <p:ph type="title"/>
          </p:nvPr>
        </p:nvSpPr>
        <p:spPr>
          <a:xfrm>
            <a:off x="5334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was the name of their start-up?</a:t>
            </a:r>
          </a:p>
        </p:txBody>
      </p:sp>
      <p:sp>
        <p:nvSpPr>
          <p:cNvPr id="5838" name="Shape 5838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govworks.com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 you think of it?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other names did they consider?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Nexttown  and unto Caesar </a:t>
            </a:r>
          </a:p>
        </p:txBody>
      </p:sp>
      <p:pic>
        <p:nvPicPr>
          <p:cNvPr descr="C:\Documents and Settings\jgolden\Local Settings\Temporary Internet Files\Content.IE5\GXUNQMEI\MP900285069[1].jpg" id="5839" name="Shape 58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1597025"/>
            <a:ext cx="2666999" cy="17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3" name="Shape 5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4" name="Shape 5844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When does this start-up process take place? </a:t>
            </a:r>
          </a:p>
        </p:txBody>
      </p:sp>
      <p:sp>
        <p:nvSpPr>
          <p:cNvPr id="5845" name="Shape 584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1999 - 2000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is that significant?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This is right at the peak of the internet bubble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JBXBU4O8\MM900223751[1].gif" id="5846" name="Shape 58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4248150"/>
            <a:ext cx="4325937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0" name="Shape 5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1" name="Shape 5851"/>
          <p:cNvSpPr txBox="1"/>
          <p:nvPr>
            <p:ph type="title"/>
          </p:nvPr>
        </p:nvSpPr>
        <p:spPr>
          <a:xfrm>
            <a:off x="457200" y="274637"/>
            <a:ext cx="8305799" cy="1477961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is FMA &amp; how does it come up in this firm?</a:t>
            </a:r>
          </a:p>
        </p:txBody>
      </p:sp>
      <p:sp>
        <p:nvSpPr>
          <p:cNvPr id="5852" name="Shape 5852"/>
          <p:cNvSpPr txBox="1"/>
          <p:nvPr>
            <p:ph idx="1" type="body"/>
          </p:nvPr>
        </p:nvSpPr>
        <p:spPr>
          <a:xfrm>
            <a:off x="457200" y="187483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First Mover Advantage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They are advised that first one in market will get 50% share; next two will split the rest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6WEU9EH\MC900343181[1].wmf" id="5853" name="Shape 58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0" y="4343400"/>
            <a:ext cx="2384424" cy="220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7" name="Shape 5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8" name="Shape 5858"/>
          <p:cNvSpPr txBox="1"/>
          <p:nvPr>
            <p:ph type="title"/>
          </p:nvPr>
        </p:nvSpPr>
        <p:spPr>
          <a:xfrm>
            <a:off x="457200" y="274637"/>
            <a:ext cx="8305799" cy="1477961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is Kleiner, Perkins?</a:t>
            </a:r>
          </a:p>
        </p:txBody>
      </p:sp>
      <p:sp>
        <p:nvSpPr>
          <p:cNvPr id="5859" name="Shape 5859"/>
          <p:cNvSpPr txBox="1"/>
          <p:nvPr>
            <p:ph idx="1" type="body"/>
          </p:nvPr>
        </p:nvSpPr>
        <p:spPr>
          <a:xfrm>
            <a:off x="457200" y="187483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Top VC firm located in Silicon Valley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does Kleiner tell them?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This: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Doesn’t like company name, govworks.com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They didn’t have a powerpoint presentation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 years behind the time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RUK9TIGQ\MC910217222[1].wmf" id="5860" name="Shape 58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5029200"/>
            <a:ext cx="1800225" cy="1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4" name="Shape 5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5" name="Shape 5865"/>
          <p:cNvSpPr txBox="1"/>
          <p:nvPr>
            <p:ph type="title"/>
          </p:nvPr>
        </p:nvSpPr>
        <p:spPr>
          <a:xfrm>
            <a:off x="3048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does Tom do that annoys Kaliel during pitch to General Atlantic Partners ?</a:t>
            </a:r>
          </a:p>
        </p:txBody>
      </p:sp>
      <p:sp>
        <p:nvSpPr>
          <p:cNvPr id="5866" name="Shape 5866"/>
          <p:cNvSpPr txBox="1"/>
          <p:nvPr>
            <p:ph idx="1" type="body"/>
          </p:nvPr>
        </p:nvSpPr>
        <p:spPr>
          <a:xfrm>
            <a:off x="457200" y="158115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He gets way off track, mixes message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Because: 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Talks of Building space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people find offices in large buildings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–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Digital cameras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RPJGL4S\MC900037075[1].wmf" id="5867" name="Shape 58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1336" y="4572000"/>
            <a:ext cx="4818062" cy="204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1" name="Shape 5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2" name="Shape 587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When they pitch to Highland Capital in Boston, what happens?</a:t>
            </a:r>
          </a:p>
        </p:txBody>
      </p:sp>
      <p:sp>
        <p:nvSpPr>
          <p:cNvPr id="5873" name="Shape 5873"/>
          <p:cNvSpPr txBox="1"/>
          <p:nvPr>
            <p:ph idx="1" type="body"/>
          </p:nvPr>
        </p:nvSpPr>
        <p:spPr>
          <a:xfrm>
            <a:off x="457200" y="16002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They can’t get their lawyer on the phone to discuss term sheet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Kaliel tries to get Bob Higgins                 to cut a deal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Annoys Higgins who walks out             of the meeting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6WEU9EH\MC900202648[1].wmf" id="5874" name="Shape 58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4200" y="2870200"/>
            <a:ext cx="2057400" cy="28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      Employees        Market Cap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3 Auto  $542 b    1,034,000         $ 98 b  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PC </a:t>
            </a:r>
            <a:b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        96 b       176,000	            ?     	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Figures for 2004</a:t>
            </a:r>
          </a:p>
        </p:txBody>
      </p:sp>
      <p:pic>
        <p:nvPicPr>
          <p:cNvPr descr="C:\Documents and Settings\jgolden\Local Settings\Temporary Internet Files\Content.IE5\M93EY2MI\MCj04403540000[1].png" id="725" name="Shape 7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8500" y="5003800"/>
            <a:ext cx="1638300" cy="109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8" name="Shape 5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9" name="Shape 58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Was the 3</a:t>
            </a:r>
            <a:r>
              <a:rPr b="0" baseline="3000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rd</a:t>
            </a: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Founder? What did he want to do?</a:t>
            </a:r>
          </a:p>
        </p:txBody>
      </p:sp>
      <p:sp>
        <p:nvSpPr>
          <p:cNvPr id="5880" name="Shape 5880"/>
          <p:cNvSpPr txBox="1"/>
          <p:nvPr>
            <p:ph idx="1" type="body"/>
          </p:nvPr>
        </p:nvSpPr>
        <p:spPr>
          <a:xfrm>
            <a:off x="457200" y="16002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Ki, worked 5 hrs evenings for 5 months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Wants to get bought out for $800K – in cash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Kaliel willing to pay $400K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Eventually they settle near upper end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RUK9TIGQ\MC900432451[1].wmf" id="5881" name="Shape 58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8300" y="3260725"/>
            <a:ext cx="2044699" cy="16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0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5" name="Shape 5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6" name="Shape 5886"/>
          <p:cNvSpPr txBox="1"/>
          <p:nvPr>
            <p:ph type="title"/>
          </p:nvPr>
        </p:nvSpPr>
        <p:spPr>
          <a:xfrm>
            <a:off x="533400" y="533400"/>
            <a:ext cx="8305799" cy="1493836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do we learn when they appear on cnnfn’s Digital Jam</a:t>
            </a: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? </a:t>
            </a:r>
          </a:p>
        </p:txBody>
      </p:sp>
      <p:sp>
        <p:nvSpPr>
          <p:cNvPr id="5887" name="Shape 5887"/>
          <p:cNvSpPr txBox="1"/>
          <p:nvPr>
            <p:ph idx="1" type="body"/>
          </p:nvPr>
        </p:nvSpPr>
        <p:spPr>
          <a:xfrm>
            <a:off x="457200" y="2133600"/>
            <a:ext cx="8229600" cy="399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They have raised  from VC firms $20 M on a $50 M valuation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large an equity share have they given up?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$20 M/ $50 M  = 40%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H6WEU9EH\MC900104788[1].wmf" id="5888" name="Shape 58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3062" y="4606925"/>
            <a:ext cx="2624137" cy="156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2" name="Shape 5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3" name="Shape 5893"/>
          <p:cNvSpPr txBox="1"/>
          <p:nvPr>
            <p:ph type="title"/>
          </p:nvPr>
        </p:nvSpPr>
        <p:spPr>
          <a:xfrm>
            <a:off x="533400" y="533400"/>
            <a:ext cx="8305799" cy="1493836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about Kaliel’s relationship with Dora? </a:t>
            </a:r>
            <a:b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</a:br>
          </a:p>
        </p:txBody>
      </p:sp>
      <p:sp>
        <p:nvSpPr>
          <p:cNvPr id="5894" name="Shape 5894"/>
          <p:cNvSpPr txBox="1"/>
          <p:nvPr>
            <p:ph idx="1" type="body"/>
          </p:nvPr>
        </p:nvSpPr>
        <p:spPr>
          <a:xfrm>
            <a:off x="457200" y="2133600"/>
            <a:ext cx="8229600" cy="399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When launching a start-up, is it OK to have a romance with someone else working on that same venture?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does Kaliel treat her?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Doesn’t want to commit.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RPJGL4S\MP900440972[1].jpg" id="5895" name="Shape 58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275" y="3657600"/>
            <a:ext cx="2905125" cy="189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9" name="Shape 5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0" name="Shape 590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is the stranger that pops up in govworks.com headquarters?  </a:t>
            </a:r>
          </a:p>
        </p:txBody>
      </p:sp>
      <p:sp>
        <p:nvSpPr>
          <p:cNvPr id="5901" name="Shape 5901"/>
          <p:cNvSpPr txBox="1"/>
          <p:nvPr>
            <p:ph idx="1" type="body"/>
          </p:nvPr>
        </p:nvSpPr>
        <p:spPr>
          <a:xfrm>
            <a:off x="457200" y="1600200"/>
            <a:ext cx="8305799" cy="4876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Brian Munday, Chairman of easygov,  gov.works arch rival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is he received?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With suspicion by everyone           except Kaliel</a:t>
            </a:r>
          </a:p>
        </p:txBody>
      </p:sp>
      <p:pic>
        <p:nvPicPr>
          <p:cNvPr descr="C:\Documents and Settings\jgolden\Local Settings\Temporary Internet Files\Content.IE5\JBXBU4O8\MC900070935[1].wmf" id="5902" name="Shape 59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2362200"/>
            <a:ext cx="23368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6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Shape 5907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did easygov do right after Munday’s visit?</a:t>
            </a:r>
          </a:p>
        </p:txBody>
      </p:sp>
      <p:sp>
        <p:nvSpPr>
          <p:cNvPr id="5908" name="Shape 590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They (easy.gov) launched their company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did Kaliel tell his employees right after the announcement?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Tries to spin the bad news, that this could actually be a good thing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JBXBU4O8\MC900044890[1].wmf" id="5909" name="Shape 5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3650" y="5170487"/>
            <a:ext cx="1462086" cy="150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3" name="Shape 5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4" name="Shape 5914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Who was especially unhappy about this news and why?</a:t>
            </a:r>
          </a:p>
        </p:txBody>
      </p:sp>
      <p:sp>
        <p:nvSpPr>
          <p:cNvPr id="5915" name="Shape 591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Investors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govworks had lost first mover advantage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RPJGL4S\MP900443189[1].jpg" id="5916" name="Shape 59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7036" y="4167187"/>
            <a:ext cx="3814762" cy="2538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0" name="Shape 5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1" name="Shape 59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How did they create their website?</a:t>
            </a:r>
          </a:p>
        </p:txBody>
      </p:sp>
      <p:sp>
        <p:nvSpPr>
          <p:cNvPr id="5922" name="Shape 5922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Outsourced it for $8 M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well did it work?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Not well; lots of glitches to tackle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C900234428[1].wmf" id="5923" name="Shape 5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7811" y="4138612"/>
            <a:ext cx="2744786" cy="249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7" name="Shape 5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" name="Shape 5928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Where’s the best place that Kaliel pitches his company?</a:t>
            </a:r>
          </a:p>
        </p:txBody>
      </p:sp>
      <p:sp>
        <p:nvSpPr>
          <p:cNvPr id="5929" name="Shape 5929"/>
          <p:cNvSpPr txBox="1"/>
          <p:nvPr>
            <p:ph idx="1" type="body"/>
          </p:nvPr>
        </p:nvSpPr>
        <p:spPr>
          <a:xfrm>
            <a:off x="5334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Hard to see the value Tom adds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Often gets off-track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Sees himself as co-CEO with Kaliel; gives off a mixed message that  confuses employees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CTO, but outsources website creation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LHES21E1\MP900402726[1].jpg" id="5930" name="Shape 59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2184400"/>
            <a:ext cx="1981199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4" name="Shape 5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5" name="Shape 59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event takes place at gov.works headquarters?</a:t>
            </a:r>
          </a:p>
        </p:txBody>
      </p:sp>
      <p:sp>
        <p:nvSpPr>
          <p:cNvPr id="5936" name="Shape 5936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There is a break-in; Kaliel’s computers and legal files have been pilfered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Looks like sabotage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RUK9TIGQ\MC900070963[1].wmf" id="5937" name="Shape 59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111" y="3810000"/>
            <a:ext cx="4154487" cy="29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1" name="Shape 5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2" name="Shape 59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did you think of Kaliel  &amp; Tom as entrepreneurs?</a:t>
            </a:r>
          </a:p>
        </p:txBody>
      </p:sp>
      <p:sp>
        <p:nvSpPr>
          <p:cNvPr id="5943" name="Shape 5943"/>
          <p:cNvSpPr txBox="1"/>
          <p:nvPr>
            <p:ph idx="1" type="body"/>
          </p:nvPr>
        </p:nvSpPr>
        <p:spPr>
          <a:xfrm>
            <a:off x="304800" y="17526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Commitment &amp; Determination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Leadership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Courage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Opportunity Obsession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Tolerance of Ambiguity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 Creativity, Resourcefulness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 Motivation to Excel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RUK9TIGQ\MP900387782[1].jpg" id="5944" name="Shape 59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400" y="2514600"/>
            <a:ext cx="2011362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Since World War II, small entrepreneurial firms been responsible for what percent of all innovation?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50%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percent of </a:t>
            </a:r>
            <a:r>
              <a:rPr b="0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radical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innovation?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95%</a:t>
            </a:r>
          </a:p>
        </p:txBody>
      </p:sp>
      <p:pic>
        <p:nvPicPr>
          <p:cNvPr descr="MPj03987930000[1]" id="732" name="Shape 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1311" y="4419600"/>
            <a:ext cx="1919287" cy="164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8" name="Shape 5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" name="Shape 5949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5950" name="Shape 5950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951" name="Shape 5951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2" name="Shape 5952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3" name="Shape 5953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4" name="Shape 5954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5" name="Shape 5955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5956" name="Shape 5956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7" name="Shape 5957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8" name="Shape 5958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9" name="Shape 5959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5960" name="Shape 5960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5961" name="Shape 5961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5962" name="Shape 5962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5963" name="Shape 5963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5964" name="Shape 5964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5965" name="Shape 5965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5966" name="Shape 5966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5967" name="Shape 5967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5968" name="Shape 5968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5969" name="Shape 5969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5970" name="Shape 5970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5971" name="Shape 5971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5972" name="Shape 5972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6" name="Shape 5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7" name="Shape 5977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5978" name="Shape 5978"/>
          <p:cNvSpPr txBox="1"/>
          <p:nvPr>
            <p:ph idx="1" type="subTitle"/>
          </p:nvPr>
        </p:nvSpPr>
        <p:spPr>
          <a:xfrm>
            <a:off x="1295400" y="23622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entrepreneurial background had Edison’s family had?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 father operated various businesses (lumber, general store) in Milan, OH.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-Not very successful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-Family moves to Fort. Huron, MI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fortunes slide</a:t>
            </a:r>
          </a:p>
        </p:txBody>
      </p:sp>
      <p:pic>
        <p:nvPicPr>
          <p:cNvPr descr="Young Ed" id="5979" name="Shape 59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3775" y="914400"/>
            <a:ext cx="962024" cy="1133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4374090000[1]" id="5980" name="Shape 59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0750" y="3505200"/>
            <a:ext cx="179704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j01568590000[1]" id="5981" name="Shape 59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7600" y="4876800"/>
            <a:ext cx="1820861" cy="18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5" name="Shape 5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6" name="Shape 5986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5987" name="Shape 5987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abilities does he show from early youth?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-huge ability in chemistry, mechanics, experimentation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-terrific ability to focus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-weak in math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-does poorly in formal education of which he had little</a:t>
            </a:r>
          </a:p>
        </p:txBody>
      </p:sp>
      <p:pic>
        <p:nvPicPr>
          <p:cNvPr descr="MMj02970810000[1]" id="5988" name="Shape 59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5" y="4448175"/>
            <a:ext cx="809624" cy="6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2" name="Shape 5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3" name="Shape 5993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5994" name="Shape 5994"/>
          <p:cNvSpPr txBox="1"/>
          <p:nvPr>
            <p:ph idx="1" type="subTitle"/>
          </p:nvPr>
        </p:nvSpPr>
        <p:spPr>
          <a:xfrm>
            <a:off x="1219200" y="27432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entrepreneurial talents does Edison exhibit?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-Sells food &amp; newspapers on Grand Trunk Railroad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-Actually starts his own paper, The Weekly Herald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Why is this significant?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-He is probably most entrepreneurial    early in his career</a:t>
            </a:r>
          </a:p>
        </p:txBody>
      </p:sp>
      <p:pic>
        <p:nvPicPr>
          <p:cNvPr descr="MCj04134980000[1]" id="5995" name="Shape 59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3337" y="4191000"/>
            <a:ext cx="2760662" cy="2471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9" name="Shape 5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" name="Shape 6000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01" name="Shape 6001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heroic event  transforms his career?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-He saves the railroad station master’s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young son from a rolling box car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is his reward?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-Gets taught Morse Code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Why is this important?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Telegraph is the high-tech of his day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 transforming technology</a:t>
            </a:r>
          </a:p>
        </p:txBody>
      </p:sp>
      <p:pic>
        <p:nvPicPr>
          <p:cNvPr descr="MCj02341270000[1]" id="6002" name="Shape 60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311" y="3505200"/>
            <a:ext cx="2427287" cy="1785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6" name="Shape 6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7" name="Shape 6007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08" name="Shape 6008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How does he spend the Civil War years?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-itinerant telegraph operator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-Not very successful; neglects work &amp; concentrates on his own projects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-Not a company man; independent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Which national company does he find employment?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-Western Union in Boston; reading &amp; experimenting with electricity </a:t>
            </a:r>
          </a:p>
        </p:txBody>
      </p:sp>
      <p:pic>
        <p:nvPicPr>
          <p:cNvPr descr="MCj01494300000[1]" id="6009" name="Shape 60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5064125"/>
            <a:ext cx="2239961" cy="156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3" name="Shape 6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4" name="Shape 6014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15" name="Shape 6015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was his first patented invention 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 vote tallying machine for legislators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-Goes over like lead zeppelin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-Politicians like to negotiate, not interested in invention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did Edison learn from this?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sure to have a customer – sufficient demand- before coming up with invention</a:t>
            </a:r>
          </a:p>
        </p:txBody>
      </p:sp>
      <p:pic>
        <p:nvPicPr>
          <p:cNvPr descr="MPj03987890000[1]" id="6016" name="Shape 60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4926012"/>
            <a:ext cx="1325562" cy="185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0" name="Shape 6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" name="Shape 6021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22" name="Shape 6022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other invention around the time he leaves Boston for NYC?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improves the existing “stock ticker”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historical does he witness in his first days in New York?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--The  September 1869 Gold Corner (Gould, Fisk &amp; Drew up to Shenanigans)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--men who manipulated markets can be dangerous to society</a:t>
            </a:r>
          </a:p>
        </p:txBody>
      </p:sp>
      <p:pic>
        <p:nvPicPr>
          <p:cNvPr descr="MCj04363740000[1]" id="6023" name="Shape 60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483870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7" name="Shape 6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8" name="Shape 6028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29" name="Shape 6029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In the early 1870s, besides working for Western Union who else does he end up working for? Ultimate outcome?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Gets conned by Jay Gould, although he gets badly needed short-term funds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changes in personal life occurs?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--Marries Mary Stilwell &amp; has 3 children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--Very neglectful father &amp; husband</a:t>
            </a:r>
          </a:p>
        </p:txBody>
      </p:sp>
      <p:pic>
        <p:nvPicPr>
          <p:cNvPr descr="MPj04285500000[1]" id="6030" name="Shape 60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6811" y="5622925"/>
            <a:ext cx="1398587" cy="9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4" name="Shape 6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5" name="Shape 6035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36" name="Shape 6036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was Menlo Park and its significance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This was among the first private research labs.  Prototype for those of the 20</a:t>
            </a:r>
            <a:r>
              <a:rPr b="1" baseline="3000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Century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was it likely working for Edison?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--High pressure of a “born tyrant” who ran a 1 man show, little sleep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--But stimulating &amp; exciting environment</a:t>
            </a:r>
          </a:p>
          <a:p>
            <a:pPr indent="0" lvl="0" marL="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--Similarities with Job’s early Apple</a:t>
            </a:r>
          </a:p>
        </p:txBody>
      </p:sp>
      <p:pic>
        <p:nvPicPr>
          <p:cNvPr descr="Menlo Park" id="6037" name="Shape 60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5705475"/>
            <a:ext cx="1181100" cy="9239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Entrepreneurs Giving Back to Community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Innovation + Entrepreneurship = Prosperity + Philanthropy</a:t>
            </a:r>
            <a:r>
              <a:rPr b="0" i="0" lang="en-US" sz="2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Ted Turner = $1 billion to UN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rben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Ewing F. Kauffman  Mr. K</a:t>
            </a:r>
          </a:p>
        </p:txBody>
      </p:sp>
      <p:pic>
        <p:nvPicPr>
          <p:cNvPr descr="MCj03844480000[1]" id="739" name="Shape 7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1050" y="4119562"/>
            <a:ext cx="1479550" cy="1824036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1" name="Shape 6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" name="Shape 6042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43" name="Shape 6043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Who was added to Edison’s team in the mid-1870s to cover skill Edison lacked?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Francis Upton, a mathematician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Edison would have “hunches” on electricity and Upton would provide the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When Edison published discovering a ne “etheric force” what resulted?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--Stinging ridicule from scientific/academic communities </a:t>
            </a:r>
          </a:p>
        </p:txBody>
      </p:sp>
      <p:pic>
        <p:nvPicPr>
          <p:cNvPr descr="Upton" id="6044" name="Shape 60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700" y="5133975"/>
            <a:ext cx="800099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8" name="Shape 6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9" name="Shape 6049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50" name="Shape 6050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What, according to Hughes, may have been why he did not discover the telephone? Did he innovate in this area?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Growing deafness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He improved the clarity of the sound and its volume with his inventions.  The idea of separate speaker and listening apparati was his.</a:t>
            </a:r>
          </a:p>
        </p:txBody>
      </p:sp>
      <p:pic>
        <p:nvPicPr>
          <p:cNvPr descr="j0332268" id="6051" name="Shape 60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5105400"/>
            <a:ext cx="1600199" cy="180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5" name="Shape 6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6" name="Shape 6056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57" name="Shape 6057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was Edison’s most original invention? What did he think its purpose was?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--The phonograph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He thought it would be used as a message recording device for business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--Does not fully realize its entertainment value </a:t>
            </a:r>
          </a:p>
        </p:txBody>
      </p:sp>
      <p:pic>
        <p:nvPicPr>
          <p:cNvPr descr="MCj02902550000[1]" id="6058" name="Shape 60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8275" y="4267200"/>
            <a:ext cx="2549524" cy="257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2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3" name="Shape 6063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64" name="Shape 6064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was the invention for which he is most famous?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incandescent light bulb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--arc lighting existed, but not for household use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--kerosene, distilled from crude oil (basis of JD Rockefeller’s fortune) used in homes</a:t>
            </a:r>
          </a:p>
        </p:txBody>
      </p:sp>
      <p:pic>
        <p:nvPicPr>
          <p:cNvPr descr="MCj04376340000[1]" id="6065" name="Shape 60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8736" y="3640137"/>
            <a:ext cx="1389061" cy="1389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9" name="Shape 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0" name="Shape 6070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71" name="Shape 6071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problems did he face in this task &amp; how were they resolved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hunch: needed high resistance relative to voltage.  Upton provided theoretical basis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find filament that provided glow without burning up (carbonized cotton worked!)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ulbedison" id="6072" name="Shape 60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0" y="4505325"/>
            <a:ext cx="1524000" cy="181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6" name="Shape 6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7" name="Shape 6077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78" name="Shape 6078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Who manufactured lightbulbs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--Edison, and this is important because it shows…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Although most famous as inventor, he also was quite an entrepreneur</a:t>
            </a:r>
          </a:p>
          <a:p>
            <a:pPr indent="0" lvl="0" marL="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--Edison Electric laid the foundation of General Electric, Consolidated Edison and other companies. </a:t>
            </a:r>
          </a:p>
        </p:txBody>
      </p:sp>
      <p:pic>
        <p:nvPicPr>
          <p:cNvPr descr="MCj01980810000[1]" id="6079" name="Shape 60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3070225"/>
            <a:ext cx="2322511" cy="195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3" name="Shape 6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4" name="Shape 6084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85" name="Shape 6085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funds did Edison use in this manufacturing venture?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His own, Morgan does not provide $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How does electricity for home lighting take off?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Surprisingly slow early on. Only about 500 customers by 1884  </a:t>
            </a:r>
          </a:p>
        </p:txBody>
      </p:sp>
      <p:pic>
        <p:nvPicPr>
          <p:cNvPr descr="MPj03987810000[1]" id="6086" name="Shape 60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3150" y="2574925"/>
            <a:ext cx="1644649" cy="230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0" name="Shape 6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1" name="Shape 6091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92" name="Shape 6092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How did Edison finance his manufacturing activities in the mid 1880s?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--Samuel Insull took care of financial affairs by borrowing short-term.  Constantly refinancing.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--Risky if short term rates rise sharply</a:t>
            </a:r>
          </a:p>
        </p:txBody>
      </p:sp>
      <p:pic>
        <p:nvPicPr>
          <p:cNvPr descr="MCj03392740000[1]" id="6093" name="Shape 60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4136" y="5338762"/>
            <a:ext cx="906462" cy="90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7" name="Shape 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8" name="Shape 6098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099" name="Shape 6099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Was Edison a pioneer in alternating current power transmission?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No way!!!!!! Strongly opposed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His greatest opponent was Geo. Westinghouse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--Edison argued that alternating current too dangerous.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first used by NYState for electrocution in 1890. </a:t>
            </a:r>
          </a:p>
        </p:txBody>
      </p:sp>
      <p:pic>
        <p:nvPicPr>
          <p:cNvPr descr="MPj04387140000[1]" id="6100" name="Shape 6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5875" y="3216275"/>
            <a:ext cx="1279525" cy="12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4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Shape 6105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106" name="Shape 6106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In 1892, JP Morgan organizes General Electric.  Who was Morgan?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--Greatest late 19</a:t>
            </a:r>
            <a:r>
              <a:rPr b="1" baseline="3000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Century financier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--Investment banker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Morgan formed this from Edison’s company and two other rivals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--Much sounder finances than Edison’s Company had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descr="steichen_morgan" id="6107" name="Shape 6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1400" y="3171825"/>
            <a:ext cx="1600199" cy="20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Who was Ewing Marion Kauffman?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-Founder of Marion Labs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-Began the Kauffman Foundation, a $1 billion organization dedicated to encouraging Entrepreneurship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1" name="Shape 6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2" name="Shape 6112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6113" name="Shape 6113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114" name="Shape 6114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5" name="Shape 6115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6" name="Shape 6116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7" name="Shape 6117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18" name="Shape 6118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6119" name="Shape 6119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0" name="Shape 6120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1" name="Shape 6121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22" name="Shape 6122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6123" name="Shape 6123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6124" name="Shape 6124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6125" name="Shape 6125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6126" name="Shape 6126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6127" name="Shape 6127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0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6128" name="Shape 6128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0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6129" name="Shape 6129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6130" name="Shape 6130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6131" name="Shape 6131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6132" name="Shape 6132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6133" name="Shape 6133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6134" name="Shape 6134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6135" name="Shape 6135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  <p:transition spd="slow">
    <p:fade/>
  </p:transition>
</p:sld>
</file>

<file path=ppt/slides/slide7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9" name="Shape 6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0" name="Shape 6140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141" name="Shape 6141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transpired in Edison’s family life?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--His first wife dies early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He marries Mina Miller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Three children from this marriage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--The sons graduate from MIT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--Sharp contrast with children of first marriage </a:t>
            </a:r>
          </a:p>
        </p:txBody>
      </p:sp>
      <p:pic>
        <p:nvPicPr>
          <p:cNvPr descr="MCj04395980000[1]" id="6142" name="Shape 6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4975" y="3889375"/>
            <a:ext cx="2359025" cy="20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6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hape 6147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148" name="Shape 6148"/>
          <p:cNvSpPr txBox="1"/>
          <p:nvPr>
            <p:ph idx="1" type="subTitle"/>
          </p:nvPr>
        </p:nvSpPr>
        <p:spPr>
          <a:xfrm>
            <a:off x="14478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Did Edison tend to follow up on inventions in which he pioneered?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--Often not, there was a rigidity to his thinking.  (Ex: Phonograph; resistance to AC current)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was the kinetoscope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-Penny arcade peepshow.  Drop in your nickel and watch the moving picture for a minute or two.     </a:t>
            </a:r>
          </a:p>
        </p:txBody>
      </p:sp>
      <p:pic>
        <p:nvPicPr>
          <p:cNvPr descr="MCj04130820000[1]" id="6149" name="Shape 6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4114800"/>
            <a:ext cx="1782762" cy="114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3" name="Shape 6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Shape 6154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155" name="Shape 6155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was his most famous early film?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“The Great Train Robbery”    1904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Advanced the film narrative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Early center of film industry around West Orange, NJ.    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Edison, together with competitors formed the Motion Picture Patents Corp.  Its fate?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Broken up by antitrust prosecution 1917</a:t>
            </a:r>
          </a:p>
        </p:txBody>
      </p:sp>
      <p:pic>
        <p:nvPicPr>
          <p:cNvPr descr="MMj02969190000[1]" id="6156" name="Shape 6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600" y="4314825"/>
            <a:ext cx="1325562" cy="97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0" name="Shape 6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1" name="Shape 6161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162" name="Shape 6162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escape prosecution, many motion picture makers who refused to pay royalties and they 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Headed West and this contributed to the clustering of the motion picture industry in metro Los Angeles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great weather there did not hurt, either..</a:t>
            </a:r>
          </a:p>
        </p:txBody>
      </p:sp>
      <p:pic>
        <p:nvPicPr>
          <p:cNvPr descr="MCj02317890000[1]" id="6163" name="Shape 6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561" y="5051425"/>
            <a:ext cx="960436" cy="10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7" name="Shape 6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8" name="Shape 6168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169" name="Shape 6169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was his least successful venture?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--Lost millions trying to separate iron from ore using electro-magnetism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great entrepreneur was mentored by Edison? Their connection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-Henry Ford.  They met when Ford worked for Detroit Edison in 1896.</a:t>
            </a: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--When Edison’s works destroyed by fire Ford provided $$ to rebuild.     </a:t>
            </a:r>
          </a:p>
        </p:txBody>
      </p:sp>
      <p:pic>
        <p:nvPicPr>
          <p:cNvPr descr="MPj03867330000[1]" id="6170" name="Shape 6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736" y="5554662"/>
            <a:ext cx="1719262" cy="122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4" name="Shape 6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5" name="Shape 6175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176" name="Shape 6176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One of Edison’s most interesting projects to benefit Ford?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Developed a goldenrod strain that yielded rubber for Model T’s tires.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killed this project?</a:t>
            </a: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--Synthetic rubber.          And it put what city on map?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--Akron, OH</a:t>
            </a:r>
          </a:p>
        </p:txBody>
      </p:sp>
      <p:pic>
        <p:nvPicPr>
          <p:cNvPr descr="MCj01294490000[1]" id="6177" name="Shape 6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8350" y="2730500"/>
            <a:ext cx="1873249" cy="191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CIN00264_0000[1]" id="6178" name="Shape 6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2550" y="5105400"/>
            <a:ext cx="1441449" cy="173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2" name="Shape 6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3" name="Shape 6183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Garamond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Thomas Edison (1847-1931)</a:t>
            </a:r>
          </a:p>
        </p:txBody>
      </p:sp>
      <p:sp>
        <p:nvSpPr>
          <p:cNvPr id="6184" name="Shape 6184"/>
          <p:cNvSpPr txBox="1"/>
          <p:nvPr>
            <p:ph idx="1" type="subTitle"/>
          </p:nvPr>
        </p:nvSpPr>
        <p:spPr>
          <a:xfrm>
            <a:off x="1371600" y="2819400"/>
            <a:ext cx="6400799" cy="3509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was the last great bash to celebrate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Edison’s career?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 Golden Jubilee of Light, Oct, 1929</a:t>
            </a: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dison" id="6185" name="Shape 6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4552950"/>
            <a:ext cx="1333499" cy="154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9" name="Shape 6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0" name="Shape 6190"/>
          <p:cNvSpPr txBox="1"/>
          <p:nvPr>
            <p:ph type="ctrTitle"/>
          </p:nvPr>
        </p:nvSpPr>
        <p:spPr>
          <a:xfrm>
            <a:off x="685800" y="762000"/>
            <a:ext cx="7772400" cy="1470024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rgbClr val="006699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Startup.Com </a:t>
            </a:r>
          </a:p>
        </p:txBody>
      </p:sp>
      <p:sp>
        <p:nvSpPr>
          <p:cNvPr id="6191" name="Shape 6191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Nov 10, 2011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II</a:t>
            </a:r>
          </a:p>
        </p:txBody>
      </p:sp>
    </p:spTree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5" name="Shape 6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6" name="Shape 619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Who Shows Up at Startup.Com Headquarters?</a:t>
            </a:r>
          </a:p>
        </p:txBody>
      </p:sp>
      <p:sp>
        <p:nvSpPr>
          <p:cNvPr id="6197" name="Shape 6197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Brian Munday, CEO of ezgov.com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Why is this trouble?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They’re the competition!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T &amp; S Ch 1 Entrepreneurial Mindset</a:t>
            </a:r>
          </a:p>
        </p:txBody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n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rPr>
              <a:t>What were Kauffman’s principles?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-Do unto others as you would have done to you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-Reward contributors to venture’s success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-Give back to community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1" name="Shape 6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2" name="Shape 6202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did ezgov.com do right after Munday’s visit?</a:t>
            </a:r>
          </a:p>
        </p:txBody>
      </p:sp>
      <p:sp>
        <p:nvSpPr>
          <p:cNvPr id="6203" name="Shape 6203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They (easy.gov) launched their company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did Kaliel tell his employees right after the announcement?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Tries to spin the bad news, that this could actually be a good thing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JBXBU4O8\MC900044890[1].wmf" id="6204" name="Shape 62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3650" y="5170487"/>
            <a:ext cx="1462086" cy="150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8" name="Shape 6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9" name="Shape 6209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Who was especially unhappy about this news and why?</a:t>
            </a:r>
          </a:p>
        </p:txBody>
      </p:sp>
      <p:sp>
        <p:nvSpPr>
          <p:cNvPr id="6210" name="Shape 6210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Investors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govworks had lost first mover advantage   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RPJGL4S\MP900443189[1].jpg" id="6211" name="Shape 6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7036" y="4167187"/>
            <a:ext cx="3814762" cy="2538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5" name="Shape 6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6" name="Shape 6216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Where’s the best place that Kaliel pitches his company?</a:t>
            </a:r>
          </a:p>
        </p:txBody>
      </p:sp>
      <p:sp>
        <p:nvSpPr>
          <p:cNvPr id="6217" name="Shape 6217"/>
          <p:cNvSpPr txBox="1"/>
          <p:nvPr>
            <p:ph idx="1" type="body"/>
          </p:nvPr>
        </p:nvSpPr>
        <p:spPr>
          <a:xfrm>
            <a:off x="5334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 White House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Speaks before Bill Clinton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Afterwards he slips Bill a business card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That’s for when Clinton’s job is done Jan 20, 2001 --  that takes caj***s!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LHES21E1\MP900402726[1].jpg" id="6218" name="Shape 6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2184400"/>
            <a:ext cx="1981199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2" name="Shape 6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3" name="Shape 62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event takes place at gov.works headquarters?</a:t>
            </a:r>
          </a:p>
        </p:txBody>
      </p:sp>
      <p:sp>
        <p:nvSpPr>
          <p:cNvPr id="6224" name="Shape 6224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There is a break-in; Kaliel’s computers and legal files have been pilfered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Looks like sabotage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RUK9TIGQ\MC900070963[1].wmf" id="6225" name="Shape 6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111" y="3810000"/>
            <a:ext cx="4154487" cy="29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9" name="Shape 6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0" name="Shape 62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How did they create their website?</a:t>
            </a:r>
          </a:p>
        </p:txBody>
      </p:sp>
      <p:sp>
        <p:nvSpPr>
          <p:cNvPr id="6231" name="Shape 6231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Outsourced it for $8 M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well did it work?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Not well; lots of glitches to tackle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C900234428[1].wmf" id="6232" name="Shape 6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7811" y="4138612"/>
            <a:ext cx="2744786" cy="249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6" name="Shape 6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7" name="Shape 6237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did you think of Tom as CTO?</a:t>
            </a:r>
          </a:p>
        </p:txBody>
      </p:sp>
      <p:sp>
        <p:nvSpPr>
          <p:cNvPr id="6238" name="Shape 6238"/>
          <p:cNvSpPr txBox="1"/>
          <p:nvPr>
            <p:ph idx="1" type="body"/>
          </p:nvPr>
        </p:nvSpPr>
        <p:spPr>
          <a:xfrm>
            <a:off x="5334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Hard to see the value Tom adds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Often gets off-track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CTO, but outsources website creation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GXUNQMEI\MC900037075[1].wmf" id="6239" name="Shape 6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8087" y="5091112"/>
            <a:ext cx="1647824" cy="700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3" name="Shape 6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4" name="Shape 62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How did Tom see himself?  What problems did that cause? </a:t>
            </a:r>
          </a:p>
        </p:txBody>
      </p:sp>
      <p:sp>
        <p:nvSpPr>
          <p:cNvPr id="6245" name="Shape 6245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As co-CEO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did this cause trouble                  within govworks?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Sends  a mixed message to employees:   Whose directions do we follow -  Tom’s or Kaliel’s?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1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Documents and Settings\jgolden\Local Settings\Temporary Internet Files\Content.IE5\GXUNQMEI\MC900070968[1].wmf" id="6246" name="Shape 6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2174875"/>
            <a:ext cx="2128836" cy="16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0" name="Shape 6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1" name="Shape 6251"/>
          <p:cNvSpPr txBox="1"/>
          <p:nvPr>
            <p:ph type="title"/>
          </p:nvPr>
        </p:nvSpPr>
        <p:spPr>
          <a:xfrm>
            <a:off x="5334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happens when Tom returns to govworks headquarters?</a:t>
            </a:r>
          </a:p>
        </p:txBody>
      </p:sp>
      <p:sp>
        <p:nvSpPr>
          <p:cNvPr id="6252" name="Shape 6252"/>
          <p:cNvSpPr txBox="1"/>
          <p:nvPr>
            <p:ph idx="1" type="body"/>
          </p:nvPr>
        </p:nvSpPr>
        <p:spPr>
          <a:xfrm>
            <a:off x="304800" y="16891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Gets termination letter from Kaliel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Govworks starts security measures against Tom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RPJGL4S\MC900436159[1].wmf" id="6253" name="Shape 6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2212" y="4406900"/>
            <a:ext cx="1692275" cy="184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7" name="Shape 6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8" name="Shape 6258"/>
          <p:cNvSpPr txBox="1"/>
          <p:nvPr>
            <p:ph type="title"/>
          </p:nvPr>
        </p:nvSpPr>
        <p:spPr>
          <a:xfrm>
            <a:off x="5334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steps does Tom take ?</a:t>
            </a:r>
          </a:p>
        </p:txBody>
      </p:sp>
      <p:sp>
        <p:nvSpPr>
          <p:cNvPr id="6259" name="Shape 6259"/>
          <p:cNvSpPr txBox="1"/>
          <p:nvPr>
            <p:ph idx="1" type="body"/>
          </p:nvPr>
        </p:nvSpPr>
        <p:spPr>
          <a:xfrm>
            <a:off x="381000" y="1752600"/>
            <a:ext cx="84582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Plans a vacation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Hires legal counsel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Reverses himself on vacation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Wants a sizeable settlement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Things get messy! </a:t>
            </a:r>
          </a:p>
        </p:txBody>
      </p:sp>
      <p:pic>
        <p:nvPicPr>
          <p:cNvPr descr="C:\Documents and Settings\jgolden\Local Settings\Temporary Internet Files\Content.IE5\GXUNQMEI\MP900285069[1].jpg" id="6260" name="Shape 6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5800" y="1749425"/>
            <a:ext cx="2666999" cy="175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4" name="Shape 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5" name="Shape 6265"/>
          <p:cNvSpPr txBox="1"/>
          <p:nvPr>
            <p:ph type="title"/>
          </p:nvPr>
        </p:nvSpPr>
        <p:spPr>
          <a:xfrm>
            <a:off x="4572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did Kaliel think of this? </a:t>
            </a:r>
          </a:p>
        </p:txBody>
      </p:sp>
      <p:sp>
        <p:nvSpPr>
          <p:cNvPr id="6266" name="Shape 6266"/>
          <p:cNvSpPr txBox="1"/>
          <p:nvPr>
            <p:ph idx="1" type="body"/>
          </p:nvPr>
        </p:nvSpPr>
        <p:spPr>
          <a:xfrm>
            <a:off x="457200" y="16002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“He’s acting like a kid in a grown-up world”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Kaliel’s priority is to                                 prevent the business from                failing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JD Rockefeller once said he preferred a friendship built on business rather than a business built on friendship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6267" name="Shape 62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8311" y="2085975"/>
            <a:ext cx="1716086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" type="body"/>
          </p:nvPr>
        </p:nvSpPr>
        <p:spPr>
          <a:xfrm>
            <a:off x="152400" y="228600"/>
            <a:ext cx="8763000" cy="6126161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Income Quintile    Ave.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Incom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    Ave 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Income   Gain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in 1975                      in 1975	               in 1991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---------------------------------------------------------------------------------------------------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Highest 20%       $45,704           $49,678       $3,974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Next highest          22,423             31,292         8,869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Middle 20%           13,030             22,304         9,274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Next to Lowest       6,291             28,304       22,082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Lowest 20%            1,153             26,475       25,322  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1" name="Shape 6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2" name="Shape 6272"/>
          <p:cNvSpPr txBox="1"/>
          <p:nvPr>
            <p:ph type="title"/>
          </p:nvPr>
        </p:nvSpPr>
        <p:spPr>
          <a:xfrm>
            <a:off x="381000" y="228600"/>
            <a:ext cx="8305799" cy="1477961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happens when Tom visits folks back at Interlocken?</a:t>
            </a:r>
          </a:p>
        </p:txBody>
      </p:sp>
      <p:sp>
        <p:nvSpPr>
          <p:cNvPr id="6273" name="Shape 6273"/>
          <p:cNvSpPr txBox="1"/>
          <p:nvPr>
            <p:ph idx="1" type="body"/>
          </p:nvPr>
        </p:nvSpPr>
        <p:spPr>
          <a:xfrm>
            <a:off x="457200" y="187483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His Mother says: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“Values you grew up with                    were to value people more                           than things”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Previous two years were “not a healthy way of living”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GXUNQMEI\MP900442811[1].jpg" id="6274" name="Shape 6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700" y="2041525"/>
            <a:ext cx="1790699" cy="26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8" name="Shape 6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9" name="Shape 6279"/>
          <p:cNvSpPr txBox="1"/>
          <p:nvPr>
            <p:ph type="title"/>
          </p:nvPr>
        </p:nvSpPr>
        <p:spPr>
          <a:xfrm>
            <a:off x="457200" y="274637"/>
            <a:ext cx="8305799" cy="1477961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was the real cost of the Tom / Kaliel team blow-up?</a:t>
            </a:r>
          </a:p>
        </p:txBody>
      </p:sp>
      <p:sp>
        <p:nvSpPr>
          <p:cNvPr id="6280" name="Shape 6280"/>
          <p:cNvSpPr txBox="1"/>
          <p:nvPr>
            <p:ph idx="1" type="body"/>
          </p:nvPr>
        </p:nvSpPr>
        <p:spPr>
          <a:xfrm>
            <a:off x="457200" y="1874836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1" sz="1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 major distraction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Company has enough                                 trouble keeping up                                       with competition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2ZR5JHMW\MP900387805[1].jpg" id="6281" name="Shape 6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50" y="2133600"/>
            <a:ext cx="2609849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5" name="Shape 6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6" name="Shape 6286"/>
          <p:cNvSpPr txBox="1"/>
          <p:nvPr>
            <p:ph type="title"/>
          </p:nvPr>
        </p:nvSpPr>
        <p:spPr>
          <a:xfrm>
            <a:off x="304800" y="304800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28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In their conversation in the car what does Tom confess to Kaliel ?</a:t>
            </a:r>
          </a:p>
        </p:txBody>
      </p:sp>
      <p:sp>
        <p:nvSpPr>
          <p:cNvPr id="6287" name="Shape 6287"/>
          <p:cNvSpPr txBox="1"/>
          <p:nvPr>
            <p:ph idx="1" type="body"/>
          </p:nvPr>
        </p:nvSpPr>
        <p:spPr>
          <a:xfrm>
            <a:off x="457200" y="158115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He’d “rather see govworks fail than to sacrifice personal relationships”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 would be especially unhappy to hear this?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Their investors</a:t>
            </a:r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H6WEU9EH\MP900442607[1].jpg" id="6288" name="Shape 6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1875" y="4171950"/>
            <a:ext cx="3235324" cy="21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2" name="Shape 6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3" name="Shape 62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happens 6 months later?</a:t>
            </a:r>
          </a:p>
        </p:txBody>
      </p:sp>
      <p:sp>
        <p:nvSpPr>
          <p:cNvPr id="6294" name="Shape 6294"/>
          <p:cNvSpPr txBox="1"/>
          <p:nvPr>
            <p:ph idx="1" type="body"/>
          </p:nvPr>
        </p:nvSpPr>
        <p:spPr>
          <a:xfrm>
            <a:off x="457200" y="16002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Govworks is on the skids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Kaliel has a new girlfriend and a dog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LHES21E1\MC900363862[1].wmf" id="6295" name="Shape 6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4278312"/>
            <a:ext cx="1836737" cy="1284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RUK9TIGQ\MP900422685[1].jpg" id="6296" name="Shape 62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5350" y="4198937"/>
            <a:ext cx="2051050" cy="13636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Documents and Settings\jgolden\Local Settings\Temporary Internet Files\Content.IE5\JBXBU4O8\MP900401939[1].jpg" id="6297" name="Shape 62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0787" y="3355975"/>
            <a:ext cx="2081211" cy="31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1" name="Shape 6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2" name="Shape 630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happened to govworks.com?</a:t>
            </a:r>
          </a:p>
        </p:txBody>
      </p:sp>
      <p:sp>
        <p:nvSpPr>
          <p:cNvPr id="6303" name="Shape 6303"/>
          <p:cNvSpPr txBox="1"/>
          <p:nvPr>
            <p:ph idx="1" type="body"/>
          </p:nvPr>
        </p:nvSpPr>
        <p:spPr>
          <a:xfrm>
            <a:off x="457200" y="16002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Got acquired by a multinational firm New Year’s Day 2001 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did the Founders get for their two year efforts?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Kaliel and Tom:  0 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Ki: $700 K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RUK9TIGQ\MC900432451[1].wmf" id="6304" name="Shape 6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8300" y="3260725"/>
            <a:ext cx="2044699" cy="16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3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8" name="Shape 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9" name="Shape 6309"/>
          <p:cNvSpPr txBox="1"/>
          <p:nvPr>
            <p:ph type="title"/>
          </p:nvPr>
        </p:nvSpPr>
        <p:spPr>
          <a:xfrm>
            <a:off x="533400" y="533400"/>
            <a:ext cx="8305799" cy="1493836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What did Kaliel &amp; Tom do?</a:t>
            </a: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 </a:t>
            </a:r>
          </a:p>
        </p:txBody>
      </p:sp>
      <p:sp>
        <p:nvSpPr>
          <p:cNvPr id="6310" name="Shape 6310"/>
          <p:cNvSpPr txBox="1"/>
          <p:nvPr>
            <p:ph idx="1" type="body"/>
          </p:nvPr>
        </p:nvSpPr>
        <p:spPr>
          <a:xfrm>
            <a:off x="457200" y="2133600"/>
            <a:ext cx="8229600" cy="399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They each started a new businesses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HRPJGL4S\MC900110768[1].wmf" id="6311" name="Shape 6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4506912"/>
            <a:ext cx="2286000" cy="105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5" name="Shape 6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6" name="Shape 63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did you think of Kaliel  &amp; Tom as entrepreneurs?</a:t>
            </a:r>
          </a:p>
        </p:txBody>
      </p:sp>
      <p:sp>
        <p:nvSpPr>
          <p:cNvPr id="6317" name="Shape 6317"/>
          <p:cNvSpPr txBox="1"/>
          <p:nvPr>
            <p:ph idx="1" type="body"/>
          </p:nvPr>
        </p:nvSpPr>
        <p:spPr>
          <a:xfrm>
            <a:off x="304800" y="1752600"/>
            <a:ext cx="8229600" cy="4525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Commitment &amp; Determination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Leadership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Courage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Opportunity Obsession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Tolerance of Ambiguity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 Creativity, Resourcefulness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1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.   Motivation to Excel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       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RUK9TIGQ\MP900387782[1].jpg" id="6318" name="Shape 6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400" y="2514600"/>
            <a:ext cx="2011362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2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Shape 6323"/>
          <p:cNvSpPr txBox="1"/>
          <p:nvPr>
            <p:ph type="title"/>
          </p:nvPr>
        </p:nvSpPr>
        <p:spPr>
          <a:xfrm>
            <a:off x="533400" y="533400"/>
            <a:ext cx="8305799" cy="1493836"/>
          </a:xfrm>
          <a:prstGeom prst="rect">
            <a:avLst/>
          </a:prstGeom>
          <a:noFill/>
          <a:ln cap="flat" cmpd="sng" w="9525">
            <a:solidFill>
              <a:schemeClr val="folHlink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Let’s analyze this Case Study using the Timmons Model </a:t>
            </a:r>
            <a:br>
              <a:rPr b="0" i="0" lang="en-US" sz="32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</a:br>
          </a:p>
        </p:txBody>
      </p:sp>
      <p:sp>
        <p:nvSpPr>
          <p:cNvPr id="6324" name="Shape 6324"/>
          <p:cNvSpPr txBox="1"/>
          <p:nvPr>
            <p:ph idx="1" type="body"/>
          </p:nvPr>
        </p:nvSpPr>
        <p:spPr>
          <a:xfrm>
            <a:off x="457200" y="2133600"/>
            <a:ext cx="8229600" cy="3992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</a:p>
        </p:txBody>
      </p:sp>
      <p:pic>
        <p:nvPicPr>
          <p:cNvPr descr="C:\Documents and Settings\jgolden\Local Settings\Temporary Internet Files\Content.IE5\H6WEU9EH\MC900434389[1].wmf" id="6325" name="Shape 6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478086"/>
            <a:ext cx="2246311" cy="354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9" name="Shape 6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0" name="Shape 6330"/>
          <p:cNvSpPr txBox="1"/>
          <p:nvPr>
            <p:ph type="title"/>
          </p:nvPr>
        </p:nvSpPr>
        <p:spPr>
          <a:xfrm>
            <a:off x="457200" y="762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Timmons Model</a:t>
            </a:r>
          </a:p>
        </p:txBody>
      </p:sp>
      <p:sp>
        <p:nvSpPr>
          <p:cNvPr id="6331" name="Shape 6331"/>
          <p:cNvSpPr txBox="1"/>
          <p:nvPr/>
        </p:nvSpPr>
        <p:spPr>
          <a:xfrm>
            <a:off x="6553200" y="6245225"/>
            <a:ext cx="2133599" cy="4762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332" name="Shape 6332"/>
          <p:cNvSpPr/>
          <p:nvPr/>
        </p:nvSpPr>
        <p:spPr>
          <a:xfrm>
            <a:off x="381000" y="13716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3" name="Shape 6333"/>
          <p:cNvSpPr/>
          <p:nvPr/>
        </p:nvSpPr>
        <p:spPr>
          <a:xfrm>
            <a:off x="3733800" y="3733800"/>
            <a:ext cx="1828800" cy="1676399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4" name="Shape 6334"/>
          <p:cNvSpPr/>
          <p:nvPr/>
        </p:nvSpPr>
        <p:spPr>
          <a:xfrm>
            <a:off x="7010400" y="1447800"/>
            <a:ext cx="2133599" cy="1752600"/>
          </a:xfrm>
          <a:prstGeom prst="ellipse">
            <a:avLst/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5" name="Shape 6335"/>
          <p:cNvSpPr/>
          <p:nvPr/>
        </p:nvSpPr>
        <p:spPr>
          <a:xfrm>
            <a:off x="4343400" y="5562600"/>
            <a:ext cx="762000" cy="4572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000082"/>
              </a:gs>
              <a:gs pos="13000">
                <a:srgbClr val="0047FF"/>
              </a:gs>
              <a:gs pos="27999">
                <a:srgbClr val="000082"/>
              </a:gs>
              <a:gs pos="42999">
                <a:srgbClr val="0047FF"/>
              </a:gs>
              <a:gs pos="58000">
                <a:srgbClr val="000082"/>
              </a:gs>
              <a:gs pos="72000">
                <a:srgbClr val="0047FF"/>
              </a:gs>
              <a:gs pos="86999">
                <a:srgbClr val="000082"/>
              </a:gs>
              <a:gs pos="100000">
                <a:srgbClr val="0047FF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36" name="Shape 6336"/>
          <p:cNvCxnSpPr/>
          <p:nvPr/>
        </p:nvCxnSpPr>
        <p:spPr>
          <a:xfrm>
            <a:off x="685800" y="5561012"/>
            <a:ext cx="7696199" cy="15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miter lim="8000"/>
            <a:headEnd len="med" w="med" type="none"/>
            <a:tailEnd len="med" w="med" type="none"/>
          </a:ln>
        </p:spPr>
      </p:cxnSp>
      <p:sp>
        <p:nvSpPr>
          <p:cNvPr id="6337" name="Shape 6337"/>
          <p:cNvSpPr/>
          <p:nvPr/>
        </p:nvSpPr>
        <p:spPr>
          <a:xfrm>
            <a:off x="4114800" y="1371600"/>
            <a:ext cx="1219199" cy="1066799"/>
          </a:xfrm>
          <a:prstGeom prst="downArrow">
            <a:avLst>
              <a:gd fmla="val 108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8" name="Shape 6338"/>
          <p:cNvSpPr/>
          <p:nvPr/>
        </p:nvSpPr>
        <p:spPr>
          <a:xfrm>
            <a:off x="1752600" y="3505200"/>
            <a:ext cx="1447800" cy="1066799"/>
          </a:xfrm>
          <a:prstGeom prst="rightArrow">
            <a:avLst>
              <a:gd fmla="val 13642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9" name="Shape 6339"/>
          <p:cNvSpPr/>
          <p:nvPr/>
        </p:nvSpPr>
        <p:spPr>
          <a:xfrm>
            <a:off x="5867400" y="3581400"/>
            <a:ext cx="1371599" cy="1143000"/>
          </a:xfrm>
          <a:prstGeom prst="leftArrow">
            <a:avLst>
              <a:gd fmla="val 9000" name="adj1"/>
              <a:gd fmla="val 50000" name="adj2"/>
            </a:avLst>
          </a:prstGeom>
          <a:gradFill>
            <a:gsLst>
              <a:gs pos="0">
                <a:srgbClr val="825600"/>
              </a:gs>
              <a:gs pos="13000">
                <a:srgbClr val="FFA800"/>
              </a:gs>
              <a:gs pos="27999">
                <a:srgbClr val="825600"/>
              </a:gs>
              <a:gs pos="42999">
                <a:srgbClr val="FFA800"/>
              </a:gs>
              <a:gs pos="58000">
                <a:srgbClr val="825600"/>
              </a:gs>
              <a:gs pos="72000">
                <a:srgbClr val="FFA800"/>
              </a:gs>
              <a:gs pos="86999">
                <a:srgbClr val="825600"/>
              </a:gs>
              <a:gs pos="100000">
                <a:srgbClr val="FFA800"/>
              </a:gs>
            </a:gsLst>
            <a:lin ang="5400000" scaled="0"/>
          </a:gradFill>
          <a:ln cap="flat" cmpd="sng" w="25400">
            <a:solidFill>
              <a:srgbClr val="89A4A7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0" name="Shape 6340"/>
          <p:cNvCxnSpPr/>
          <p:nvPr/>
        </p:nvCxnSpPr>
        <p:spPr>
          <a:xfrm>
            <a:off x="2438400" y="2819400"/>
            <a:ext cx="1524000" cy="1143000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6341" name="Shape 6341"/>
          <p:cNvCxnSpPr/>
          <p:nvPr/>
        </p:nvCxnSpPr>
        <p:spPr>
          <a:xfrm>
            <a:off x="2514600" y="2513011"/>
            <a:ext cx="4419599" cy="1587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cxnSp>
        <p:nvCxnSpPr>
          <p:cNvPr id="6342" name="Shape 6342"/>
          <p:cNvCxnSpPr/>
          <p:nvPr/>
        </p:nvCxnSpPr>
        <p:spPr>
          <a:xfrm flipH="1" rot="10800000">
            <a:off x="5486400" y="2743200"/>
            <a:ext cx="1600199" cy="1217612"/>
          </a:xfrm>
          <a:prstGeom prst="straightConnector1">
            <a:avLst/>
          </a:prstGeom>
          <a:noFill/>
          <a:ln cap="flat" cmpd="sng" w="63500">
            <a:solidFill>
              <a:srgbClr val="002060"/>
            </a:solidFill>
            <a:prstDash val="solid"/>
            <a:miter lim="8000"/>
            <a:headEnd len="lg" w="lg" type="stealth"/>
            <a:tailEnd len="lg" w="lg" type="stealth"/>
          </a:ln>
        </p:spPr>
      </p:cxnSp>
      <p:sp>
        <p:nvSpPr>
          <p:cNvPr id="6343" name="Shape 6343"/>
          <p:cNvSpPr txBox="1"/>
          <p:nvPr/>
        </p:nvSpPr>
        <p:spPr>
          <a:xfrm>
            <a:off x="228600" y="1990725"/>
            <a:ext cx="24383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6344" name="Shape 6344"/>
          <p:cNvSpPr txBox="1"/>
          <p:nvPr/>
        </p:nvSpPr>
        <p:spPr>
          <a:xfrm>
            <a:off x="7010400" y="2057400"/>
            <a:ext cx="2209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6345" name="Shape 6345"/>
          <p:cNvSpPr txBox="1"/>
          <p:nvPr/>
        </p:nvSpPr>
        <p:spPr>
          <a:xfrm>
            <a:off x="3886200" y="4244975"/>
            <a:ext cx="1600199" cy="708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b="1" i="0" lang="en-US" sz="40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</a:p>
        </p:txBody>
      </p:sp>
      <p:sp>
        <p:nvSpPr>
          <p:cNvPr id="6346" name="Shape 6346"/>
          <p:cNvSpPr txBox="1"/>
          <p:nvPr/>
        </p:nvSpPr>
        <p:spPr>
          <a:xfrm>
            <a:off x="685800" y="5943600"/>
            <a:ext cx="7467600" cy="830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Founder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0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b="1" i="0" lang="en-US" sz="20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Sustainability: Environment, community, and society</a:t>
            </a:r>
          </a:p>
        </p:txBody>
      </p:sp>
      <p:sp>
        <p:nvSpPr>
          <p:cNvPr id="6347" name="Shape 6347"/>
          <p:cNvSpPr txBox="1"/>
          <p:nvPr/>
        </p:nvSpPr>
        <p:spPr>
          <a:xfrm>
            <a:off x="3352800" y="2733675"/>
            <a:ext cx="2514599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Business Plan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Fits and Gaps</a:t>
            </a:r>
          </a:p>
        </p:txBody>
      </p:sp>
      <p:sp>
        <p:nvSpPr>
          <p:cNvPr id="6348" name="Shape 6348"/>
          <p:cNvSpPr txBox="1"/>
          <p:nvPr/>
        </p:nvSpPr>
        <p:spPr>
          <a:xfrm>
            <a:off x="7010400" y="3886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</a:p>
        </p:txBody>
      </p:sp>
      <p:sp>
        <p:nvSpPr>
          <p:cNvPr id="6349" name="Shape 6349"/>
          <p:cNvSpPr txBox="1"/>
          <p:nvPr/>
        </p:nvSpPr>
        <p:spPr>
          <a:xfrm>
            <a:off x="152400" y="38100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Creativity</a:t>
            </a:r>
          </a:p>
        </p:txBody>
      </p:sp>
      <p:sp>
        <p:nvSpPr>
          <p:cNvPr id="6350" name="Shape 6350"/>
          <p:cNvSpPr txBox="1"/>
          <p:nvPr/>
        </p:nvSpPr>
        <p:spPr>
          <a:xfrm>
            <a:off x="3124200" y="838200"/>
            <a:ext cx="3352799" cy="523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1" i="0" lang="en-US" sz="28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Communication</a:t>
            </a:r>
          </a:p>
        </p:txBody>
      </p:sp>
      <p:sp>
        <p:nvSpPr>
          <p:cNvPr id="6351" name="Shape 6351"/>
          <p:cNvSpPr txBox="1"/>
          <p:nvPr/>
        </p:nvSpPr>
        <p:spPr>
          <a:xfrm>
            <a:off x="152400" y="31242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Ambiguity</a:t>
            </a:r>
          </a:p>
        </p:txBody>
      </p:sp>
      <p:sp>
        <p:nvSpPr>
          <p:cNvPr id="6352" name="Shape 6352"/>
          <p:cNvSpPr txBox="1"/>
          <p:nvPr/>
        </p:nvSpPr>
        <p:spPr>
          <a:xfrm>
            <a:off x="609600" y="5105400"/>
            <a:ext cx="2133599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Uncertainty</a:t>
            </a:r>
          </a:p>
        </p:txBody>
      </p:sp>
      <p:sp>
        <p:nvSpPr>
          <p:cNvPr id="6353" name="Shape 6353"/>
          <p:cNvSpPr txBox="1"/>
          <p:nvPr/>
        </p:nvSpPr>
        <p:spPr>
          <a:xfrm>
            <a:off x="5181600" y="5116512"/>
            <a:ext cx="3429000" cy="4619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b="0" i="0" lang="en-US" sz="2400" u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Capital Market Context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>
            <p:ph type="ctrTitle"/>
          </p:nvPr>
        </p:nvSpPr>
        <p:spPr>
          <a:xfrm>
            <a:off x="685800" y="457200"/>
            <a:ext cx="7772400" cy="1470024"/>
          </a:xfrm>
          <a:prstGeom prst="rect">
            <a:avLst/>
          </a:prstGeom>
          <a:noFill/>
          <a:ln cap="flat" cmpd="sng" w="9525">
            <a:solidFill>
              <a:srgbClr val="FF330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ImageCafe Case Study</a:t>
            </a:r>
            <a:b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Clarence Wooten, Jr</a:t>
            </a:r>
            <a:br>
              <a:rPr b="1" i="0" lang="en-US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762" name="Shape 762"/>
          <p:cNvSpPr txBox="1"/>
          <p:nvPr>
            <p:ph idx="1" type="subTitle"/>
          </p:nvPr>
        </p:nvSpPr>
        <p:spPr>
          <a:xfrm>
            <a:off x="1371600" y="1905000"/>
            <a:ext cx="6400799" cy="40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Federo"/>
              <a:ea typeface="Federo"/>
              <a:cs typeface="Federo"/>
              <a:sym typeface="Fede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763" name="Shape 7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2590800"/>
            <a:ext cx="3352799" cy="380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769" name="Shape 769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 you think this case was about?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Identifying an opportunity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Entrepreneurial characteristics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Marshalling resources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770" name="Shape 7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2286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ey.bmp" id="771" name="Shape 7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4150" y="4786312"/>
            <a:ext cx="2152649" cy="1614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777" name="Shape 777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does burn rate mean?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Negative cash flow, in this case $50 K per month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When is Wooten OOC?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   He is out of cash in $710K/$50K = 14 months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778" name="Shape 7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2286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does Qumby do protect IP?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457200" y="158115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Trademarks product </a:t>
            </a:r>
            <a:r>
              <a:rPr b="1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list</a:t>
            </a: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200" y="3505200"/>
            <a:ext cx="3200399" cy="317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784" name="Shape 784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are his options?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Raise cash now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value of ImageCafe then raise cash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Sell the company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785" name="Shape 7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2286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791" name="Shape 791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in Wooten’s early life marks him as an entrepreneur?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Bright, creative, computer aptitude, energetic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Figures out how to copy Atari game diskettes, downloaded them, and post them a bulletin board where others could access them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at networking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792" name="Shape 7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2286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798" name="Shape 798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in Wooten’s family life is significant?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Both parents entrepreneurial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Father, former steel worker, accumulated rental properties around Baltimore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Mother, a seamstress, ran a 24-bed assisted living home with her sisters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799" name="Shape 7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9600" y="3810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el.bmp" id="800" name="Shape 8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3361" y="4495800"/>
            <a:ext cx="2332036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06" name="Shape 806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Something unusual about his early family life?  Upside &amp; downside?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Moves between city &amp; suburbs, back &amp; forth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Downside: Attended 8 different schools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Parents lacked a secure income base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Upside: Very savvy dealing with people with widely differing backgrounds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07" name="Shape 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00" y="3048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13" name="Shape 813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was a “cracking group”?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team that used their computers to: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Crack anticopying features on game software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and post this on virtual bulletin board within 24 hours of games release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specialized.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was Kastle Kaoz?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   Wooten’s virtual bulletin board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descr="WOOTEN.jpg" id="814" name="Shape 8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00" y="2286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20" name="Shape 820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are the e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thical problems here?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Stealing copyrighted game programs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Claiming ownership of the pirated games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Distributing these for others perusal on Kastle Kaoz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21" name="Shape 8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00" y="3048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27" name="Shape 827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good were they? And what was in it for them?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“The best in the world for half a year on Commodore 64”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Love of competition, rising to the challenge, desire to be the best, and the achievement: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were “celebrities of the computer underworld”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28" name="Shape 8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2286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34" name="Shape 834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was this experience useful to a budding entrepreneur?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had clear objectives, an excellent and specialized team that worked well together, and achieve its goals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“So it’s like being a part of the Fortune 500, when you think about it”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35" name="Shape 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0" y="3048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ITECTURE.bmp" id="836" name="Shape 8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07175" y="5410200"/>
            <a:ext cx="1622424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42" name="Shape 842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Comment on Wooten’s choice of schools.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His choices were strategic &amp; practical.  Identified programs that suit his needs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Catonsville Community College inexpensive; offered an architectural program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cools to architecture as a career when he learns the payoff comes relatively late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43" name="Shape 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400" y="2286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tonville.bmp" id="844" name="Shape 8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00" y="5334000"/>
            <a:ext cx="1828800" cy="13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50" name="Shape 850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Do you think most entrepreneurs are motivated chiefly by making money?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generally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Creating value for customers and all stakeholders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Sense of accomplishment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“Making a difference” with one’s life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51" name="Shape 8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400" y="2286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orben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Corben"/>
                <a:ea typeface="Corben"/>
                <a:cs typeface="Corben"/>
                <a:sym typeface="Corben"/>
              </a:rPr>
              <a:t>What did you think of Burt’s Bees Mission Statement?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457200" y="1600200"/>
            <a:ext cx="8305799" cy="525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 We Are – manufacturer of all-natural, Earth friendly personal care products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We Believe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What’s In it?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Black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What’s it in? We Reduce, Reuse, Recycle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descr="C:\Documents and Settings\jgolden\Local Settings\Temporary Internet Files\Content.IE5\GXUNQMEI\MP900406787[1].jpg"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5600" y="2590800"/>
            <a:ext cx="1931986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57" name="Shape 857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was CAD?  How was it useful to Wooten?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Computer-aided design software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wins a contest in </a:t>
            </a:r>
            <a:r>
              <a:rPr b="1" i="1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CADalyst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magazine for innovative prototype that allows architects to view their designs in 3-D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teaches a course on CAD at college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58" name="Shape 8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00" y="3048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64" name="Shape 864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65" name="Shape 8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00" y="3048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D 3-D.bmp" id="866" name="Shape 8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404937"/>
            <a:ext cx="7924799" cy="499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72" name="Shape 872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was Wooten’s first business?  Who was his competition?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Envision design offered 3-D imaging of scale models that competes with foam &amp; cardboard models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Pricing in line with competition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73" name="Shape 8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3048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79" name="Shape 879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Who his customer?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sent letters out to every small architectural firm in Baltimore / Washington metro area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80" name="Shape 8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4800" y="3048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86" name="Shape 886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How well did the company do?  What might you have done differently?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too well – just one paying customer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87" name="Shape 8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8600" y="2286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893" name="Shape 893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Would you have chosen a different target market?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Given high quality of 3-D CAD scale models, large architectural firms would also be interested in Envision Design’s product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Larger firms, with larger development budgets, might be better able to afford the $10 - $20K for complete animated scale model walk-through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894" name="Shape 8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6200" y="3810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00" name="Shape 900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attracts Wooten next?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Gets interested in animation and transfers to UMBC. Has Silicon Graphics Computers (SGI) that run latest computer animation software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Apprentices with, and is mentored by, an Emmy-Award winning animator, Southerland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01" name="Shape 9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810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BC.bmp" id="902" name="Shape 9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412" y="76200"/>
            <a:ext cx="1931986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08" name="Shape 908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What is Wooten’s second business?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Metamorphosis Studios that focused on special effects &amp; multimedia presentations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 Developed presentations and electronic brochures for any kind of medium – diskettes, CD-ROMS, etc.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09" name="Shape 9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00" y="4572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15" name="Shape 915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Was this second venture a one-man show?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No.  Wooten has a partner, Andre Forde.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can that be useful?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Wider group of contacts, another’s expertise, greater fund raising potential    FFF X 2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16" name="Shape 9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7200" y="381000"/>
            <a:ext cx="609599" cy="69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 txBox="1"/>
          <p:nvPr>
            <p:ph type="ctrTitle"/>
          </p:nvPr>
        </p:nvSpPr>
        <p:spPr>
          <a:xfrm>
            <a:off x="685800" y="0"/>
            <a:ext cx="7772400" cy="147002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Corben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Corben"/>
                <a:ea typeface="Corben"/>
                <a:cs typeface="Corben"/>
                <a:sym typeface="Corben"/>
              </a:rPr>
              <a:t>Image Cafe</a:t>
            </a:r>
          </a:p>
        </p:txBody>
      </p:sp>
      <p:sp>
        <p:nvSpPr>
          <p:cNvPr id="922" name="Shape 922"/>
          <p:cNvSpPr txBox="1"/>
          <p:nvPr>
            <p:ph idx="1" type="subTitle"/>
          </p:nvPr>
        </p:nvSpPr>
        <p:spPr>
          <a:xfrm>
            <a:off x="457200" y="838200"/>
            <a:ext cx="8534399" cy="60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 Black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What customer does Metamorphosis land?  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Bingwa, an educational software company offered a year-long contract – design a product a month for a year at $30 K per product</a:t>
            </a: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OTEN.jpg"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381000"/>
            <a:ext cx="609599" cy="6905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OWER.bmp" id="924" name="Shape 9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4548187"/>
            <a:ext cx="3048000" cy="177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